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tags/tag10.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3.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4.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5.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16.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17.xml" ContentType="application/vnd.openxmlformats-officedocument.presentationml.tag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18.xml" ContentType="application/vnd.openxmlformats-officedocument.presentationml.tag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4005" r:id="rId4"/>
  </p:sldMasterIdLst>
  <p:notesMasterIdLst>
    <p:notesMasterId r:id="rId137"/>
  </p:notesMasterIdLst>
  <p:handoutMasterIdLst>
    <p:handoutMasterId r:id="rId138"/>
  </p:handoutMasterIdLst>
  <p:sldIdLst>
    <p:sldId id="1469" r:id="rId5"/>
    <p:sldId id="337" r:id="rId6"/>
    <p:sldId id="298" r:id="rId7"/>
    <p:sldId id="308" r:id="rId8"/>
    <p:sldId id="336" r:id="rId9"/>
    <p:sldId id="339" r:id="rId10"/>
    <p:sldId id="316" r:id="rId11"/>
    <p:sldId id="321" r:id="rId12"/>
    <p:sldId id="322" r:id="rId13"/>
    <p:sldId id="340" r:id="rId14"/>
    <p:sldId id="323" r:id="rId15"/>
    <p:sldId id="335" r:id="rId16"/>
    <p:sldId id="326" r:id="rId17"/>
    <p:sldId id="327" r:id="rId18"/>
    <p:sldId id="328" r:id="rId19"/>
    <p:sldId id="341" r:id="rId20"/>
    <p:sldId id="309" r:id="rId21"/>
    <p:sldId id="313" r:id="rId22"/>
    <p:sldId id="297" r:id="rId23"/>
    <p:sldId id="319" r:id="rId24"/>
    <p:sldId id="320" r:id="rId25"/>
    <p:sldId id="1570" r:id="rId26"/>
    <p:sldId id="353" r:id="rId27"/>
    <p:sldId id="1571" r:id="rId28"/>
    <p:sldId id="1572" r:id="rId29"/>
    <p:sldId id="307" r:id="rId30"/>
    <p:sldId id="357" r:id="rId31"/>
    <p:sldId id="324" r:id="rId32"/>
    <p:sldId id="359" r:id="rId33"/>
    <p:sldId id="1573" r:id="rId34"/>
    <p:sldId id="1574" r:id="rId35"/>
    <p:sldId id="360" r:id="rId36"/>
    <p:sldId id="1575" r:id="rId37"/>
    <p:sldId id="361" r:id="rId38"/>
    <p:sldId id="362" r:id="rId39"/>
    <p:sldId id="363" r:id="rId40"/>
    <p:sldId id="373" r:id="rId41"/>
    <p:sldId id="329" r:id="rId42"/>
    <p:sldId id="364" r:id="rId43"/>
    <p:sldId id="365" r:id="rId44"/>
    <p:sldId id="311" r:id="rId45"/>
    <p:sldId id="1576" r:id="rId46"/>
    <p:sldId id="368" r:id="rId47"/>
    <p:sldId id="369" r:id="rId48"/>
    <p:sldId id="370" r:id="rId49"/>
    <p:sldId id="315" r:id="rId50"/>
    <p:sldId id="344" r:id="rId51"/>
    <p:sldId id="345" r:id="rId52"/>
    <p:sldId id="346" r:id="rId53"/>
    <p:sldId id="349" r:id="rId54"/>
    <p:sldId id="351" r:id="rId55"/>
    <p:sldId id="1577" r:id="rId56"/>
    <p:sldId id="342" r:id="rId57"/>
    <p:sldId id="312" r:id="rId58"/>
    <p:sldId id="372" r:id="rId59"/>
    <p:sldId id="1578" r:id="rId60"/>
    <p:sldId id="1579" r:id="rId61"/>
    <p:sldId id="1580" r:id="rId62"/>
    <p:sldId id="1581" r:id="rId63"/>
    <p:sldId id="1582" r:id="rId64"/>
    <p:sldId id="1583" r:id="rId65"/>
    <p:sldId id="1584" r:id="rId66"/>
    <p:sldId id="366" r:id="rId67"/>
    <p:sldId id="367" r:id="rId68"/>
    <p:sldId id="1585" r:id="rId69"/>
    <p:sldId id="1586" r:id="rId70"/>
    <p:sldId id="1587" r:id="rId71"/>
    <p:sldId id="1588" r:id="rId72"/>
    <p:sldId id="1589" r:id="rId73"/>
    <p:sldId id="371" r:id="rId74"/>
    <p:sldId id="1590" r:id="rId75"/>
    <p:sldId id="403" r:id="rId76"/>
    <p:sldId id="405" r:id="rId77"/>
    <p:sldId id="404" r:id="rId78"/>
    <p:sldId id="415" r:id="rId79"/>
    <p:sldId id="416" r:id="rId80"/>
    <p:sldId id="417" r:id="rId81"/>
    <p:sldId id="418" r:id="rId82"/>
    <p:sldId id="419" r:id="rId83"/>
    <p:sldId id="420" r:id="rId84"/>
    <p:sldId id="421" r:id="rId85"/>
    <p:sldId id="422" r:id="rId86"/>
    <p:sldId id="423" r:id="rId87"/>
    <p:sldId id="424" r:id="rId88"/>
    <p:sldId id="425" r:id="rId89"/>
    <p:sldId id="426" r:id="rId90"/>
    <p:sldId id="427" r:id="rId91"/>
    <p:sldId id="428" r:id="rId92"/>
    <p:sldId id="429" r:id="rId93"/>
    <p:sldId id="430" r:id="rId94"/>
    <p:sldId id="431" r:id="rId95"/>
    <p:sldId id="432" r:id="rId96"/>
    <p:sldId id="433" r:id="rId97"/>
    <p:sldId id="434" r:id="rId98"/>
    <p:sldId id="435" r:id="rId99"/>
    <p:sldId id="436" r:id="rId100"/>
    <p:sldId id="331" r:id="rId101"/>
    <p:sldId id="406" r:id="rId102"/>
    <p:sldId id="334" r:id="rId103"/>
    <p:sldId id="1591" r:id="rId104"/>
    <p:sldId id="333" r:id="rId105"/>
    <p:sldId id="1592" r:id="rId106"/>
    <p:sldId id="1593" r:id="rId107"/>
    <p:sldId id="314" r:id="rId108"/>
    <p:sldId id="1594" r:id="rId109"/>
    <p:sldId id="350" r:id="rId110"/>
    <p:sldId id="1595" r:id="rId111"/>
    <p:sldId id="352" r:id="rId112"/>
    <p:sldId id="1596" r:id="rId113"/>
    <p:sldId id="1597" r:id="rId114"/>
    <p:sldId id="1598" r:id="rId115"/>
    <p:sldId id="343" r:id="rId116"/>
    <p:sldId id="1599" r:id="rId117"/>
    <p:sldId id="1600" r:id="rId118"/>
    <p:sldId id="355" r:id="rId119"/>
    <p:sldId id="408" r:id="rId120"/>
    <p:sldId id="413" r:id="rId121"/>
    <p:sldId id="407" r:id="rId122"/>
    <p:sldId id="409" r:id="rId123"/>
    <p:sldId id="410" r:id="rId124"/>
    <p:sldId id="412" r:id="rId125"/>
    <p:sldId id="411" r:id="rId126"/>
    <p:sldId id="414" r:id="rId127"/>
    <p:sldId id="1601" r:id="rId128"/>
    <p:sldId id="1602" r:id="rId129"/>
    <p:sldId id="1603" r:id="rId130"/>
    <p:sldId id="379" r:id="rId131"/>
    <p:sldId id="380" r:id="rId132"/>
    <p:sldId id="1604" r:id="rId133"/>
    <p:sldId id="1605" r:id="rId134"/>
    <p:sldId id="1606" r:id="rId135"/>
    <p:sldId id="1569" r:id="rId136"/>
  </p:sldIdLst>
  <p:sldSz cx="12192000" cy="6858000"/>
  <p:notesSz cx="7099300" cy="10234613"/>
  <p:custDataLst>
    <p:tags r:id="rId1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45" userDrawn="1">
          <p15:clr>
            <a:srgbClr val="A4A3A4"/>
          </p15:clr>
        </p15:guide>
        <p15:guide id="3" orient="horz" pos="2908" userDrawn="1">
          <p15:clr>
            <a:srgbClr val="A4A3A4"/>
          </p15:clr>
        </p15:guide>
        <p15:guide id="4" orient="horz" pos="5967">
          <p15:clr>
            <a:srgbClr val="A4A3A4"/>
          </p15:clr>
        </p15:guide>
        <p15:guide id="5" orient="horz" pos="479">
          <p15:clr>
            <a:srgbClr val="A4A3A4"/>
          </p15:clr>
        </p15:guide>
        <p15:guide id="6"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liujiezjhw" initials="l" lastIdx="3" clrIdx="3"/>
  <p:cmAuthor id="4" name="bjxya" initials="b" lastIdx="86" clrIdx="4"/>
  <p:cmAuthor id="5" name="Bella" initials="B" lastIdx="2" clrIdx="5"/>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4D2D6"/>
    <a:srgbClr val="D6FFFF"/>
    <a:srgbClr val="0B0B0B"/>
    <a:srgbClr val="002060"/>
    <a:srgbClr val="000000"/>
    <a:srgbClr val="9C445D"/>
    <a:srgbClr val="7030A0"/>
    <a:srgbClr val="EDEDED"/>
    <a:srgbClr val="008A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94061" autoAdjust="0"/>
  </p:normalViewPr>
  <p:slideViewPr>
    <p:cSldViewPr showGuides="1">
      <p:cViewPr varScale="1">
        <p:scale>
          <a:sx n="81" d="100"/>
          <a:sy n="81" d="100"/>
        </p:scale>
        <p:origin x="523" y="53"/>
      </p:cViewPr>
      <p:guideLst>
        <p:guide orient="horz" pos="2160"/>
        <p:guide pos="3840"/>
      </p:guideLst>
    </p:cSldViewPr>
  </p:slideViewPr>
  <p:notesTextViewPr>
    <p:cViewPr>
      <p:scale>
        <a:sx n="75" d="100"/>
        <a:sy n="75" d="100"/>
      </p:scale>
      <p:origin x="0" y="0"/>
    </p:cViewPr>
  </p:notesTextViewPr>
  <p:sorterViewPr>
    <p:cViewPr>
      <p:scale>
        <a:sx n="66" d="100"/>
        <a:sy n="66" d="100"/>
      </p:scale>
      <p:origin x="0" y="0"/>
    </p:cViewPr>
  </p:sorterViewPr>
  <p:notesViewPr>
    <p:cSldViewPr showGuides="1">
      <p:cViewPr>
        <p:scale>
          <a:sx n="66" d="100"/>
          <a:sy n="66" d="100"/>
        </p:scale>
        <p:origin x="4242" y="510"/>
      </p:cViewPr>
      <p:guideLst>
        <p:guide orient="horz" pos="3045"/>
        <p:guide orient="horz" pos="2908"/>
        <p:guide orient="horz" pos="5967"/>
        <p:guide orient="horz" pos="479"/>
        <p:guide pos="2236"/>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ags" Target="tags/tag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E563F4-8BB1-41FC-BEB4-B6145B75094F}" type="doc">
      <dgm:prSet loTypeId="urn:microsoft.com/office/officeart/2005/8/layout/vList5" loCatId="list" qsTypeId="urn:microsoft.com/office/officeart/2005/8/quickstyle/simple5" qsCatId="simple" csTypeId="urn:microsoft.com/office/officeart/2005/8/colors/accent2_5" csCatId="accent2" phldr="1"/>
      <dgm:spPr/>
      <dgm:t>
        <a:bodyPr/>
        <a:lstStyle/>
        <a:p>
          <a:endParaRPr lang="en-US"/>
        </a:p>
      </dgm:t>
    </dgm:pt>
    <dgm:pt modelId="{18B4E788-AAE4-4D25-953C-3A2237F01B7E}">
      <dgm:prSet phldrT="[Text]"/>
      <dgm:spPr/>
      <dgm:t>
        <a:bodyPr/>
        <a:lstStyle/>
        <a:p>
          <a:r>
            <a:rPr lang="en-US" dirty="0">
              <a:latin typeface="IBM Plex Sans" panose="020B0503050203000203" pitchFamily="34" charset="0"/>
            </a:rPr>
            <a:t>Morphological Analysis/ Lexical Analysis</a:t>
          </a:r>
        </a:p>
      </dgm:t>
    </dgm:pt>
    <dgm:pt modelId="{010BE819-196D-4347-87F2-AC51E34B8E70}" type="parTrans" cxnId="{15E6B125-BCF0-4418-9CE4-77D2D4859B37}">
      <dgm:prSet/>
      <dgm:spPr/>
      <dgm:t>
        <a:bodyPr/>
        <a:lstStyle/>
        <a:p>
          <a:endParaRPr lang="en-US"/>
        </a:p>
      </dgm:t>
    </dgm:pt>
    <dgm:pt modelId="{EAD71C3B-43E5-48CD-9CE7-2AF4E5BC5F75}" type="sibTrans" cxnId="{15E6B125-BCF0-4418-9CE4-77D2D4859B37}">
      <dgm:prSet/>
      <dgm:spPr/>
      <dgm:t>
        <a:bodyPr/>
        <a:lstStyle/>
        <a:p>
          <a:endParaRPr lang="en-US"/>
        </a:p>
      </dgm:t>
    </dgm:pt>
    <dgm:pt modelId="{4F1CE772-8D4E-43F6-A29E-760174C6B399}">
      <dgm:prSet phldrT="[Text]" custT="1"/>
      <dgm:spPr/>
      <dgm:t>
        <a:bodyPr/>
        <a:lstStyle/>
        <a:p>
          <a:r>
            <a:rPr lang="en-US" sz="1600" dirty="0">
              <a:latin typeface="IBM Plex Sans" panose="020B0503050203000203" pitchFamily="34" charset="0"/>
            </a:rPr>
            <a:t>Breaks down the text paragraphs, sentences, and words.</a:t>
          </a:r>
        </a:p>
      </dgm:t>
    </dgm:pt>
    <dgm:pt modelId="{97217DA0-2A4D-4E1B-8B3A-DC1C2B2F58C2}" type="parTrans" cxnId="{B5AA3B91-C2F3-43B1-AE0E-9374EB90BC9E}">
      <dgm:prSet/>
      <dgm:spPr/>
      <dgm:t>
        <a:bodyPr/>
        <a:lstStyle/>
        <a:p>
          <a:endParaRPr lang="en-US"/>
        </a:p>
      </dgm:t>
    </dgm:pt>
    <dgm:pt modelId="{258C48E5-895F-4166-9010-73C3E049E78A}" type="sibTrans" cxnId="{B5AA3B91-C2F3-43B1-AE0E-9374EB90BC9E}">
      <dgm:prSet/>
      <dgm:spPr/>
      <dgm:t>
        <a:bodyPr/>
        <a:lstStyle/>
        <a:p>
          <a:endParaRPr lang="en-US"/>
        </a:p>
      </dgm:t>
    </dgm:pt>
    <dgm:pt modelId="{A66FBDD7-1855-4738-AF97-F2574307F220}">
      <dgm:prSet phldrT="[Text]"/>
      <dgm:spPr/>
      <dgm:t>
        <a:bodyPr/>
        <a:lstStyle/>
        <a:p>
          <a:r>
            <a:rPr lang="en-US" dirty="0">
              <a:latin typeface="IBM Plex Sans" panose="020B0503050203000203" pitchFamily="34" charset="0"/>
            </a:rPr>
            <a:t>Syntactic Analysis</a:t>
          </a:r>
        </a:p>
      </dgm:t>
    </dgm:pt>
    <dgm:pt modelId="{B933DBC7-D51A-4225-A655-BDAF36531F4E}" type="parTrans" cxnId="{DC2E7D2D-698F-4730-B787-3B1DA1B3D501}">
      <dgm:prSet/>
      <dgm:spPr/>
      <dgm:t>
        <a:bodyPr/>
        <a:lstStyle/>
        <a:p>
          <a:endParaRPr lang="en-US"/>
        </a:p>
      </dgm:t>
    </dgm:pt>
    <dgm:pt modelId="{9C08D25D-6345-4D5E-8579-DD440DCFAD53}" type="sibTrans" cxnId="{DC2E7D2D-698F-4730-B787-3B1DA1B3D501}">
      <dgm:prSet/>
      <dgm:spPr/>
      <dgm:t>
        <a:bodyPr/>
        <a:lstStyle/>
        <a:p>
          <a:endParaRPr lang="en-US"/>
        </a:p>
      </dgm:t>
    </dgm:pt>
    <dgm:pt modelId="{86036EFB-512C-4FDA-A73B-8D63E0FFC85C}">
      <dgm:prSet phldrT="[Text]"/>
      <dgm:spPr/>
      <dgm:t>
        <a:bodyPr/>
        <a:lstStyle/>
        <a:p>
          <a:r>
            <a:rPr lang="en-US" dirty="0">
              <a:latin typeface="IBM Plex Sans" panose="020B0503050203000203" pitchFamily="34" charset="0"/>
            </a:rPr>
            <a:t>Semantic Analysis</a:t>
          </a:r>
        </a:p>
      </dgm:t>
    </dgm:pt>
    <dgm:pt modelId="{2D999E41-810E-4ACA-969A-808DF2690EE5}" type="parTrans" cxnId="{27BE410E-7B89-4FA3-940C-9161E74226AD}">
      <dgm:prSet/>
      <dgm:spPr/>
      <dgm:t>
        <a:bodyPr/>
        <a:lstStyle/>
        <a:p>
          <a:endParaRPr lang="en-US"/>
        </a:p>
      </dgm:t>
    </dgm:pt>
    <dgm:pt modelId="{33F8B250-2E68-4787-9563-CEF95C59F3C0}" type="sibTrans" cxnId="{27BE410E-7B89-4FA3-940C-9161E74226AD}">
      <dgm:prSet/>
      <dgm:spPr/>
      <dgm:t>
        <a:bodyPr/>
        <a:lstStyle/>
        <a:p>
          <a:endParaRPr lang="en-US"/>
        </a:p>
      </dgm:t>
    </dgm:pt>
    <dgm:pt modelId="{6003143D-0E3F-4E46-8573-C659A51DE543}">
      <dgm:prSet phldrT="[Text]" custT="1"/>
      <dgm:spPr/>
      <dgm:t>
        <a:bodyPr/>
        <a:lstStyle/>
        <a:p>
          <a:r>
            <a:rPr lang="en-US" sz="1600" dirty="0">
              <a:latin typeface="IBM Plex Sans" panose="020B0503050203000203" pitchFamily="34" charset="0"/>
            </a:rPr>
            <a:t>Extracts meaningful information from the text.</a:t>
          </a:r>
        </a:p>
      </dgm:t>
    </dgm:pt>
    <dgm:pt modelId="{843CB7FC-11D7-4A67-B625-923CC8A8526D}" type="parTrans" cxnId="{33A5B343-6090-44E0-8A5F-A8F4057D6F46}">
      <dgm:prSet/>
      <dgm:spPr/>
      <dgm:t>
        <a:bodyPr/>
        <a:lstStyle/>
        <a:p>
          <a:endParaRPr lang="en-US"/>
        </a:p>
      </dgm:t>
    </dgm:pt>
    <dgm:pt modelId="{1D4770F3-1619-45C2-82E8-98F99AAB6F35}" type="sibTrans" cxnId="{33A5B343-6090-44E0-8A5F-A8F4057D6F46}">
      <dgm:prSet/>
      <dgm:spPr/>
      <dgm:t>
        <a:bodyPr/>
        <a:lstStyle/>
        <a:p>
          <a:endParaRPr lang="en-US"/>
        </a:p>
      </dgm:t>
    </dgm:pt>
    <dgm:pt modelId="{3B967EFE-BCD8-447C-9E86-7DD85C3CB229}">
      <dgm:prSet phldrT="[Text]" custT="1"/>
      <dgm:spPr/>
      <dgm:t>
        <a:bodyPr/>
        <a:lstStyle/>
        <a:p>
          <a:r>
            <a:rPr lang="en-US" sz="1600" dirty="0">
              <a:latin typeface="IBM Plex Sans" panose="020B0503050203000203" pitchFamily="34" charset="0"/>
            </a:rPr>
            <a:t>Analysis is done for identification and description of the structure of words.</a:t>
          </a:r>
        </a:p>
      </dgm:t>
    </dgm:pt>
    <dgm:pt modelId="{E2E7303D-F997-4243-BD66-EAC5709EFC31}" type="parTrans" cxnId="{1E0C6C8E-ADC2-4C39-BF53-5B65B053D0C0}">
      <dgm:prSet/>
      <dgm:spPr/>
      <dgm:t>
        <a:bodyPr/>
        <a:lstStyle/>
        <a:p>
          <a:endParaRPr lang="en-US"/>
        </a:p>
      </dgm:t>
    </dgm:pt>
    <dgm:pt modelId="{70F847B0-2EF4-4BBB-A425-B1892279D934}" type="sibTrans" cxnId="{1E0C6C8E-ADC2-4C39-BF53-5B65B053D0C0}">
      <dgm:prSet/>
      <dgm:spPr/>
      <dgm:t>
        <a:bodyPr/>
        <a:lstStyle/>
        <a:p>
          <a:endParaRPr lang="en-US"/>
        </a:p>
      </dgm:t>
    </dgm:pt>
    <dgm:pt modelId="{C7109666-3AF2-45A0-98A9-38E250874E6B}">
      <dgm:prSet phldrT="[Text]" custT="1"/>
      <dgm:spPr/>
      <dgm:t>
        <a:bodyPr/>
        <a:lstStyle/>
        <a:p>
          <a:r>
            <a:rPr lang="en-US" sz="1600" dirty="0">
              <a:latin typeface="IBM Plex Sans" panose="020B0503050203000203" pitchFamily="34" charset="0"/>
            </a:rPr>
            <a:t>Rejects and ignores the sentences that do not make sense.</a:t>
          </a:r>
        </a:p>
      </dgm:t>
    </dgm:pt>
    <dgm:pt modelId="{32E8CE66-6EAF-4872-AD0D-339111328650}" type="parTrans" cxnId="{A222A01E-3BD3-460F-AEA2-E58C5C86F851}">
      <dgm:prSet/>
      <dgm:spPr/>
      <dgm:t>
        <a:bodyPr/>
        <a:lstStyle/>
        <a:p>
          <a:endParaRPr lang="en-US"/>
        </a:p>
      </dgm:t>
    </dgm:pt>
    <dgm:pt modelId="{5163D633-5CDF-4D39-A822-66BE3080DFD9}" type="sibTrans" cxnId="{A222A01E-3BD3-460F-AEA2-E58C5C86F851}">
      <dgm:prSet/>
      <dgm:spPr/>
      <dgm:t>
        <a:bodyPr/>
        <a:lstStyle/>
        <a:p>
          <a:endParaRPr lang="en-US"/>
        </a:p>
      </dgm:t>
    </dgm:pt>
    <dgm:pt modelId="{A3588EDB-D6EB-44A4-AF2D-A30B7FE12E70}">
      <dgm:prSet phldrT="[Text]"/>
      <dgm:spPr/>
      <dgm:t>
        <a:bodyPr/>
        <a:lstStyle/>
        <a:p>
          <a:r>
            <a:rPr lang="en-US" dirty="0">
              <a:latin typeface="IBM Plex Sans" panose="020B0503050203000203" pitchFamily="34" charset="0"/>
            </a:rPr>
            <a:t>Discourse Integration</a:t>
          </a:r>
        </a:p>
      </dgm:t>
    </dgm:pt>
    <dgm:pt modelId="{4D1EA3B8-5DB5-4848-BEF2-E3FB99075819}" type="parTrans" cxnId="{1CBD9890-A1FC-4B22-AB8A-C273F8A78B26}">
      <dgm:prSet/>
      <dgm:spPr/>
      <dgm:t>
        <a:bodyPr/>
        <a:lstStyle/>
        <a:p>
          <a:endParaRPr lang="en-US"/>
        </a:p>
      </dgm:t>
    </dgm:pt>
    <dgm:pt modelId="{AB0C013C-9C30-4249-8EFB-CCA5BC0C01C8}" type="sibTrans" cxnId="{1CBD9890-A1FC-4B22-AB8A-C273F8A78B26}">
      <dgm:prSet/>
      <dgm:spPr/>
      <dgm:t>
        <a:bodyPr/>
        <a:lstStyle/>
        <a:p>
          <a:endParaRPr lang="en-US"/>
        </a:p>
      </dgm:t>
    </dgm:pt>
    <dgm:pt modelId="{6B775DE7-165A-4C47-94B9-D292DAFA9392}">
      <dgm:prSet phldrT="[Text]" custT="1"/>
      <dgm:spPr/>
      <dgm:t>
        <a:bodyPr/>
        <a:lstStyle/>
        <a:p>
          <a:r>
            <a:rPr lang="en-US" sz="1600" dirty="0">
              <a:latin typeface="IBM Plex Sans" panose="020B0503050203000203" pitchFamily="34" charset="0"/>
            </a:rPr>
            <a:t>Helps in studying the whole text.</a:t>
          </a:r>
        </a:p>
      </dgm:t>
    </dgm:pt>
    <dgm:pt modelId="{8DADE021-7C74-4F82-9D58-23749EF3D2F4}" type="parTrans" cxnId="{EA533743-A77E-40D9-9307-9AC55BFC0EAA}">
      <dgm:prSet/>
      <dgm:spPr/>
      <dgm:t>
        <a:bodyPr/>
        <a:lstStyle/>
        <a:p>
          <a:endParaRPr lang="en-US"/>
        </a:p>
      </dgm:t>
    </dgm:pt>
    <dgm:pt modelId="{1BB6CBB7-DBB3-4D8A-83C9-6924C54D8362}" type="sibTrans" cxnId="{EA533743-A77E-40D9-9307-9AC55BFC0EAA}">
      <dgm:prSet/>
      <dgm:spPr/>
      <dgm:t>
        <a:bodyPr/>
        <a:lstStyle/>
        <a:p>
          <a:endParaRPr lang="en-US"/>
        </a:p>
      </dgm:t>
    </dgm:pt>
    <dgm:pt modelId="{CEF636AB-7271-456C-8245-A2FAAAE8D621}">
      <dgm:prSet phldrT="[Text]"/>
      <dgm:spPr/>
      <dgm:t>
        <a:bodyPr/>
        <a:lstStyle/>
        <a:p>
          <a:r>
            <a:rPr lang="en-US" dirty="0">
              <a:latin typeface="IBM Plex Sans" panose="020B0503050203000203" pitchFamily="34" charset="0"/>
            </a:rPr>
            <a:t>Pragmatic Analysis</a:t>
          </a:r>
        </a:p>
      </dgm:t>
    </dgm:pt>
    <dgm:pt modelId="{AA444742-014B-4AEE-B3B7-D7950C4BEA59}" type="parTrans" cxnId="{198617B5-8774-4FDD-83F9-271214BFB7DC}">
      <dgm:prSet/>
      <dgm:spPr/>
      <dgm:t>
        <a:bodyPr/>
        <a:lstStyle/>
        <a:p>
          <a:endParaRPr lang="en-US"/>
        </a:p>
      </dgm:t>
    </dgm:pt>
    <dgm:pt modelId="{222BFDE4-2ACF-43A7-94D5-2A912524540F}" type="sibTrans" cxnId="{198617B5-8774-4FDD-83F9-271214BFB7DC}">
      <dgm:prSet/>
      <dgm:spPr/>
      <dgm:t>
        <a:bodyPr/>
        <a:lstStyle/>
        <a:p>
          <a:endParaRPr lang="en-US"/>
        </a:p>
      </dgm:t>
    </dgm:pt>
    <dgm:pt modelId="{B52FEB4F-792A-49A0-88A1-883359C48E71}">
      <dgm:prSet phldrT="[Text]" custT="1"/>
      <dgm:spPr/>
      <dgm:t>
        <a:bodyPr/>
        <a:lstStyle/>
        <a:p>
          <a:r>
            <a:rPr lang="en-US" sz="1600" dirty="0">
              <a:latin typeface="IBM Plex Sans" panose="020B0503050203000203" pitchFamily="34" charset="0"/>
            </a:rPr>
            <a:t>Interprets the text by using information from the previous steps.</a:t>
          </a:r>
        </a:p>
      </dgm:t>
    </dgm:pt>
    <dgm:pt modelId="{3F82E290-09CC-425D-B8CA-B6F2A05C5680}" type="parTrans" cxnId="{7A694D30-79F6-4083-B161-CAB4473AA108}">
      <dgm:prSet/>
      <dgm:spPr/>
      <dgm:t>
        <a:bodyPr/>
        <a:lstStyle/>
        <a:p>
          <a:endParaRPr lang="en-US"/>
        </a:p>
      </dgm:t>
    </dgm:pt>
    <dgm:pt modelId="{595C30F9-D37B-4A61-B08A-2F870D56CF08}" type="sibTrans" cxnId="{7A694D30-79F6-4083-B161-CAB4473AA108}">
      <dgm:prSet/>
      <dgm:spPr/>
      <dgm:t>
        <a:bodyPr/>
        <a:lstStyle/>
        <a:p>
          <a:endParaRPr lang="en-US"/>
        </a:p>
      </dgm:t>
    </dgm:pt>
    <dgm:pt modelId="{C472ED8F-B128-435F-8C73-C2F955C58104}">
      <dgm:prSet phldrT="[Text]" custT="1"/>
      <dgm:spPr/>
      <dgm:t>
        <a:bodyPr/>
        <a:lstStyle/>
        <a:p>
          <a:r>
            <a:rPr lang="en-US" sz="1600" dirty="0">
              <a:latin typeface="IBM Plex Sans" panose="020B0503050203000203" pitchFamily="34" charset="0"/>
            </a:rPr>
            <a:t>Understands the communicative and social content.</a:t>
          </a:r>
        </a:p>
      </dgm:t>
    </dgm:pt>
    <dgm:pt modelId="{7030D1D3-854A-47E2-A6DE-75F15C0483FF}" type="parTrans" cxnId="{14FF3EA8-B534-4558-BFC3-E9A5FD072BEE}">
      <dgm:prSet/>
      <dgm:spPr/>
      <dgm:t>
        <a:bodyPr/>
        <a:lstStyle/>
        <a:p>
          <a:endParaRPr lang="en-US"/>
        </a:p>
      </dgm:t>
    </dgm:pt>
    <dgm:pt modelId="{E73BE5DF-A168-4F54-9E1E-D770513A4B94}" type="sibTrans" cxnId="{14FF3EA8-B534-4558-BFC3-E9A5FD072BEE}">
      <dgm:prSet/>
      <dgm:spPr/>
      <dgm:t>
        <a:bodyPr/>
        <a:lstStyle/>
        <a:p>
          <a:endParaRPr lang="en-US"/>
        </a:p>
      </dgm:t>
    </dgm:pt>
    <dgm:pt modelId="{F85207FD-C574-4CD5-81FC-E325C6E5448A}">
      <dgm:prSet phldrT="[Text]" custT="1"/>
      <dgm:spPr/>
      <dgm:t>
        <a:bodyPr/>
        <a:lstStyle/>
        <a:p>
          <a:r>
            <a:rPr lang="en-US" sz="1600" dirty="0">
              <a:latin typeface="IBM Plex Sans" panose="020B0503050203000203" pitchFamily="34" charset="0"/>
            </a:rPr>
            <a:t>Studies the underlying meaning of a spoken or written text as it considers the social and historical contexts.</a:t>
          </a:r>
        </a:p>
      </dgm:t>
    </dgm:pt>
    <dgm:pt modelId="{B3466074-CAD1-47F7-A1A9-E28C1D46536B}" type="parTrans" cxnId="{412D94BC-1FF4-40F9-B73D-5BC17087332D}">
      <dgm:prSet/>
      <dgm:spPr/>
      <dgm:t>
        <a:bodyPr/>
        <a:lstStyle/>
        <a:p>
          <a:endParaRPr lang="en-US"/>
        </a:p>
      </dgm:t>
    </dgm:pt>
    <dgm:pt modelId="{47B7D11D-4CAD-43CA-937E-98B0104E97EF}" type="sibTrans" cxnId="{412D94BC-1FF4-40F9-B73D-5BC17087332D}">
      <dgm:prSet/>
      <dgm:spPr/>
      <dgm:t>
        <a:bodyPr/>
        <a:lstStyle/>
        <a:p>
          <a:endParaRPr lang="en-US"/>
        </a:p>
      </dgm:t>
    </dgm:pt>
    <dgm:pt modelId="{4251AAB9-B30E-426C-B379-41AF8EB3AA9F}">
      <dgm:prSet phldrT="[Text]" custT="1"/>
      <dgm:spPr/>
      <dgm:t>
        <a:bodyPr/>
        <a:lstStyle/>
        <a:p>
          <a:r>
            <a:rPr lang="en-US" sz="1600" dirty="0">
              <a:latin typeface="IBM Plex Sans" panose="020B0503050203000203" pitchFamily="34" charset="0"/>
            </a:rPr>
            <a:t>Checks grammar, arrangements of words, and the relationship between the words.</a:t>
          </a:r>
        </a:p>
      </dgm:t>
    </dgm:pt>
    <dgm:pt modelId="{EB65D085-349C-4DF9-A5C8-64E3A6ADD4C2}" type="parTrans" cxnId="{6F8D724F-CB88-4D89-8A60-4CA030E6187A}">
      <dgm:prSet/>
      <dgm:spPr/>
      <dgm:t>
        <a:bodyPr/>
        <a:lstStyle/>
        <a:p>
          <a:endParaRPr lang="en-US"/>
        </a:p>
      </dgm:t>
    </dgm:pt>
    <dgm:pt modelId="{72656EA0-1A4D-429A-BFC5-50251ED18B2C}" type="sibTrans" cxnId="{6F8D724F-CB88-4D89-8A60-4CA030E6187A}">
      <dgm:prSet/>
      <dgm:spPr/>
      <dgm:t>
        <a:bodyPr/>
        <a:lstStyle/>
        <a:p>
          <a:endParaRPr lang="en-US"/>
        </a:p>
      </dgm:t>
    </dgm:pt>
    <dgm:pt modelId="{722FB6AA-2C3B-4848-8FCB-E066334EF7EF}">
      <dgm:prSet phldrT="[Text]" custT="1"/>
      <dgm:spPr/>
      <dgm:t>
        <a:bodyPr/>
        <a:lstStyle/>
        <a:p>
          <a:r>
            <a:rPr lang="en-US" sz="1600" dirty="0">
              <a:latin typeface="IBM Plex Sans" panose="020B0503050203000203" pitchFamily="34" charset="0"/>
            </a:rPr>
            <a:t>Techniques used: stop word removal, tokenization, stemming, and lemmatization.</a:t>
          </a:r>
        </a:p>
      </dgm:t>
    </dgm:pt>
    <dgm:pt modelId="{3E244D4B-82E5-4CDC-9E23-0A5F5471C3D8}" type="parTrans" cxnId="{ACECFDD6-26CB-43DC-B4FA-1C80BC3B28A9}">
      <dgm:prSet/>
      <dgm:spPr/>
      <dgm:t>
        <a:bodyPr/>
        <a:lstStyle/>
        <a:p>
          <a:endParaRPr lang="en-US"/>
        </a:p>
      </dgm:t>
    </dgm:pt>
    <dgm:pt modelId="{0903A872-5982-40DB-8480-26CF08B8E8B2}" type="sibTrans" cxnId="{ACECFDD6-26CB-43DC-B4FA-1C80BC3B28A9}">
      <dgm:prSet/>
      <dgm:spPr/>
      <dgm:t>
        <a:bodyPr/>
        <a:lstStyle/>
        <a:p>
          <a:endParaRPr lang="en-US"/>
        </a:p>
      </dgm:t>
    </dgm:pt>
    <dgm:pt modelId="{41E49D53-D6C8-4BC9-824C-277D895361FC}">
      <dgm:prSet phldrT="[Text]" custT="1"/>
      <dgm:spPr/>
      <dgm:t>
        <a:bodyPr/>
        <a:lstStyle/>
        <a:p>
          <a:r>
            <a:rPr lang="en-US" sz="1600" dirty="0">
              <a:latin typeface="IBM Plex Sans" panose="020B0503050203000203" pitchFamily="34" charset="0"/>
            </a:rPr>
            <a:t>Techniques used: dependency parsing, and part of speech (POS) tagging.</a:t>
          </a:r>
        </a:p>
      </dgm:t>
    </dgm:pt>
    <dgm:pt modelId="{1DEDEC5C-5BFB-4B99-8E4D-C44880F61C0B}" type="parTrans" cxnId="{704933E1-2CEF-41F1-9F93-96795B244E85}">
      <dgm:prSet/>
      <dgm:spPr/>
      <dgm:t>
        <a:bodyPr/>
        <a:lstStyle/>
        <a:p>
          <a:endParaRPr lang="en-US"/>
        </a:p>
      </dgm:t>
    </dgm:pt>
    <dgm:pt modelId="{9CAC3164-9C32-4F7F-84EA-FB8E8E2FD035}" type="sibTrans" cxnId="{704933E1-2CEF-41F1-9F93-96795B244E85}">
      <dgm:prSet/>
      <dgm:spPr/>
      <dgm:t>
        <a:bodyPr/>
        <a:lstStyle/>
        <a:p>
          <a:endParaRPr lang="en-US"/>
        </a:p>
      </dgm:t>
    </dgm:pt>
    <dgm:pt modelId="{E327C402-475E-4C7B-85C7-9AFF480B6C2A}" type="pres">
      <dgm:prSet presAssocID="{85E563F4-8BB1-41FC-BEB4-B6145B75094F}" presName="Name0" presStyleCnt="0">
        <dgm:presLayoutVars>
          <dgm:dir/>
          <dgm:animLvl val="lvl"/>
          <dgm:resizeHandles val="exact"/>
        </dgm:presLayoutVars>
      </dgm:prSet>
      <dgm:spPr/>
    </dgm:pt>
    <dgm:pt modelId="{2A47B4B7-99C8-4D19-9A1B-03D63D3D6FDF}" type="pres">
      <dgm:prSet presAssocID="{18B4E788-AAE4-4D25-953C-3A2237F01B7E}" presName="linNode" presStyleCnt="0"/>
      <dgm:spPr/>
    </dgm:pt>
    <dgm:pt modelId="{C463B636-7723-48D4-A352-1EFFF4614CE4}" type="pres">
      <dgm:prSet presAssocID="{18B4E788-AAE4-4D25-953C-3A2237F01B7E}" presName="parentText" presStyleLbl="node1" presStyleIdx="0" presStyleCnt="5">
        <dgm:presLayoutVars>
          <dgm:chMax val="1"/>
          <dgm:bulletEnabled val="1"/>
        </dgm:presLayoutVars>
      </dgm:prSet>
      <dgm:spPr/>
    </dgm:pt>
    <dgm:pt modelId="{E1016DF6-92FF-4213-8EAE-0F9156FEC9B2}" type="pres">
      <dgm:prSet presAssocID="{18B4E788-AAE4-4D25-953C-3A2237F01B7E}" presName="descendantText" presStyleLbl="alignAccFollowNode1" presStyleIdx="0" presStyleCnt="5" custScaleX="149374">
        <dgm:presLayoutVars>
          <dgm:bulletEnabled val="1"/>
        </dgm:presLayoutVars>
      </dgm:prSet>
      <dgm:spPr/>
    </dgm:pt>
    <dgm:pt modelId="{41F2C0B5-445D-4E07-A895-47D254D15900}" type="pres">
      <dgm:prSet presAssocID="{EAD71C3B-43E5-48CD-9CE7-2AF4E5BC5F75}" presName="sp" presStyleCnt="0"/>
      <dgm:spPr/>
    </dgm:pt>
    <dgm:pt modelId="{76180176-9422-49F9-864E-F15F37F8D1D0}" type="pres">
      <dgm:prSet presAssocID="{A66FBDD7-1855-4738-AF97-F2574307F220}" presName="linNode" presStyleCnt="0"/>
      <dgm:spPr/>
    </dgm:pt>
    <dgm:pt modelId="{A07C8DBB-D243-49B2-B598-E6969668AEB6}" type="pres">
      <dgm:prSet presAssocID="{A66FBDD7-1855-4738-AF97-F2574307F220}" presName="parentText" presStyleLbl="node1" presStyleIdx="1" presStyleCnt="5">
        <dgm:presLayoutVars>
          <dgm:chMax val="1"/>
          <dgm:bulletEnabled val="1"/>
        </dgm:presLayoutVars>
      </dgm:prSet>
      <dgm:spPr/>
    </dgm:pt>
    <dgm:pt modelId="{CEC58363-797C-4577-92B2-6D1552ACA499}" type="pres">
      <dgm:prSet presAssocID="{A66FBDD7-1855-4738-AF97-F2574307F220}" presName="descendantText" presStyleLbl="alignAccFollowNode1" presStyleIdx="1" presStyleCnt="5" custScaleX="149374">
        <dgm:presLayoutVars>
          <dgm:bulletEnabled val="1"/>
        </dgm:presLayoutVars>
      </dgm:prSet>
      <dgm:spPr/>
    </dgm:pt>
    <dgm:pt modelId="{E5296A32-F366-4FA7-867D-2E8DA031BD57}" type="pres">
      <dgm:prSet presAssocID="{9C08D25D-6345-4D5E-8579-DD440DCFAD53}" presName="sp" presStyleCnt="0"/>
      <dgm:spPr/>
    </dgm:pt>
    <dgm:pt modelId="{50695238-7F87-40A6-93AF-8B74CB894F25}" type="pres">
      <dgm:prSet presAssocID="{86036EFB-512C-4FDA-A73B-8D63E0FFC85C}" presName="linNode" presStyleCnt="0"/>
      <dgm:spPr/>
    </dgm:pt>
    <dgm:pt modelId="{627E2A63-BF41-41F4-B233-D75A313CEDA3}" type="pres">
      <dgm:prSet presAssocID="{86036EFB-512C-4FDA-A73B-8D63E0FFC85C}" presName="parentText" presStyleLbl="node1" presStyleIdx="2" presStyleCnt="5">
        <dgm:presLayoutVars>
          <dgm:chMax val="1"/>
          <dgm:bulletEnabled val="1"/>
        </dgm:presLayoutVars>
      </dgm:prSet>
      <dgm:spPr/>
    </dgm:pt>
    <dgm:pt modelId="{9F8BB150-E6E9-4F60-A27A-48942EE55EF1}" type="pres">
      <dgm:prSet presAssocID="{86036EFB-512C-4FDA-A73B-8D63E0FFC85C}" presName="descendantText" presStyleLbl="alignAccFollowNode1" presStyleIdx="2" presStyleCnt="5" custScaleX="149374">
        <dgm:presLayoutVars>
          <dgm:bulletEnabled val="1"/>
        </dgm:presLayoutVars>
      </dgm:prSet>
      <dgm:spPr/>
    </dgm:pt>
    <dgm:pt modelId="{03B1C5BD-C249-4994-8F0B-6FD2FABEAF67}" type="pres">
      <dgm:prSet presAssocID="{33F8B250-2E68-4787-9563-CEF95C59F3C0}" presName="sp" presStyleCnt="0"/>
      <dgm:spPr/>
    </dgm:pt>
    <dgm:pt modelId="{FBBFDD45-00F8-4E52-BF7E-6E84A6A43CDD}" type="pres">
      <dgm:prSet presAssocID="{A3588EDB-D6EB-44A4-AF2D-A30B7FE12E70}" presName="linNode" presStyleCnt="0"/>
      <dgm:spPr/>
    </dgm:pt>
    <dgm:pt modelId="{4DEF30A3-2716-420F-9B7A-5D3D7A63F2B1}" type="pres">
      <dgm:prSet presAssocID="{A3588EDB-D6EB-44A4-AF2D-A30B7FE12E70}" presName="parentText" presStyleLbl="node1" presStyleIdx="3" presStyleCnt="5">
        <dgm:presLayoutVars>
          <dgm:chMax val="1"/>
          <dgm:bulletEnabled val="1"/>
        </dgm:presLayoutVars>
      </dgm:prSet>
      <dgm:spPr/>
    </dgm:pt>
    <dgm:pt modelId="{CAC99BF7-F0BB-4318-964D-905BA8F5B123}" type="pres">
      <dgm:prSet presAssocID="{A3588EDB-D6EB-44A4-AF2D-A30B7FE12E70}" presName="descendantText" presStyleLbl="alignAccFollowNode1" presStyleIdx="3" presStyleCnt="5" custScaleX="149374">
        <dgm:presLayoutVars>
          <dgm:bulletEnabled val="1"/>
        </dgm:presLayoutVars>
      </dgm:prSet>
      <dgm:spPr/>
    </dgm:pt>
    <dgm:pt modelId="{54EFD164-19C2-41A9-908A-B9F93D6C5477}" type="pres">
      <dgm:prSet presAssocID="{AB0C013C-9C30-4249-8EFB-CCA5BC0C01C8}" presName="sp" presStyleCnt="0"/>
      <dgm:spPr/>
    </dgm:pt>
    <dgm:pt modelId="{42D36341-E330-4028-B13D-9F0B084D2D77}" type="pres">
      <dgm:prSet presAssocID="{CEF636AB-7271-456C-8245-A2FAAAE8D621}" presName="linNode" presStyleCnt="0"/>
      <dgm:spPr/>
    </dgm:pt>
    <dgm:pt modelId="{93EF5E17-63C1-4CC6-8E2F-2E1E20691AF0}" type="pres">
      <dgm:prSet presAssocID="{CEF636AB-7271-456C-8245-A2FAAAE8D621}" presName="parentText" presStyleLbl="node1" presStyleIdx="4" presStyleCnt="5">
        <dgm:presLayoutVars>
          <dgm:chMax val="1"/>
          <dgm:bulletEnabled val="1"/>
        </dgm:presLayoutVars>
      </dgm:prSet>
      <dgm:spPr/>
    </dgm:pt>
    <dgm:pt modelId="{E7FE8866-E5BF-4F6A-89B2-FC79075CEA6E}" type="pres">
      <dgm:prSet presAssocID="{CEF636AB-7271-456C-8245-A2FAAAE8D621}" presName="descendantText" presStyleLbl="alignAccFollowNode1" presStyleIdx="4" presStyleCnt="5" custScaleX="149374">
        <dgm:presLayoutVars>
          <dgm:bulletEnabled val="1"/>
        </dgm:presLayoutVars>
      </dgm:prSet>
      <dgm:spPr/>
    </dgm:pt>
  </dgm:ptLst>
  <dgm:cxnLst>
    <dgm:cxn modelId="{B9903204-A83A-41E1-AFD9-C13038A32E8F}" type="presOf" srcId="{C7109666-3AF2-45A0-98A9-38E250874E6B}" destId="{9F8BB150-E6E9-4F60-A27A-48942EE55EF1}" srcOrd="0" destOrd="1" presId="urn:microsoft.com/office/officeart/2005/8/layout/vList5"/>
    <dgm:cxn modelId="{40EE190D-186E-431F-B508-0A09CA5ABD15}" type="presOf" srcId="{B52FEB4F-792A-49A0-88A1-883359C48E71}" destId="{E7FE8866-E5BF-4F6A-89B2-FC79075CEA6E}" srcOrd="0" destOrd="0" presId="urn:microsoft.com/office/officeart/2005/8/layout/vList5"/>
    <dgm:cxn modelId="{27BE410E-7B89-4FA3-940C-9161E74226AD}" srcId="{85E563F4-8BB1-41FC-BEB4-B6145B75094F}" destId="{86036EFB-512C-4FDA-A73B-8D63E0FFC85C}" srcOrd="2" destOrd="0" parTransId="{2D999E41-810E-4ACA-969A-808DF2690EE5}" sibTransId="{33F8B250-2E68-4787-9563-CEF95C59F3C0}"/>
    <dgm:cxn modelId="{6E207117-4856-4377-8FDC-8B659A5B0022}" type="presOf" srcId="{6B775DE7-165A-4C47-94B9-D292DAFA9392}" destId="{CAC99BF7-F0BB-4318-964D-905BA8F5B123}" srcOrd="0" destOrd="1" presId="urn:microsoft.com/office/officeart/2005/8/layout/vList5"/>
    <dgm:cxn modelId="{A222A01E-3BD3-460F-AEA2-E58C5C86F851}" srcId="{86036EFB-512C-4FDA-A73B-8D63E0FFC85C}" destId="{C7109666-3AF2-45A0-98A9-38E250874E6B}" srcOrd="1" destOrd="0" parTransId="{32E8CE66-6EAF-4872-AD0D-339111328650}" sibTransId="{5163D633-5CDF-4D39-A822-66BE3080DFD9}"/>
    <dgm:cxn modelId="{15E6B125-BCF0-4418-9CE4-77D2D4859B37}" srcId="{85E563F4-8BB1-41FC-BEB4-B6145B75094F}" destId="{18B4E788-AAE4-4D25-953C-3A2237F01B7E}" srcOrd="0" destOrd="0" parTransId="{010BE819-196D-4347-87F2-AC51E34B8E70}" sibTransId="{EAD71C3B-43E5-48CD-9CE7-2AF4E5BC5F75}"/>
    <dgm:cxn modelId="{6261EB2A-CF50-4050-9F25-E472A898D929}" type="presOf" srcId="{4251AAB9-B30E-426C-B379-41AF8EB3AA9F}" destId="{CEC58363-797C-4577-92B2-6D1552ACA499}" srcOrd="0" destOrd="0" presId="urn:microsoft.com/office/officeart/2005/8/layout/vList5"/>
    <dgm:cxn modelId="{DC2E7D2D-698F-4730-B787-3B1DA1B3D501}" srcId="{85E563F4-8BB1-41FC-BEB4-B6145B75094F}" destId="{A66FBDD7-1855-4738-AF97-F2574307F220}" srcOrd="1" destOrd="0" parTransId="{B933DBC7-D51A-4225-A655-BDAF36531F4E}" sibTransId="{9C08D25D-6345-4D5E-8579-DD440DCFAD53}"/>
    <dgm:cxn modelId="{7A694D30-79F6-4083-B161-CAB4473AA108}" srcId="{CEF636AB-7271-456C-8245-A2FAAAE8D621}" destId="{B52FEB4F-792A-49A0-88A1-883359C48E71}" srcOrd="0" destOrd="0" parTransId="{3F82E290-09CC-425D-B8CA-B6F2A05C5680}" sibTransId="{595C30F9-D37B-4A61-B08A-2F870D56CF08}"/>
    <dgm:cxn modelId="{F5962E36-93E0-4111-8B75-549E398EA98A}" type="presOf" srcId="{F85207FD-C574-4CD5-81FC-E325C6E5448A}" destId="{CAC99BF7-F0BB-4318-964D-905BA8F5B123}" srcOrd="0" destOrd="0" presId="urn:microsoft.com/office/officeart/2005/8/layout/vList5"/>
    <dgm:cxn modelId="{EFF51E3D-B8E5-4E70-8C24-0C7AEA5E8129}" type="presOf" srcId="{41E49D53-D6C8-4BC9-824C-277D895361FC}" destId="{CEC58363-797C-4577-92B2-6D1552ACA499}" srcOrd="0" destOrd="1" presId="urn:microsoft.com/office/officeart/2005/8/layout/vList5"/>
    <dgm:cxn modelId="{2B93E060-6147-490C-8E65-E1159B016B83}" type="presOf" srcId="{4F1CE772-8D4E-43F6-A29E-760174C6B399}" destId="{E1016DF6-92FF-4213-8EAE-0F9156FEC9B2}" srcOrd="0" destOrd="0" presId="urn:microsoft.com/office/officeart/2005/8/layout/vList5"/>
    <dgm:cxn modelId="{EA533743-A77E-40D9-9307-9AC55BFC0EAA}" srcId="{A3588EDB-D6EB-44A4-AF2D-A30B7FE12E70}" destId="{6B775DE7-165A-4C47-94B9-D292DAFA9392}" srcOrd="1" destOrd="0" parTransId="{8DADE021-7C74-4F82-9D58-23749EF3D2F4}" sibTransId="{1BB6CBB7-DBB3-4D8A-83C9-6924C54D8362}"/>
    <dgm:cxn modelId="{33A5B343-6090-44E0-8A5F-A8F4057D6F46}" srcId="{86036EFB-512C-4FDA-A73B-8D63E0FFC85C}" destId="{6003143D-0E3F-4E46-8573-C659A51DE543}" srcOrd="0" destOrd="0" parTransId="{843CB7FC-11D7-4A67-B625-923CC8A8526D}" sibTransId="{1D4770F3-1619-45C2-82E8-98F99AAB6F35}"/>
    <dgm:cxn modelId="{6F8D724F-CB88-4D89-8A60-4CA030E6187A}" srcId="{A66FBDD7-1855-4738-AF97-F2574307F220}" destId="{4251AAB9-B30E-426C-B379-41AF8EB3AA9F}" srcOrd="0" destOrd="0" parTransId="{EB65D085-349C-4DF9-A5C8-64E3A6ADD4C2}" sibTransId="{72656EA0-1A4D-429A-BFC5-50251ED18B2C}"/>
    <dgm:cxn modelId="{BEFBDC6F-E199-4336-B7C8-43CACDAC0E42}" type="presOf" srcId="{18B4E788-AAE4-4D25-953C-3A2237F01B7E}" destId="{C463B636-7723-48D4-A352-1EFFF4614CE4}" srcOrd="0" destOrd="0" presId="urn:microsoft.com/office/officeart/2005/8/layout/vList5"/>
    <dgm:cxn modelId="{1F31135A-11EF-4E19-AACF-915B8A5B4FA3}" type="presOf" srcId="{A66FBDD7-1855-4738-AF97-F2574307F220}" destId="{A07C8DBB-D243-49B2-B598-E6969668AEB6}" srcOrd="0" destOrd="0" presId="urn:microsoft.com/office/officeart/2005/8/layout/vList5"/>
    <dgm:cxn modelId="{1E0C6C8E-ADC2-4C39-BF53-5B65B053D0C0}" srcId="{18B4E788-AAE4-4D25-953C-3A2237F01B7E}" destId="{3B967EFE-BCD8-447C-9E86-7DD85C3CB229}" srcOrd="1" destOrd="0" parTransId="{E2E7303D-F997-4243-BD66-EAC5709EFC31}" sibTransId="{70F847B0-2EF4-4BBB-A425-B1892279D934}"/>
    <dgm:cxn modelId="{CA6A558E-C7FF-4755-A681-EFD638F5E1AB}" type="presOf" srcId="{722FB6AA-2C3B-4848-8FCB-E066334EF7EF}" destId="{E1016DF6-92FF-4213-8EAE-0F9156FEC9B2}" srcOrd="0" destOrd="2" presId="urn:microsoft.com/office/officeart/2005/8/layout/vList5"/>
    <dgm:cxn modelId="{470D388F-8317-4126-BD0C-3BD2D93A5098}" type="presOf" srcId="{85E563F4-8BB1-41FC-BEB4-B6145B75094F}" destId="{E327C402-475E-4C7B-85C7-9AFF480B6C2A}" srcOrd="0" destOrd="0" presId="urn:microsoft.com/office/officeart/2005/8/layout/vList5"/>
    <dgm:cxn modelId="{1CBD9890-A1FC-4B22-AB8A-C273F8A78B26}" srcId="{85E563F4-8BB1-41FC-BEB4-B6145B75094F}" destId="{A3588EDB-D6EB-44A4-AF2D-A30B7FE12E70}" srcOrd="3" destOrd="0" parTransId="{4D1EA3B8-5DB5-4848-BEF2-E3FB99075819}" sibTransId="{AB0C013C-9C30-4249-8EFB-CCA5BC0C01C8}"/>
    <dgm:cxn modelId="{B5AA3B91-C2F3-43B1-AE0E-9374EB90BC9E}" srcId="{18B4E788-AAE4-4D25-953C-3A2237F01B7E}" destId="{4F1CE772-8D4E-43F6-A29E-760174C6B399}" srcOrd="0" destOrd="0" parTransId="{97217DA0-2A4D-4E1B-8B3A-DC1C2B2F58C2}" sibTransId="{258C48E5-895F-4166-9010-73C3E049E78A}"/>
    <dgm:cxn modelId="{CDE03CA0-88E7-4F79-861B-E1C997B96B87}" type="presOf" srcId="{C472ED8F-B128-435F-8C73-C2F955C58104}" destId="{E7FE8866-E5BF-4F6A-89B2-FC79075CEA6E}" srcOrd="0" destOrd="1" presId="urn:microsoft.com/office/officeart/2005/8/layout/vList5"/>
    <dgm:cxn modelId="{14FF3EA8-B534-4558-BFC3-E9A5FD072BEE}" srcId="{CEF636AB-7271-456C-8245-A2FAAAE8D621}" destId="{C472ED8F-B128-435F-8C73-C2F955C58104}" srcOrd="1" destOrd="0" parTransId="{7030D1D3-854A-47E2-A6DE-75F15C0483FF}" sibTransId="{E73BE5DF-A168-4F54-9E1E-D770513A4B94}"/>
    <dgm:cxn modelId="{198617B5-8774-4FDD-83F9-271214BFB7DC}" srcId="{85E563F4-8BB1-41FC-BEB4-B6145B75094F}" destId="{CEF636AB-7271-456C-8245-A2FAAAE8D621}" srcOrd="4" destOrd="0" parTransId="{AA444742-014B-4AEE-B3B7-D7950C4BEA59}" sibTransId="{222BFDE4-2ACF-43A7-94D5-2A912524540F}"/>
    <dgm:cxn modelId="{412D94BC-1FF4-40F9-B73D-5BC17087332D}" srcId="{A3588EDB-D6EB-44A4-AF2D-A30B7FE12E70}" destId="{F85207FD-C574-4CD5-81FC-E325C6E5448A}" srcOrd="0" destOrd="0" parTransId="{B3466074-CAD1-47F7-A1A9-E28C1D46536B}" sibTransId="{47B7D11D-4CAD-43CA-937E-98B0104E97EF}"/>
    <dgm:cxn modelId="{C0734BD4-55D5-4A7A-BDB9-C37E6C02A18A}" type="presOf" srcId="{86036EFB-512C-4FDA-A73B-8D63E0FFC85C}" destId="{627E2A63-BF41-41F4-B233-D75A313CEDA3}" srcOrd="0" destOrd="0" presId="urn:microsoft.com/office/officeart/2005/8/layout/vList5"/>
    <dgm:cxn modelId="{ACECFDD6-26CB-43DC-B4FA-1C80BC3B28A9}" srcId="{18B4E788-AAE4-4D25-953C-3A2237F01B7E}" destId="{722FB6AA-2C3B-4848-8FCB-E066334EF7EF}" srcOrd="2" destOrd="0" parTransId="{3E244D4B-82E5-4CDC-9E23-0A5F5471C3D8}" sibTransId="{0903A872-5982-40DB-8480-26CF08B8E8B2}"/>
    <dgm:cxn modelId="{53FDF1D9-BDF1-47FB-BC4B-66574B4ADF4A}" type="presOf" srcId="{CEF636AB-7271-456C-8245-A2FAAAE8D621}" destId="{93EF5E17-63C1-4CC6-8E2F-2E1E20691AF0}" srcOrd="0" destOrd="0" presId="urn:microsoft.com/office/officeart/2005/8/layout/vList5"/>
    <dgm:cxn modelId="{704933E1-2CEF-41F1-9F93-96795B244E85}" srcId="{A66FBDD7-1855-4738-AF97-F2574307F220}" destId="{41E49D53-D6C8-4BC9-824C-277D895361FC}" srcOrd="1" destOrd="0" parTransId="{1DEDEC5C-5BFB-4B99-8E4D-C44880F61C0B}" sibTransId="{9CAC3164-9C32-4F7F-84EA-FB8E8E2FD035}"/>
    <dgm:cxn modelId="{0B989BF0-B710-4F64-8288-E26995C691F1}" type="presOf" srcId="{3B967EFE-BCD8-447C-9E86-7DD85C3CB229}" destId="{E1016DF6-92FF-4213-8EAE-0F9156FEC9B2}" srcOrd="0" destOrd="1" presId="urn:microsoft.com/office/officeart/2005/8/layout/vList5"/>
    <dgm:cxn modelId="{2A4AF4F7-843E-4B4C-8ABF-0B23E7935570}" type="presOf" srcId="{6003143D-0E3F-4E46-8573-C659A51DE543}" destId="{9F8BB150-E6E9-4F60-A27A-48942EE55EF1}" srcOrd="0" destOrd="0" presId="urn:microsoft.com/office/officeart/2005/8/layout/vList5"/>
    <dgm:cxn modelId="{4B374CFC-EA28-4775-93BD-F4749A93FC51}" type="presOf" srcId="{A3588EDB-D6EB-44A4-AF2D-A30B7FE12E70}" destId="{4DEF30A3-2716-420F-9B7A-5D3D7A63F2B1}" srcOrd="0" destOrd="0" presId="urn:microsoft.com/office/officeart/2005/8/layout/vList5"/>
    <dgm:cxn modelId="{1597FC18-97F2-4E17-804B-6437A7F702D1}" type="presParOf" srcId="{E327C402-475E-4C7B-85C7-9AFF480B6C2A}" destId="{2A47B4B7-99C8-4D19-9A1B-03D63D3D6FDF}" srcOrd="0" destOrd="0" presId="urn:microsoft.com/office/officeart/2005/8/layout/vList5"/>
    <dgm:cxn modelId="{B361C955-E891-4F2F-BFB9-AE81B78BD6D3}" type="presParOf" srcId="{2A47B4B7-99C8-4D19-9A1B-03D63D3D6FDF}" destId="{C463B636-7723-48D4-A352-1EFFF4614CE4}" srcOrd="0" destOrd="0" presId="urn:microsoft.com/office/officeart/2005/8/layout/vList5"/>
    <dgm:cxn modelId="{97FEBDB0-7CB9-4FDD-AA5F-2604C8F99832}" type="presParOf" srcId="{2A47B4B7-99C8-4D19-9A1B-03D63D3D6FDF}" destId="{E1016DF6-92FF-4213-8EAE-0F9156FEC9B2}" srcOrd="1" destOrd="0" presId="urn:microsoft.com/office/officeart/2005/8/layout/vList5"/>
    <dgm:cxn modelId="{7CE9D0AB-D4F4-4DB7-9D8A-F290479ADC18}" type="presParOf" srcId="{E327C402-475E-4C7B-85C7-9AFF480B6C2A}" destId="{41F2C0B5-445D-4E07-A895-47D254D15900}" srcOrd="1" destOrd="0" presId="urn:microsoft.com/office/officeart/2005/8/layout/vList5"/>
    <dgm:cxn modelId="{0A0E20DB-8BCB-4FA4-BDD0-5910137878C9}" type="presParOf" srcId="{E327C402-475E-4C7B-85C7-9AFF480B6C2A}" destId="{76180176-9422-49F9-864E-F15F37F8D1D0}" srcOrd="2" destOrd="0" presId="urn:microsoft.com/office/officeart/2005/8/layout/vList5"/>
    <dgm:cxn modelId="{C693CC6E-57A6-4DB2-83DA-0044D718BA94}" type="presParOf" srcId="{76180176-9422-49F9-864E-F15F37F8D1D0}" destId="{A07C8DBB-D243-49B2-B598-E6969668AEB6}" srcOrd="0" destOrd="0" presId="urn:microsoft.com/office/officeart/2005/8/layout/vList5"/>
    <dgm:cxn modelId="{69D3AC92-C469-4445-AC05-7697451CD448}" type="presParOf" srcId="{76180176-9422-49F9-864E-F15F37F8D1D0}" destId="{CEC58363-797C-4577-92B2-6D1552ACA499}" srcOrd="1" destOrd="0" presId="urn:microsoft.com/office/officeart/2005/8/layout/vList5"/>
    <dgm:cxn modelId="{4E6F30E0-37F6-4FBD-8152-32210BEDA443}" type="presParOf" srcId="{E327C402-475E-4C7B-85C7-9AFF480B6C2A}" destId="{E5296A32-F366-4FA7-867D-2E8DA031BD57}" srcOrd="3" destOrd="0" presId="urn:microsoft.com/office/officeart/2005/8/layout/vList5"/>
    <dgm:cxn modelId="{DDA1D08E-10C7-4E8C-A4ED-85FACB2E0957}" type="presParOf" srcId="{E327C402-475E-4C7B-85C7-9AFF480B6C2A}" destId="{50695238-7F87-40A6-93AF-8B74CB894F25}" srcOrd="4" destOrd="0" presId="urn:microsoft.com/office/officeart/2005/8/layout/vList5"/>
    <dgm:cxn modelId="{69707717-E55B-4896-80F5-881688783D5D}" type="presParOf" srcId="{50695238-7F87-40A6-93AF-8B74CB894F25}" destId="{627E2A63-BF41-41F4-B233-D75A313CEDA3}" srcOrd="0" destOrd="0" presId="urn:microsoft.com/office/officeart/2005/8/layout/vList5"/>
    <dgm:cxn modelId="{A2786AB5-00D8-4D05-8121-4154F3E44F19}" type="presParOf" srcId="{50695238-7F87-40A6-93AF-8B74CB894F25}" destId="{9F8BB150-E6E9-4F60-A27A-48942EE55EF1}" srcOrd="1" destOrd="0" presId="urn:microsoft.com/office/officeart/2005/8/layout/vList5"/>
    <dgm:cxn modelId="{5475219E-8729-4012-8CE8-F74C7D9EBED9}" type="presParOf" srcId="{E327C402-475E-4C7B-85C7-9AFF480B6C2A}" destId="{03B1C5BD-C249-4994-8F0B-6FD2FABEAF67}" srcOrd="5" destOrd="0" presId="urn:microsoft.com/office/officeart/2005/8/layout/vList5"/>
    <dgm:cxn modelId="{94CA930E-E119-43F9-A26B-2B34B4AF2AC6}" type="presParOf" srcId="{E327C402-475E-4C7B-85C7-9AFF480B6C2A}" destId="{FBBFDD45-00F8-4E52-BF7E-6E84A6A43CDD}" srcOrd="6" destOrd="0" presId="urn:microsoft.com/office/officeart/2005/8/layout/vList5"/>
    <dgm:cxn modelId="{D4AA6435-99C9-44D7-84F7-EAC25854D7A5}" type="presParOf" srcId="{FBBFDD45-00F8-4E52-BF7E-6E84A6A43CDD}" destId="{4DEF30A3-2716-420F-9B7A-5D3D7A63F2B1}" srcOrd="0" destOrd="0" presId="urn:microsoft.com/office/officeart/2005/8/layout/vList5"/>
    <dgm:cxn modelId="{A36F362F-AD49-4D25-8FDA-8CAB88C71346}" type="presParOf" srcId="{FBBFDD45-00F8-4E52-BF7E-6E84A6A43CDD}" destId="{CAC99BF7-F0BB-4318-964D-905BA8F5B123}" srcOrd="1" destOrd="0" presId="urn:microsoft.com/office/officeart/2005/8/layout/vList5"/>
    <dgm:cxn modelId="{88FBEE53-BA03-4CCB-B2B6-414F7AE4D600}" type="presParOf" srcId="{E327C402-475E-4C7B-85C7-9AFF480B6C2A}" destId="{54EFD164-19C2-41A9-908A-B9F93D6C5477}" srcOrd="7" destOrd="0" presId="urn:microsoft.com/office/officeart/2005/8/layout/vList5"/>
    <dgm:cxn modelId="{0B337A65-75CD-4E63-BFA1-A4DED981EEA8}" type="presParOf" srcId="{E327C402-475E-4C7B-85C7-9AFF480B6C2A}" destId="{42D36341-E330-4028-B13D-9F0B084D2D77}" srcOrd="8" destOrd="0" presId="urn:microsoft.com/office/officeart/2005/8/layout/vList5"/>
    <dgm:cxn modelId="{E7F2568B-F631-4F30-BEF8-0281542D6DA5}" type="presParOf" srcId="{42D36341-E330-4028-B13D-9F0B084D2D77}" destId="{93EF5E17-63C1-4CC6-8E2F-2E1E20691AF0}" srcOrd="0" destOrd="0" presId="urn:microsoft.com/office/officeart/2005/8/layout/vList5"/>
    <dgm:cxn modelId="{06C97489-110C-4619-868A-93DF888F00E1}" type="presParOf" srcId="{42D36341-E330-4028-B13D-9F0B084D2D77}" destId="{E7FE8866-E5BF-4F6A-89B2-FC79075CEA6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2BAFED-B927-4D74-ACE8-5100B6CE16AE}" type="doc">
      <dgm:prSet loTypeId="urn:microsoft.com/office/officeart/2005/8/layout/process4" loCatId="list" qsTypeId="urn:microsoft.com/office/officeart/2005/8/quickstyle/simple1" qsCatId="simple" csTypeId="urn:microsoft.com/office/officeart/2005/8/colors/accent2_2" csCatId="accent2" phldr="1"/>
      <dgm:spPr/>
      <dgm:t>
        <a:bodyPr/>
        <a:lstStyle/>
        <a:p>
          <a:endParaRPr lang="en-US"/>
        </a:p>
      </dgm:t>
    </dgm:pt>
    <dgm:pt modelId="{308442B7-385B-4858-AD92-2C481EF6367A}">
      <dgm:prSet phldrT="[Text]" custT="1"/>
      <dgm:spPr/>
      <dgm:t>
        <a:bodyPr/>
        <a:lstStyle/>
        <a:p>
          <a:r>
            <a:rPr lang="en-US" sz="1400" b="1" dirty="0">
              <a:latin typeface="IBM Plex Sans" panose="020B0503050203000203" pitchFamily="34" charset="0"/>
            </a:rPr>
            <a:t>Sentence segmentation</a:t>
          </a:r>
        </a:p>
      </dgm:t>
    </dgm:pt>
    <dgm:pt modelId="{8556B231-C477-43B2-92F4-316B2D586137}" type="parTrans" cxnId="{DA9CD20E-3C65-4142-A6E1-A4D10BE96D49}">
      <dgm:prSet/>
      <dgm:spPr/>
      <dgm:t>
        <a:bodyPr/>
        <a:lstStyle/>
        <a:p>
          <a:endParaRPr lang="en-US"/>
        </a:p>
      </dgm:t>
    </dgm:pt>
    <dgm:pt modelId="{29EE5505-2697-4D5C-AAB9-0DD52A429E0F}" type="sibTrans" cxnId="{DA9CD20E-3C65-4142-A6E1-A4D10BE96D49}">
      <dgm:prSet/>
      <dgm:spPr/>
      <dgm:t>
        <a:bodyPr/>
        <a:lstStyle/>
        <a:p>
          <a:endParaRPr lang="en-US"/>
        </a:p>
      </dgm:t>
    </dgm:pt>
    <dgm:pt modelId="{94356E11-C7F0-4A9F-9F09-07989DFE6AF8}">
      <dgm:prSet phldrT="[Text]" custT="1"/>
      <dgm:spPr/>
      <dgm:t>
        <a:bodyPr/>
        <a:lstStyle/>
        <a:p>
          <a:r>
            <a:rPr lang="en-US" sz="1400" b="1" dirty="0">
              <a:latin typeface="IBM Plex Sans" panose="020B0503050203000203" pitchFamily="34" charset="0"/>
            </a:rPr>
            <a:t>Word tokenization</a:t>
          </a:r>
        </a:p>
      </dgm:t>
    </dgm:pt>
    <dgm:pt modelId="{E62A3B23-E94A-4DF2-9857-A5D2CAE4C591}" type="parTrans" cxnId="{3A4C5E94-286F-4757-B928-828EB87FE40C}">
      <dgm:prSet/>
      <dgm:spPr/>
      <dgm:t>
        <a:bodyPr/>
        <a:lstStyle/>
        <a:p>
          <a:endParaRPr lang="en-US"/>
        </a:p>
      </dgm:t>
    </dgm:pt>
    <dgm:pt modelId="{D86D5C8C-FF6D-4238-A2CD-40994003B9C4}" type="sibTrans" cxnId="{3A4C5E94-286F-4757-B928-828EB87FE40C}">
      <dgm:prSet/>
      <dgm:spPr/>
      <dgm:t>
        <a:bodyPr/>
        <a:lstStyle/>
        <a:p>
          <a:endParaRPr lang="en-US"/>
        </a:p>
      </dgm:t>
    </dgm:pt>
    <dgm:pt modelId="{239AE9C4-E875-439A-804F-DDACB0DF8985}">
      <dgm:prSet phldrT="[Text]" custT="1"/>
      <dgm:spPr/>
      <dgm:t>
        <a:bodyPr/>
        <a:lstStyle/>
        <a:p>
          <a:r>
            <a:rPr lang="en-US" sz="1400" b="1" dirty="0">
              <a:latin typeface="IBM Plex Sans" panose="020B0503050203000203" pitchFamily="34" charset="0"/>
            </a:rPr>
            <a:t>Stemming</a:t>
          </a:r>
        </a:p>
      </dgm:t>
    </dgm:pt>
    <dgm:pt modelId="{34A6D7AD-CA0E-4373-9665-1FE3A6D65369}" type="parTrans" cxnId="{D70A7A41-26E1-4722-B698-A84A1FA04AA2}">
      <dgm:prSet/>
      <dgm:spPr/>
      <dgm:t>
        <a:bodyPr/>
        <a:lstStyle/>
        <a:p>
          <a:endParaRPr lang="en-US"/>
        </a:p>
      </dgm:t>
    </dgm:pt>
    <dgm:pt modelId="{4FE6F725-8D08-45A9-A025-0C49DAA390AF}" type="sibTrans" cxnId="{D70A7A41-26E1-4722-B698-A84A1FA04AA2}">
      <dgm:prSet/>
      <dgm:spPr/>
      <dgm:t>
        <a:bodyPr/>
        <a:lstStyle/>
        <a:p>
          <a:endParaRPr lang="en-US"/>
        </a:p>
      </dgm:t>
    </dgm:pt>
    <dgm:pt modelId="{2EFDEDB2-CDC0-4988-A2B4-7474B965F34A}">
      <dgm:prSet phldrT="[Text]" custT="1"/>
      <dgm:spPr/>
      <dgm:t>
        <a:bodyPr/>
        <a:lstStyle/>
        <a:p>
          <a:r>
            <a:rPr lang="en-US" sz="1400" b="1" dirty="0">
              <a:latin typeface="IBM Plex Sans" panose="020B0503050203000203" pitchFamily="34" charset="0"/>
            </a:rPr>
            <a:t>Chunking</a:t>
          </a:r>
        </a:p>
      </dgm:t>
    </dgm:pt>
    <dgm:pt modelId="{5F1023CE-416B-45A0-A43E-F598D7C05B34}" type="parTrans" cxnId="{680ADC2F-9273-403B-A604-5D29F78B4A12}">
      <dgm:prSet/>
      <dgm:spPr/>
      <dgm:t>
        <a:bodyPr/>
        <a:lstStyle/>
        <a:p>
          <a:endParaRPr lang="en-US"/>
        </a:p>
      </dgm:t>
    </dgm:pt>
    <dgm:pt modelId="{DB6F9269-56EC-49E4-9423-7F1FFF98E645}" type="sibTrans" cxnId="{680ADC2F-9273-403B-A604-5D29F78B4A12}">
      <dgm:prSet/>
      <dgm:spPr/>
      <dgm:t>
        <a:bodyPr/>
        <a:lstStyle/>
        <a:p>
          <a:endParaRPr lang="en-US"/>
        </a:p>
      </dgm:t>
    </dgm:pt>
    <dgm:pt modelId="{70AAAA3D-5EC1-424C-A940-D94D4BB8182B}">
      <dgm:prSet phldrT="[Text]" custT="1"/>
      <dgm:spPr/>
      <dgm:t>
        <a:bodyPr/>
        <a:lstStyle/>
        <a:p>
          <a:r>
            <a:rPr lang="en-US" sz="1400" b="1" dirty="0">
              <a:latin typeface="IBM Plex Sans" panose="020B0503050203000203" pitchFamily="34" charset="0"/>
            </a:rPr>
            <a:t>Lemmatization</a:t>
          </a:r>
        </a:p>
      </dgm:t>
    </dgm:pt>
    <dgm:pt modelId="{6EF0EF2C-DA23-411D-A345-67D126719D6D}" type="parTrans" cxnId="{ECAEBF99-38D5-49AC-8027-D85548B5BCAD}">
      <dgm:prSet/>
      <dgm:spPr/>
      <dgm:t>
        <a:bodyPr/>
        <a:lstStyle/>
        <a:p>
          <a:endParaRPr lang="en-US"/>
        </a:p>
      </dgm:t>
    </dgm:pt>
    <dgm:pt modelId="{3A0F685E-83E6-4803-9A5A-3B387A1DD9EA}" type="sibTrans" cxnId="{ECAEBF99-38D5-49AC-8027-D85548B5BCAD}">
      <dgm:prSet/>
      <dgm:spPr/>
      <dgm:t>
        <a:bodyPr/>
        <a:lstStyle/>
        <a:p>
          <a:endParaRPr lang="en-US"/>
        </a:p>
      </dgm:t>
    </dgm:pt>
    <dgm:pt modelId="{074A98B2-51D4-4CDE-8A3A-13A30E913C9B}">
      <dgm:prSet phldrT="[Text]" custT="1"/>
      <dgm:spPr/>
      <dgm:t>
        <a:bodyPr/>
        <a:lstStyle/>
        <a:p>
          <a:r>
            <a:rPr lang="en-US" sz="1400" b="1" dirty="0">
              <a:latin typeface="IBM Plex Sans" panose="020B0503050203000203" pitchFamily="34" charset="0"/>
            </a:rPr>
            <a:t>Stop words removal</a:t>
          </a:r>
        </a:p>
      </dgm:t>
    </dgm:pt>
    <dgm:pt modelId="{4EBB22CB-F92F-4A75-A23A-6EA8408611A6}" type="parTrans" cxnId="{829F9249-E1EE-4D81-B0D6-92BA59281271}">
      <dgm:prSet/>
      <dgm:spPr/>
      <dgm:t>
        <a:bodyPr/>
        <a:lstStyle/>
        <a:p>
          <a:endParaRPr lang="en-US"/>
        </a:p>
      </dgm:t>
    </dgm:pt>
    <dgm:pt modelId="{BCDCC1EF-65D9-49D1-BB8A-DA74D9D6C173}" type="sibTrans" cxnId="{829F9249-E1EE-4D81-B0D6-92BA59281271}">
      <dgm:prSet/>
      <dgm:spPr/>
      <dgm:t>
        <a:bodyPr/>
        <a:lstStyle/>
        <a:p>
          <a:endParaRPr lang="en-US"/>
        </a:p>
      </dgm:t>
    </dgm:pt>
    <dgm:pt modelId="{72541EF7-21B8-4147-88A1-D7604EAF2108}">
      <dgm:prSet phldrT="[Text]" custT="1"/>
      <dgm:spPr/>
      <dgm:t>
        <a:bodyPr/>
        <a:lstStyle/>
        <a:p>
          <a:r>
            <a:rPr lang="en-US" sz="1400" b="1" dirty="0">
              <a:latin typeface="IBM Plex Sans" panose="020B0503050203000203" pitchFamily="34" charset="0"/>
            </a:rPr>
            <a:t>Dependency Parsing (DP)</a:t>
          </a:r>
        </a:p>
      </dgm:t>
    </dgm:pt>
    <dgm:pt modelId="{24861A7D-E58F-42BE-A6B7-EDE827434159}" type="parTrans" cxnId="{A555CFA7-52F8-4A72-81F9-5EA878810093}">
      <dgm:prSet/>
      <dgm:spPr/>
      <dgm:t>
        <a:bodyPr/>
        <a:lstStyle/>
        <a:p>
          <a:endParaRPr lang="en-US"/>
        </a:p>
      </dgm:t>
    </dgm:pt>
    <dgm:pt modelId="{1E969EC2-6FFC-42D2-A446-01D7C78DA70A}" type="sibTrans" cxnId="{A555CFA7-52F8-4A72-81F9-5EA878810093}">
      <dgm:prSet/>
      <dgm:spPr/>
      <dgm:t>
        <a:bodyPr/>
        <a:lstStyle/>
        <a:p>
          <a:endParaRPr lang="en-US"/>
        </a:p>
      </dgm:t>
    </dgm:pt>
    <dgm:pt modelId="{26C96AA1-F707-4772-9A2A-378FA22B6BD1}">
      <dgm:prSet phldrT="[Text]" custT="1"/>
      <dgm:spPr/>
      <dgm:t>
        <a:bodyPr/>
        <a:lstStyle/>
        <a:p>
          <a:r>
            <a:rPr lang="en-US" sz="1400" b="1" dirty="0">
              <a:latin typeface="IBM Plex Sans" panose="020B0503050203000203" pitchFamily="34" charset="0"/>
            </a:rPr>
            <a:t>Part of speech (POS) tagging</a:t>
          </a:r>
        </a:p>
      </dgm:t>
    </dgm:pt>
    <dgm:pt modelId="{A4077042-53FF-4C5C-9AB7-20AA463A0862}" type="parTrans" cxnId="{734036CF-34C5-4E5F-9FF1-1271FB73253F}">
      <dgm:prSet/>
      <dgm:spPr/>
      <dgm:t>
        <a:bodyPr/>
        <a:lstStyle/>
        <a:p>
          <a:endParaRPr lang="en-US"/>
        </a:p>
      </dgm:t>
    </dgm:pt>
    <dgm:pt modelId="{0CBCB725-FD66-4FC3-811C-B3D5D410657F}" type="sibTrans" cxnId="{734036CF-34C5-4E5F-9FF1-1271FB73253F}">
      <dgm:prSet/>
      <dgm:spPr/>
      <dgm:t>
        <a:bodyPr/>
        <a:lstStyle/>
        <a:p>
          <a:endParaRPr lang="en-US"/>
        </a:p>
      </dgm:t>
    </dgm:pt>
    <dgm:pt modelId="{2D004A78-53CF-4F5F-B9E9-BE3191E384FA}">
      <dgm:prSet phldrT="[Text]" custT="1"/>
      <dgm:spPr/>
      <dgm:t>
        <a:bodyPr/>
        <a:lstStyle/>
        <a:p>
          <a:r>
            <a:rPr lang="en-US" sz="1400" b="1" dirty="0">
              <a:latin typeface="IBM Plex Sans" panose="020B0503050203000203" pitchFamily="34" charset="0"/>
            </a:rPr>
            <a:t>Named entity recognition (NER)</a:t>
          </a:r>
        </a:p>
      </dgm:t>
    </dgm:pt>
    <dgm:pt modelId="{A2FD4B0C-0367-4DF5-8929-500B66C64EE7}" type="parTrans" cxnId="{E7ADD92E-40A0-40BC-A14B-89828306AE3D}">
      <dgm:prSet/>
      <dgm:spPr/>
      <dgm:t>
        <a:bodyPr/>
        <a:lstStyle/>
        <a:p>
          <a:endParaRPr lang="en-US"/>
        </a:p>
      </dgm:t>
    </dgm:pt>
    <dgm:pt modelId="{045A63CF-63D1-4228-91F2-9B838A742B08}" type="sibTrans" cxnId="{E7ADD92E-40A0-40BC-A14B-89828306AE3D}">
      <dgm:prSet/>
      <dgm:spPr/>
      <dgm:t>
        <a:bodyPr/>
        <a:lstStyle/>
        <a:p>
          <a:endParaRPr lang="en-US"/>
        </a:p>
      </dgm:t>
    </dgm:pt>
    <dgm:pt modelId="{E467DB69-98EB-43C9-9CE0-92AB2F983574}" type="pres">
      <dgm:prSet presAssocID="{6B2BAFED-B927-4D74-ACE8-5100B6CE16AE}" presName="Name0" presStyleCnt="0">
        <dgm:presLayoutVars>
          <dgm:dir/>
          <dgm:animLvl val="lvl"/>
          <dgm:resizeHandles val="exact"/>
        </dgm:presLayoutVars>
      </dgm:prSet>
      <dgm:spPr/>
    </dgm:pt>
    <dgm:pt modelId="{42CF83F2-BC86-4576-89AD-739BBB31B66D}" type="pres">
      <dgm:prSet presAssocID="{2EFDEDB2-CDC0-4988-A2B4-7474B965F34A}" presName="boxAndChildren" presStyleCnt="0"/>
      <dgm:spPr/>
    </dgm:pt>
    <dgm:pt modelId="{797395F7-86BD-4D2F-9874-789238A5DD59}" type="pres">
      <dgm:prSet presAssocID="{2EFDEDB2-CDC0-4988-A2B4-7474B965F34A}" presName="parentTextBox" presStyleLbl="node1" presStyleIdx="0" presStyleCnt="9"/>
      <dgm:spPr/>
    </dgm:pt>
    <dgm:pt modelId="{BF4024E6-1AFF-48E1-AD07-D8946180E77E}" type="pres">
      <dgm:prSet presAssocID="{045A63CF-63D1-4228-91F2-9B838A742B08}" presName="sp" presStyleCnt="0"/>
      <dgm:spPr/>
    </dgm:pt>
    <dgm:pt modelId="{72862B9B-9CF2-4E6E-9E4B-401EA1480599}" type="pres">
      <dgm:prSet presAssocID="{2D004A78-53CF-4F5F-B9E9-BE3191E384FA}" presName="arrowAndChildren" presStyleCnt="0"/>
      <dgm:spPr/>
    </dgm:pt>
    <dgm:pt modelId="{378B1DBA-E8B8-4DB8-AD33-EA4024059A96}" type="pres">
      <dgm:prSet presAssocID="{2D004A78-53CF-4F5F-B9E9-BE3191E384FA}" presName="parentTextArrow" presStyleLbl="node1" presStyleIdx="1" presStyleCnt="9"/>
      <dgm:spPr/>
    </dgm:pt>
    <dgm:pt modelId="{E15B906C-861F-49B4-844B-747AD65E1883}" type="pres">
      <dgm:prSet presAssocID="{0CBCB725-FD66-4FC3-811C-B3D5D410657F}" presName="sp" presStyleCnt="0"/>
      <dgm:spPr/>
    </dgm:pt>
    <dgm:pt modelId="{376CC8D9-1E8D-44F6-AFC6-5CEFE54590F2}" type="pres">
      <dgm:prSet presAssocID="{26C96AA1-F707-4772-9A2A-378FA22B6BD1}" presName="arrowAndChildren" presStyleCnt="0"/>
      <dgm:spPr/>
    </dgm:pt>
    <dgm:pt modelId="{2B91F51B-4735-4FCC-BF9C-945B62739484}" type="pres">
      <dgm:prSet presAssocID="{26C96AA1-F707-4772-9A2A-378FA22B6BD1}" presName="parentTextArrow" presStyleLbl="node1" presStyleIdx="2" presStyleCnt="9"/>
      <dgm:spPr/>
    </dgm:pt>
    <dgm:pt modelId="{ECD0BD2A-98C8-4E74-B209-95C8475525BF}" type="pres">
      <dgm:prSet presAssocID="{1E969EC2-6FFC-42D2-A446-01D7C78DA70A}" presName="sp" presStyleCnt="0"/>
      <dgm:spPr/>
    </dgm:pt>
    <dgm:pt modelId="{D4A07888-B180-45D8-A006-901705436EF8}" type="pres">
      <dgm:prSet presAssocID="{72541EF7-21B8-4147-88A1-D7604EAF2108}" presName="arrowAndChildren" presStyleCnt="0"/>
      <dgm:spPr/>
    </dgm:pt>
    <dgm:pt modelId="{101E97C7-0A9F-4B9E-8040-860666702AE3}" type="pres">
      <dgm:prSet presAssocID="{72541EF7-21B8-4147-88A1-D7604EAF2108}" presName="parentTextArrow" presStyleLbl="node1" presStyleIdx="3" presStyleCnt="9"/>
      <dgm:spPr/>
    </dgm:pt>
    <dgm:pt modelId="{95FA1B1C-6DCA-44B9-A018-958BC96DC7E5}" type="pres">
      <dgm:prSet presAssocID="{BCDCC1EF-65D9-49D1-BB8A-DA74D9D6C173}" presName="sp" presStyleCnt="0"/>
      <dgm:spPr/>
    </dgm:pt>
    <dgm:pt modelId="{14AE491C-D59E-4F98-AFF9-E7D0FF9DCC07}" type="pres">
      <dgm:prSet presAssocID="{074A98B2-51D4-4CDE-8A3A-13A30E913C9B}" presName="arrowAndChildren" presStyleCnt="0"/>
      <dgm:spPr/>
    </dgm:pt>
    <dgm:pt modelId="{4729AC6D-5177-4FE6-9DC1-8DE30324255F}" type="pres">
      <dgm:prSet presAssocID="{074A98B2-51D4-4CDE-8A3A-13A30E913C9B}" presName="parentTextArrow" presStyleLbl="node1" presStyleIdx="4" presStyleCnt="9"/>
      <dgm:spPr/>
    </dgm:pt>
    <dgm:pt modelId="{3908AAFB-A54C-4CAA-9452-8478D5F4D35A}" type="pres">
      <dgm:prSet presAssocID="{3A0F685E-83E6-4803-9A5A-3B387A1DD9EA}" presName="sp" presStyleCnt="0"/>
      <dgm:spPr/>
    </dgm:pt>
    <dgm:pt modelId="{5E004F14-97AE-4A61-9938-107C8D412790}" type="pres">
      <dgm:prSet presAssocID="{70AAAA3D-5EC1-424C-A940-D94D4BB8182B}" presName="arrowAndChildren" presStyleCnt="0"/>
      <dgm:spPr/>
    </dgm:pt>
    <dgm:pt modelId="{446EB971-02CA-47C4-8F23-6D41A9B70C23}" type="pres">
      <dgm:prSet presAssocID="{70AAAA3D-5EC1-424C-A940-D94D4BB8182B}" presName="parentTextArrow" presStyleLbl="node1" presStyleIdx="5" presStyleCnt="9"/>
      <dgm:spPr/>
    </dgm:pt>
    <dgm:pt modelId="{608080F7-1450-4670-BF99-BFB709D2FE01}" type="pres">
      <dgm:prSet presAssocID="{4FE6F725-8D08-45A9-A025-0C49DAA390AF}" presName="sp" presStyleCnt="0"/>
      <dgm:spPr/>
    </dgm:pt>
    <dgm:pt modelId="{BB3A9B4A-E0E0-4138-9D9E-E5EF087FD109}" type="pres">
      <dgm:prSet presAssocID="{239AE9C4-E875-439A-804F-DDACB0DF8985}" presName="arrowAndChildren" presStyleCnt="0"/>
      <dgm:spPr/>
    </dgm:pt>
    <dgm:pt modelId="{C2FD0E19-549F-4339-9F87-823CEAF4CC37}" type="pres">
      <dgm:prSet presAssocID="{239AE9C4-E875-439A-804F-DDACB0DF8985}" presName="parentTextArrow" presStyleLbl="node1" presStyleIdx="6" presStyleCnt="9"/>
      <dgm:spPr/>
    </dgm:pt>
    <dgm:pt modelId="{9A30236A-D400-4695-B68E-54B5BEDC0735}" type="pres">
      <dgm:prSet presAssocID="{D86D5C8C-FF6D-4238-A2CD-40994003B9C4}" presName="sp" presStyleCnt="0"/>
      <dgm:spPr/>
    </dgm:pt>
    <dgm:pt modelId="{C3D973F8-8DF9-4F92-B30A-2B04E8B8BE98}" type="pres">
      <dgm:prSet presAssocID="{94356E11-C7F0-4A9F-9F09-07989DFE6AF8}" presName="arrowAndChildren" presStyleCnt="0"/>
      <dgm:spPr/>
    </dgm:pt>
    <dgm:pt modelId="{A56D7857-1171-411B-A465-909A6A820F7D}" type="pres">
      <dgm:prSet presAssocID="{94356E11-C7F0-4A9F-9F09-07989DFE6AF8}" presName="parentTextArrow" presStyleLbl="node1" presStyleIdx="7" presStyleCnt="9"/>
      <dgm:spPr/>
    </dgm:pt>
    <dgm:pt modelId="{9F536CC1-EBF9-4252-A957-8F50BC4F7339}" type="pres">
      <dgm:prSet presAssocID="{29EE5505-2697-4D5C-AAB9-0DD52A429E0F}" presName="sp" presStyleCnt="0"/>
      <dgm:spPr/>
    </dgm:pt>
    <dgm:pt modelId="{A8FF45D2-7ED4-4CEA-9C2D-A36F1961A11B}" type="pres">
      <dgm:prSet presAssocID="{308442B7-385B-4858-AD92-2C481EF6367A}" presName="arrowAndChildren" presStyleCnt="0"/>
      <dgm:spPr/>
    </dgm:pt>
    <dgm:pt modelId="{F81B91F6-C4E5-4CBB-A243-3979F1D170A1}" type="pres">
      <dgm:prSet presAssocID="{308442B7-385B-4858-AD92-2C481EF6367A}" presName="parentTextArrow" presStyleLbl="node1" presStyleIdx="8" presStyleCnt="9"/>
      <dgm:spPr/>
    </dgm:pt>
  </dgm:ptLst>
  <dgm:cxnLst>
    <dgm:cxn modelId="{A413470C-4C3A-447B-8845-7A958A33E77B}" type="presOf" srcId="{72541EF7-21B8-4147-88A1-D7604EAF2108}" destId="{101E97C7-0A9F-4B9E-8040-860666702AE3}" srcOrd="0" destOrd="0" presId="urn:microsoft.com/office/officeart/2005/8/layout/process4"/>
    <dgm:cxn modelId="{DA9CD20E-3C65-4142-A6E1-A4D10BE96D49}" srcId="{6B2BAFED-B927-4D74-ACE8-5100B6CE16AE}" destId="{308442B7-385B-4858-AD92-2C481EF6367A}" srcOrd="0" destOrd="0" parTransId="{8556B231-C477-43B2-92F4-316B2D586137}" sibTransId="{29EE5505-2697-4D5C-AAB9-0DD52A429E0F}"/>
    <dgm:cxn modelId="{EF12D622-5D5F-43E6-B949-E5EA884FA924}" type="presOf" srcId="{2D004A78-53CF-4F5F-B9E9-BE3191E384FA}" destId="{378B1DBA-E8B8-4DB8-AD33-EA4024059A96}" srcOrd="0" destOrd="0" presId="urn:microsoft.com/office/officeart/2005/8/layout/process4"/>
    <dgm:cxn modelId="{1D467B2A-80AD-48EE-A398-1D721BCE3233}" type="presOf" srcId="{70AAAA3D-5EC1-424C-A940-D94D4BB8182B}" destId="{446EB971-02CA-47C4-8F23-6D41A9B70C23}" srcOrd="0" destOrd="0" presId="urn:microsoft.com/office/officeart/2005/8/layout/process4"/>
    <dgm:cxn modelId="{E7ADD92E-40A0-40BC-A14B-89828306AE3D}" srcId="{6B2BAFED-B927-4D74-ACE8-5100B6CE16AE}" destId="{2D004A78-53CF-4F5F-B9E9-BE3191E384FA}" srcOrd="7" destOrd="0" parTransId="{A2FD4B0C-0367-4DF5-8929-500B66C64EE7}" sibTransId="{045A63CF-63D1-4228-91F2-9B838A742B08}"/>
    <dgm:cxn modelId="{680ADC2F-9273-403B-A604-5D29F78B4A12}" srcId="{6B2BAFED-B927-4D74-ACE8-5100B6CE16AE}" destId="{2EFDEDB2-CDC0-4988-A2B4-7474B965F34A}" srcOrd="8" destOrd="0" parTransId="{5F1023CE-416B-45A0-A43E-F598D7C05B34}" sibTransId="{DB6F9269-56EC-49E4-9423-7F1FFF98E645}"/>
    <dgm:cxn modelId="{AD03063B-F4D9-4E3B-8531-F5FDF5A66DCD}" type="presOf" srcId="{6B2BAFED-B927-4D74-ACE8-5100B6CE16AE}" destId="{E467DB69-98EB-43C9-9CE0-92AB2F983574}" srcOrd="0" destOrd="0" presId="urn:microsoft.com/office/officeart/2005/8/layout/process4"/>
    <dgm:cxn modelId="{5957A65E-B5B4-45D1-AF20-5407FF5A6F31}" type="presOf" srcId="{26C96AA1-F707-4772-9A2A-378FA22B6BD1}" destId="{2B91F51B-4735-4FCC-BF9C-945B62739484}" srcOrd="0" destOrd="0" presId="urn:microsoft.com/office/officeart/2005/8/layout/process4"/>
    <dgm:cxn modelId="{D70A7A41-26E1-4722-B698-A84A1FA04AA2}" srcId="{6B2BAFED-B927-4D74-ACE8-5100B6CE16AE}" destId="{239AE9C4-E875-439A-804F-DDACB0DF8985}" srcOrd="2" destOrd="0" parTransId="{34A6D7AD-CA0E-4373-9665-1FE3A6D65369}" sibTransId="{4FE6F725-8D08-45A9-A025-0C49DAA390AF}"/>
    <dgm:cxn modelId="{829F9249-E1EE-4D81-B0D6-92BA59281271}" srcId="{6B2BAFED-B927-4D74-ACE8-5100B6CE16AE}" destId="{074A98B2-51D4-4CDE-8A3A-13A30E913C9B}" srcOrd="4" destOrd="0" parTransId="{4EBB22CB-F92F-4A75-A23A-6EA8408611A6}" sibTransId="{BCDCC1EF-65D9-49D1-BB8A-DA74D9D6C173}"/>
    <dgm:cxn modelId="{027C1D58-60F1-4319-8011-2DA5C16A93CB}" type="presOf" srcId="{074A98B2-51D4-4CDE-8A3A-13A30E913C9B}" destId="{4729AC6D-5177-4FE6-9DC1-8DE30324255F}" srcOrd="0" destOrd="0" presId="urn:microsoft.com/office/officeart/2005/8/layout/process4"/>
    <dgm:cxn modelId="{37FC4D93-0B35-4C8D-9D4A-CA0269C0788D}" type="presOf" srcId="{2EFDEDB2-CDC0-4988-A2B4-7474B965F34A}" destId="{797395F7-86BD-4D2F-9874-789238A5DD59}" srcOrd="0" destOrd="0" presId="urn:microsoft.com/office/officeart/2005/8/layout/process4"/>
    <dgm:cxn modelId="{3A4C5E94-286F-4757-B928-828EB87FE40C}" srcId="{6B2BAFED-B927-4D74-ACE8-5100B6CE16AE}" destId="{94356E11-C7F0-4A9F-9F09-07989DFE6AF8}" srcOrd="1" destOrd="0" parTransId="{E62A3B23-E94A-4DF2-9857-A5D2CAE4C591}" sibTransId="{D86D5C8C-FF6D-4238-A2CD-40994003B9C4}"/>
    <dgm:cxn modelId="{ECAEBF99-38D5-49AC-8027-D85548B5BCAD}" srcId="{6B2BAFED-B927-4D74-ACE8-5100B6CE16AE}" destId="{70AAAA3D-5EC1-424C-A940-D94D4BB8182B}" srcOrd="3" destOrd="0" parTransId="{6EF0EF2C-DA23-411D-A345-67D126719D6D}" sibTransId="{3A0F685E-83E6-4803-9A5A-3B387A1DD9EA}"/>
    <dgm:cxn modelId="{2FCCF99D-5CF6-4DDD-AE1E-13888B1851C9}" type="presOf" srcId="{308442B7-385B-4858-AD92-2C481EF6367A}" destId="{F81B91F6-C4E5-4CBB-A243-3979F1D170A1}" srcOrd="0" destOrd="0" presId="urn:microsoft.com/office/officeart/2005/8/layout/process4"/>
    <dgm:cxn modelId="{A555CFA7-52F8-4A72-81F9-5EA878810093}" srcId="{6B2BAFED-B927-4D74-ACE8-5100B6CE16AE}" destId="{72541EF7-21B8-4147-88A1-D7604EAF2108}" srcOrd="5" destOrd="0" parTransId="{24861A7D-E58F-42BE-A6B7-EDE827434159}" sibTransId="{1E969EC2-6FFC-42D2-A446-01D7C78DA70A}"/>
    <dgm:cxn modelId="{8C94A0B6-13F3-4713-9819-676556E13A8A}" type="presOf" srcId="{239AE9C4-E875-439A-804F-DDACB0DF8985}" destId="{C2FD0E19-549F-4339-9F87-823CEAF4CC37}" srcOrd="0" destOrd="0" presId="urn:microsoft.com/office/officeart/2005/8/layout/process4"/>
    <dgm:cxn modelId="{399D80CE-1CE6-4E04-A203-5C7212A08486}" type="presOf" srcId="{94356E11-C7F0-4A9F-9F09-07989DFE6AF8}" destId="{A56D7857-1171-411B-A465-909A6A820F7D}" srcOrd="0" destOrd="0" presId="urn:microsoft.com/office/officeart/2005/8/layout/process4"/>
    <dgm:cxn modelId="{734036CF-34C5-4E5F-9FF1-1271FB73253F}" srcId="{6B2BAFED-B927-4D74-ACE8-5100B6CE16AE}" destId="{26C96AA1-F707-4772-9A2A-378FA22B6BD1}" srcOrd="6" destOrd="0" parTransId="{A4077042-53FF-4C5C-9AB7-20AA463A0862}" sibTransId="{0CBCB725-FD66-4FC3-811C-B3D5D410657F}"/>
    <dgm:cxn modelId="{75B21A04-BD4F-4E89-92A9-DF2F8C02E04C}" type="presParOf" srcId="{E467DB69-98EB-43C9-9CE0-92AB2F983574}" destId="{42CF83F2-BC86-4576-89AD-739BBB31B66D}" srcOrd="0" destOrd="0" presId="urn:microsoft.com/office/officeart/2005/8/layout/process4"/>
    <dgm:cxn modelId="{619E947E-CFB9-4AA7-BC5A-4746F344FF27}" type="presParOf" srcId="{42CF83F2-BC86-4576-89AD-739BBB31B66D}" destId="{797395F7-86BD-4D2F-9874-789238A5DD59}" srcOrd="0" destOrd="0" presId="urn:microsoft.com/office/officeart/2005/8/layout/process4"/>
    <dgm:cxn modelId="{AF744BC7-D8B8-4C76-80CD-68E2AC6ABEF0}" type="presParOf" srcId="{E467DB69-98EB-43C9-9CE0-92AB2F983574}" destId="{BF4024E6-1AFF-48E1-AD07-D8946180E77E}" srcOrd="1" destOrd="0" presId="urn:microsoft.com/office/officeart/2005/8/layout/process4"/>
    <dgm:cxn modelId="{DED0DAD6-FE1F-48B9-86AC-1C1D90107394}" type="presParOf" srcId="{E467DB69-98EB-43C9-9CE0-92AB2F983574}" destId="{72862B9B-9CF2-4E6E-9E4B-401EA1480599}" srcOrd="2" destOrd="0" presId="urn:microsoft.com/office/officeart/2005/8/layout/process4"/>
    <dgm:cxn modelId="{C1150541-BEC9-4FB3-8AD7-6015DBD98F4B}" type="presParOf" srcId="{72862B9B-9CF2-4E6E-9E4B-401EA1480599}" destId="{378B1DBA-E8B8-4DB8-AD33-EA4024059A96}" srcOrd="0" destOrd="0" presId="urn:microsoft.com/office/officeart/2005/8/layout/process4"/>
    <dgm:cxn modelId="{4B57F3F1-4090-452F-B8A8-089BECF936F7}" type="presParOf" srcId="{E467DB69-98EB-43C9-9CE0-92AB2F983574}" destId="{E15B906C-861F-49B4-844B-747AD65E1883}" srcOrd="3" destOrd="0" presId="urn:microsoft.com/office/officeart/2005/8/layout/process4"/>
    <dgm:cxn modelId="{8D0C9A13-9A55-4CDA-B2BE-D05AE2AD10C9}" type="presParOf" srcId="{E467DB69-98EB-43C9-9CE0-92AB2F983574}" destId="{376CC8D9-1E8D-44F6-AFC6-5CEFE54590F2}" srcOrd="4" destOrd="0" presId="urn:microsoft.com/office/officeart/2005/8/layout/process4"/>
    <dgm:cxn modelId="{BE0CF1D0-549D-4E38-851E-AEC7A7E094A5}" type="presParOf" srcId="{376CC8D9-1E8D-44F6-AFC6-5CEFE54590F2}" destId="{2B91F51B-4735-4FCC-BF9C-945B62739484}" srcOrd="0" destOrd="0" presId="urn:microsoft.com/office/officeart/2005/8/layout/process4"/>
    <dgm:cxn modelId="{1DBDAD47-D236-4946-A3E2-C2B234974465}" type="presParOf" srcId="{E467DB69-98EB-43C9-9CE0-92AB2F983574}" destId="{ECD0BD2A-98C8-4E74-B209-95C8475525BF}" srcOrd="5" destOrd="0" presId="urn:microsoft.com/office/officeart/2005/8/layout/process4"/>
    <dgm:cxn modelId="{037EB6F2-B5A7-4689-9041-FED1D46F9794}" type="presParOf" srcId="{E467DB69-98EB-43C9-9CE0-92AB2F983574}" destId="{D4A07888-B180-45D8-A006-901705436EF8}" srcOrd="6" destOrd="0" presId="urn:microsoft.com/office/officeart/2005/8/layout/process4"/>
    <dgm:cxn modelId="{369D5A47-E0B8-4C1F-81F2-1D65E50CC29D}" type="presParOf" srcId="{D4A07888-B180-45D8-A006-901705436EF8}" destId="{101E97C7-0A9F-4B9E-8040-860666702AE3}" srcOrd="0" destOrd="0" presId="urn:microsoft.com/office/officeart/2005/8/layout/process4"/>
    <dgm:cxn modelId="{C20FE02C-EDE8-40F8-9D79-F04E2706DC88}" type="presParOf" srcId="{E467DB69-98EB-43C9-9CE0-92AB2F983574}" destId="{95FA1B1C-6DCA-44B9-A018-958BC96DC7E5}" srcOrd="7" destOrd="0" presId="urn:microsoft.com/office/officeart/2005/8/layout/process4"/>
    <dgm:cxn modelId="{EF1678DD-7C5C-43BB-B34B-8C976008CC77}" type="presParOf" srcId="{E467DB69-98EB-43C9-9CE0-92AB2F983574}" destId="{14AE491C-D59E-4F98-AFF9-E7D0FF9DCC07}" srcOrd="8" destOrd="0" presId="urn:microsoft.com/office/officeart/2005/8/layout/process4"/>
    <dgm:cxn modelId="{192828A3-DA59-4B9F-8D4E-12A19D03BFCD}" type="presParOf" srcId="{14AE491C-D59E-4F98-AFF9-E7D0FF9DCC07}" destId="{4729AC6D-5177-4FE6-9DC1-8DE30324255F}" srcOrd="0" destOrd="0" presId="urn:microsoft.com/office/officeart/2005/8/layout/process4"/>
    <dgm:cxn modelId="{59255C35-1D1F-4FDB-89C5-6A9AFA62F8EB}" type="presParOf" srcId="{E467DB69-98EB-43C9-9CE0-92AB2F983574}" destId="{3908AAFB-A54C-4CAA-9452-8478D5F4D35A}" srcOrd="9" destOrd="0" presId="urn:microsoft.com/office/officeart/2005/8/layout/process4"/>
    <dgm:cxn modelId="{0003C769-3AC9-48B2-93E0-1179EDD7AED9}" type="presParOf" srcId="{E467DB69-98EB-43C9-9CE0-92AB2F983574}" destId="{5E004F14-97AE-4A61-9938-107C8D412790}" srcOrd="10" destOrd="0" presId="urn:microsoft.com/office/officeart/2005/8/layout/process4"/>
    <dgm:cxn modelId="{EFA891F0-DEA5-4848-8975-A27B4727D537}" type="presParOf" srcId="{5E004F14-97AE-4A61-9938-107C8D412790}" destId="{446EB971-02CA-47C4-8F23-6D41A9B70C23}" srcOrd="0" destOrd="0" presId="urn:microsoft.com/office/officeart/2005/8/layout/process4"/>
    <dgm:cxn modelId="{B6B03D4F-7FC6-48E4-BCED-360A749887E7}" type="presParOf" srcId="{E467DB69-98EB-43C9-9CE0-92AB2F983574}" destId="{608080F7-1450-4670-BF99-BFB709D2FE01}" srcOrd="11" destOrd="0" presId="urn:microsoft.com/office/officeart/2005/8/layout/process4"/>
    <dgm:cxn modelId="{66F80ECB-0A78-47BF-860A-3D317503885A}" type="presParOf" srcId="{E467DB69-98EB-43C9-9CE0-92AB2F983574}" destId="{BB3A9B4A-E0E0-4138-9D9E-E5EF087FD109}" srcOrd="12" destOrd="0" presId="urn:microsoft.com/office/officeart/2005/8/layout/process4"/>
    <dgm:cxn modelId="{1FF88EAA-1685-49B4-BB9C-15D564AED499}" type="presParOf" srcId="{BB3A9B4A-E0E0-4138-9D9E-E5EF087FD109}" destId="{C2FD0E19-549F-4339-9F87-823CEAF4CC37}" srcOrd="0" destOrd="0" presId="urn:microsoft.com/office/officeart/2005/8/layout/process4"/>
    <dgm:cxn modelId="{E8F8B6A7-8CC9-406A-AF2D-EAC60FBA7F91}" type="presParOf" srcId="{E467DB69-98EB-43C9-9CE0-92AB2F983574}" destId="{9A30236A-D400-4695-B68E-54B5BEDC0735}" srcOrd="13" destOrd="0" presId="urn:microsoft.com/office/officeart/2005/8/layout/process4"/>
    <dgm:cxn modelId="{13A9097B-08BB-4D86-B427-B4F7CE1D45E6}" type="presParOf" srcId="{E467DB69-98EB-43C9-9CE0-92AB2F983574}" destId="{C3D973F8-8DF9-4F92-B30A-2B04E8B8BE98}" srcOrd="14" destOrd="0" presId="urn:microsoft.com/office/officeart/2005/8/layout/process4"/>
    <dgm:cxn modelId="{6A4BAB36-3086-4EBB-8BD6-FFB3CF625DA3}" type="presParOf" srcId="{C3D973F8-8DF9-4F92-B30A-2B04E8B8BE98}" destId="{A56D7857-1171-411B-A465-909A6A820F7D}" srcOrd="0" destOrd="0" presId="urn:microsoft.com/office/officeart/2005/8/layout/process4"/>
    <dgm:cxn modelId="{4A42DC64-52DB-4942-8235-1B97CD365B87}" type="presParOf" srcId="{E467DB69-98EB-43C9-9CE0-92AB2F983574}" destId="{9F536CC1-EBF9-4252-A957-8F50BC4F7339}" srcOrd="15" destOrd="0" presId="urn:microsoft.com/office/officeart/2005/8/layout/process4"/>
    <dgm:cxn modelId="{AB1AE0AC-8445-4B5D-9B64-A4F9EE332CCD}" type="presParOf" srcId="{E467DB69-98EB-43C9-9CE0-92AB2F983574}" destId="{A8FF45D2-7ED4-4CEA-9C2D-A36F1961A11B}" srcOrd="16" destOrd="0" presId="urn:microsoft.com/office/officeart/2005/8/layout/process4"/>
    <dgm:cxn modelId="{5EE982DD-0313-456F-AE50-73834D7B6532}" type="presParOf" srcId="{A8FF45D2-7ED4-4CEA-9C2D-A36F1961A11B}" destId="{F81B91F6-C4E5-4CBB-A243-3979F1D170A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6DE9CA-1FA4-459B-9831-4E5806977E15}" type="doc">
      <dgm:prSet loTypeId="urn:microsoft.com/office/officeart/2005/8/layout/process4" loCatId="list" qsTypeId="urn:microsoft.com/office/officeart/2005/8/quickstyle/simple5" qsCatId="simple" csTypeId="urn:microsoft.com/office/officeart/2005/8/colors/accent2_5" csCatId="accent2" phldr="1"/>
      <dgm:spPr/>
      <dgm:t>
        <a:bodyPr/>
        <a:lstStyle/>
        <a:p>
          <a:endParaRPr lang="en-US"/>
        </a:p>
      </dgm:t>
    </dgm:pt>
    <dgm:pt modelId="{720FDF57-A7D6-4816-9A13-97EF6A03BA84}">
      <dgm:prSet phldrT="[Text]"/>
      <dgm:spPr/>
      <dgm:t>
        <a:bodyPr/>
        <a:lstStyle/>
        <a:p>
          <a:pPr>
            <a:buFont typeface="Arial" panose="020B0604020202020204" pitchFamily="34" charset="0"/>
            <a:buChar char="•"/>
          </a:pPr>
          <a:r>
            <a:rPr lang="en-US" b="0" i="0" dirty="0">
              <a:latin typeface="IBM Plex Sans" panose="020B0503050203000203" pitchFamily="34" charset="0"/>
            </a:rPr>
            <a:t>Indexing the collection of documents.</a:t>
          </a:r>
          <a:endParaRPr lang="en-US" dirty="0">
            <a:latin typeface="IBM Plex Sans" panose="020B0503050203000203" pitchFamily="34" charset="0"/>
          </a:endParaRPr>
        </a:p>
      </dgm:t>
    </dgm:pt>
    <dgm:pt modelId="{3501CABE-260C-4111-8B8D-32186A2CACD3}" type="parTrans" cxnId="{056A5FB9-999F-4912-B981-4949B7039676}">
      <dgm:prSet/>
      <dgm:spPr/>
      <dgm:t>
        <a:bodyPr/>
        <a:lstStyle/>
        <a:p>
          <a:endParaRPr lang="en-US">
            <a:latin typeface="IBM Plex Sans" panose="020B0503050203000203" pitchFamily="34" charset="0"/>
          </a:endParaRPr>
        </a:p>
      </dgm:t>
    </dgm:pt>
    <dgm:pt modelId="{E62CFD15-6000-486E-A887-F564031209A9}" type="sibTrans" cxnId="{056A5FB9-999F-4912-B981-4949B7039676}">
      <dgm:prSet/>
      <dgm:spPr/>
      <dgm:t>
        <a:bodyPr/>
        <a:lstStyle/>
        <a:p>
          <a:endParaRPr lang="en-US">
            <a:latin typeface="IBM Plex Sans" panose="020B0503050203000203" pitchFamily="34" charset="0"/>
          </a:endParaRPr>
        </a:p>
      </dgm:t>
    </dgm:pt>
    <dgm:pt modelId="{F45D0678-9452-462A-BFB9-51725385F25E}">
      <dgm:prSet/>
      <dgm:spPr/>
      <dgm:t>
        <a:bodyPr/>
        <a:lstStyle/>
        <a:p>
          <a:pPr>
            <a:buFont typeface="Arial" panose="020B0604020202020204" pitchFamily="34" charset="0"/>
            <a:buChar char="•"/>
          </a:pPr>
          <a:r>
            <a:rPr lang="en-US" b="0" i="0" dirty="0">
              <a:latin typeface="IBM Plex Sans" panose="020B0503050203000203" pitchFamily="34" charset="0"/>
            </a:rPr>
            <a:t>Transforming the query in the same way as the document content is represented.</a:t>
          </a:r>
        </a:p>
      </dgm:t>
    </dgm:pt>
    <dgm:pt modelId="{74580035-AAEB-4D39-A0A9-B42909282903}" type="parTrans" cxnId="{9037CAB2-57C8-4D48-8CFF-7441E26C886F}">
      <dgm:prSet/>
      <dgm:spPr/>
      <dgm:t>
        <a:bodyPr/>
        <a:lstStyle/>
        <a:p>
          <a:endParaRPr lang="en-US">
            <a:latin typeface="IBM Plex Sans" panose="020B0503050203000203" pitchFamily="34" charset="0"/>
          </a:endParaRPr>
        </a:p>
      </dgm:t>
    </dgm:pt>
    <dgm:pt modelId="{887755A1-D4EA-4526-B804-445ADE306F91}" type="sibTrans" cxnId="{9037CAB2-57C8-4D48-8CFF-7441E26C886F}">
      <dgm:prSet/>
      <dgm:spPr/>
      <dgm:t>
        <a:bodyPr/>
        <a:lstStyle/>
        <a:p>
          <a:endParaRPr lang="en-US">
            <a:latin typeface="IBM Plex Sans" panose="020B0503050203000203" pitchFamily="34" charset="0"/>
          </a:endParaRPr>
        </a:p>
      </dgm:t>
    </dgm:pt>
    <dgm:pt modelId="{3AFBBFA2-CD21-4C77-A290-E557246102D5}">
      <dgm:prSet/>
      <dgm:spPr/>
      <dgm:t>
        <a:bodyPr/>
        <a:lstStyle/>
        <a:p>
          <a:pPr>
            <a:buFont typeface="Arial" panose="020B0604020202020204" pitchFamily="34" charset="0"/>
            <a:buChar char="•"/>
          </a:pPr>
          <a:r>
            <a:rPr lang="en-US" b="0" i="0" dirty="0">
              <a:latin typeface="IBM Plex Sans" panose="020B0503050203000203" pitchFamily="34" charset="0"/>
            </a:rPr>
            <a:t>Comparing the description of each document with that of the query.</a:t>
          </a:r>
        </a:p>
      </dgm:t>
    </dgm:pt>
    <dgm:pt modelId="{534BEBE2-6077-4624-B07C-D599629669B1}" type="parTrans" cxnId="{1D141EA0-C4FD-4894-9C72-168AF4081675}">
      <dgm:prSet/>
      <dgm:spPr/>
      <dgm:t>
        <a:bodyPr/>
        <a:lstStyle/>
        <a:p>
          <a:endParaRPr lang="en-US">
            <a:latin typeface="IBM Plex Sans" panose="020B0503050203000203" pitchFamily="34" charset="0"/>
          </a:endParaRPr>
        </a:p>
      </dgm:t>
    </dgm:pt>
    <dgm:pt modelId="{CE17F0C6-1BA1-4BEF-851A-341072931270}" type="sibTrans" cxnId="{1D141EA0-C4FD-4894-9C72-168AF4081675}">
      <dgm:prSet/>
      <dgm:spPr/>
      <dgm:t>
        <a:bodyPr/>
        <a:lstStyle/>
        <a:p>
          <a:endParaRPr lang="en-US">
            <a:latin typeface="IBM Plex Sans" panose="020B0503050203000203" pitchFamily="34" charset="0"/>
          </a:endParaRPr>
        </a:p>
      </dgm:t>
    </dgm:pt>
    <dgm:pt modelId="{D11CB9B6-07EB-433F-BA5F-6A76BCAAE2AC}">
      <dgm:prSet/>
      <dgm:spPr/>
      <dgm:t>
        <a:bodyPr/>
        <a:lstStyle/>
        <a:p>
          <a:pPr>
            <a:buFont typeface="Arial" panose="020B0604020202020204" pitchFamily="34" charset="0"/>
            <a:buChar char="•"/>
          </a:pPr>
          <a:r>
            <a:rPr lang="en-US" b="0" i="0" dirty="0">
              <a:latin typeface="IBM Plex Sans" panose="020B0503050203000203" pitchFamily="34" charset="0"/>
            </a:rPr>
            <a:t>Listing the results in order of relevancy.</a:t>
          </a:r>
        </a:p>
      </dgm:t>
    </dgm:pt>
    <dgm:pt modelId="{7E71A9DD-427B-40EB-AC12-5562BC1F97F5}" type="parTrans" cxnId="{ABEDAED5-3351-423D-8A87-0CAE7C0B9697}">
      <dgm:prSet/>
      <dgm:spPr/>
      <dgm:t>
        <a:bodyPr/>
        <a:lstStyle/>
        <a:p>
          <a:endParaRPr lang="en-US">
            <a:latin typeface="IBM Plex Sans" panose="020B0503050203000203" pitchFamily="34" charset="0"/>
          </a:endParaRPr>
        </a:p>
      </dgm:t>
    </dgm:pt>
    <dgm:pt modelId="{1CD54515-3F5E-430F-86E9-97785F49CD76}" type="sibTrans" cxnId="{ABEDAED5-3351-423D-8A87-0CAE7C0B9697}">
      <dgm:prSet/>
      <dgm:spPr/>
      <dgm:t>
        <a:bodyPr/>
        <a:lstStyle/>
        <a:p>
          <a:endParaRPr lang="en-US">
            <a:latin typeface="IBM Plex Sans" panose="020B0503050203000203" pitchFamily="34" charset="0"/>
          </a:endParaRPr>
        </a:p>
      </dgm:t>
    </dgm:pt>
    <dgm:pt modelId="{5DC80647-AE24-4D46-9708-918CC45F8828}" type="pres">
      <dgm:prSet presAssocID="{096DE9CA-1FA4-459B-9831-4E5806977E15}" presName="Name0" presStyleCnt="0">
        <dgm:presLayoutVars>
          <dgm:dir/>
          <dgm:animLvl val="lvl"/>
          <dgm:resizeHandles val="exact"/>
        </dgm:presLayoutVars>
      </dgm:prSet>
      <dgm:spPr/>
    </dgm:pt>
    <dgm:pt modelId="{9004F11F-0186-4F2E-9941-83AE93B60234}" type="pres">
      <dgm:prSet presAssocID="{D11CB9B6-07EB-433F-BA5F-6A76BCAAE2AC}" presName="boxAndChildren" presStyleCnt="0"/>
      <dgm:spPr/>
    </dgm:pt>
    <dgm:pt modelId="{84197695-6220-45B9-BCE2-C8ABDA9F7704}" type="pres">
      <dgm:prSet presAssocID="{D11CB9B6-07EB-433F-BA5F-6A76BCAAE2AC}" presName="parentTextBox" presStyleLbl="node1" presStyleIdx="0" presStyleCnt="4"/>
      <dgm:spPr/>
    </dgm:pt>
    <dgm:pt modelId="{78196EC5-36F0-4727-B8E6-381ACB7B11C1}" type="pres">
      <dgm:prSet presAssocID="{CE17F0C6-1BA1-4BEF-851A-341072931270}" presName="sp" presStyleCnt="0"/>
      <dgm:spPr/>
    </dgm:pt>
    <dgm:pt modelId="{030D633C-75EA-4C4A-A271-ECBCF127BD79}" type="pres">
      <dgm:prSet presAssocID="{3AFBBFA2-CD21-4C77-A290-E557246102D5}" presName="arrowAndChildren" presStyleCnt="0"/>
      <dgm:spPr/>
    </dgm:pt>
    <dgm:pt modelId="{AEFBFCAF-DE3F-48CE-AECC-D2CFDFFBB1E6}" type="pres">
      <dgm:prSet presAssocID="{3AFBBFA2-CD21-4C77-A290-E557246102D5}" presName="parentTextArrow" presStyleLbl="node1" presStyleIdx="1" presStyleCnt="4"/>
      <dgm:spPr/>
    </dgm:pt>
    <dgm:pt modelId="{0F4DC7F9-0A3C-4AC9-883F-679156E03E13}" type="pres">
      <dgm:prSet presAssocID="{887755A1-D4EA-4526-B804-445ADE306F91}" presName="sp" presStyleCnt="0"/>
      <dgm:spPr/>
    </dgm:pt>
    <dgm:pt modelId="{8A237C13-524B-42E8-A8F2-2579D035D027}" type="pres">
      <dgm:prSet presAssocID="{F45D0678-9452-462A-BFB9-51725385F25E}" presName="arrowAndChildren" presStyleCnt="0"/>
      <dgm:spPr/>
    </dgm:pt>
    <dgm:pt modelId="{5E9FD680-A711-4CAB-A477-F21D828B5618}" type="pres">
      <dgm:prSet presAssocID="{F45D0678-9452-462A-BFB9-51725385F25E}" presName="parentTextArrow" presStyleLbl="node1" presStyleIdx="2" presStyleCnt="4"/>
      <dgm:spPr/>
    </dgm:pt>
    <dgm:pt modelId="{92D54283-7977-4D4B-B125-CB61C47EC106}" type="pres">
      <dgm:prSet presAssocID="{E62CFD15-6000-486E-A887-F564031209A9}" presName="sp" presStyleCnt="0"/>
      <dgm:spPr/>
    </dgm:pt>
    <dgm:pt modelId="{C0493488-431E-4371-8BFD-2BE53BCC49D5}" type="pres">
      <dgm:prSet presAssocID="{720FDF57-A7D6-4816-9A13-97EF6A03BA84}" presName="arrowAndChildren" presStyleCnt="0"/>
      <dgm:spPr/>
    </dgm:pt>
    <dgm:pt modelId="{1136EB14-DBF8-4088-8724-DD68FEC5AB2D}" type="pres">
      <dgm:prSet presAssocID="{720FDF57-A7D6-4816-9A13-97EF6A03BA84}" presName="parentTextArrow" presStyleLbl="node1" presStyleIdx="3" presStyleCnt="4"/>
      <dgm:spPr/>
    </dgm:pt>
  </dgm:ptLst>
  <dgm:cxnLst>
    <dgm:cxn modelId="{9EE61740-5F39-4E20-A571-84A67B48A33C}" type="presOf" srcId="{096DE9CA-1FA4-459B-9831-4E5806977E15}" destId="{5DC80647-AE24-4D46-9708-918CC45F8828}" srcOrd="0" destOrd="0" presId="urn:microsoft.com/office/officeart/2005/8/layout/process4"/>
    <dgm:cxn modelId="{D41AA942-630F-45B3-8B7C-E2143CA5C4DA}" type="presOf" srcId="{F45D0678-9452-462A-BFB9-51725385F25E}" destId="{5E9FD680-A711-4CAB-A477-F21D828B5618}" srcOrd="0" destOrd="0" presId="urn:microsoft.com/office/officeart/2005/8/layout/process4"/>
    <dgm:cxn modelId="{F84E3B97-BBC8-4E29-B734-04545826E3C7}" type="presOf" srcId="{720FDF57-A7D6-4816-9A13-97EF6A03BA84}" destId="{1136EB14-DBF8-4088-8724-DD68FEC5AB2D}" srcOrd="0" destOrd="0" presId="urn:microsoft.com/office/officeart/2005/8/layout/process4"/>
    <dgm:cxn modelId="{1D141EA0-C4FD-4894-9C72-168AF4081675}" srcId="{096DE9CA-1FA4-459B-9831-4E5806977E15}" destId="{3AFBBFA2-CD21-4C77-A290-E557246102D5}" srcOrd="2" destOrd="0" parTransId="{534BEBE2-6077-4624-B07C-D599629669B1}" sibTransId="{CE17F0C6-1BA1-4BEF-851A-341072931270}"/>
    <dgm:cxn modelId="{9037CAB2-57C8-4D48-8CFF-7441E26C886F}" srcId="{096DE9CA-1FA4-459B-9831-4E5806977E15}" destId="{F45D0678-9452-462A-BFB9-51725385F25E}" srcOrd="1" destOrd="0" parTransId="{74580035-AAEB-4D39-A0A9-B42909282903}" sibTransId="{887755A1-D4EA-4526-B804-445ADE306F91}"/>
    <dgm:cxn modelId="{056A5FB9-999F-4912-B981-4949B7039676}" srcId="{096DE9CA-1FA4-459B-9831-4E5806977E15}" destId="{720FDF57-A7D6-4816-9A13-97EF6A03BA84}" srcOrd="0" destOrd="0" parTransId="{3501CABE-260C-4111-8B8D-32186A2CACD3}" sibTransId="{E62CFD15-6000-486E-A887-F564031209A9}"/>
    <dgm:cxn modelId="{77EA9CC8-28D0-403E-BEED-0BE34F8173B4}" type="presOf" srcId="{3AFBBFA2-CD21-4C77-A290-E557246102D5}" destId="{AEFBFCAF-DE3F-48CE-AECC-D2CFDFFBB1E6}" srcOrd="0" destOrd="0" presId="urn:microsoft.com/office/officeart/2005/8/layout/process4"/>
    <dgm:cxn modelId="{0C4B2CD0-707E-4727-BF74-BCE3D4F7E457}" type="presOf" srcId="{D11CB9B6-07EB-433F-BA5F-6A76BCAAE2AC}" destId="{84197695-6220-45B9-BCE2-C8ABDA9F7704}" srcOrd="0" destOrd="0" presId="urn:microsoft.com/office/officeart/2005/8/layout/process4"/>
    <dgm:cxn modelId="{ABEDAED5-3351-423D-8A87-0CAE7C0B9697}" srcId="{096DE9CA-1FA4-459B-9831-4E5806977E15}" destId="{D11CB9B6-07EB-433F-BA5F-6A76BCAAE2AC}" srcOrd="3" destOrd="0" parTransId="{7E71A9DD-427B-40EB-AC12-5562BC1F97F5}" sibTransId="{1CD54515-3F5E-430F-86E9-97785F49CD76}"/>
    <dgm:cxn modelId="{95C625AB-C6EB-48D3-8D7B-E86AE412AF44}" type="presParOf" srcId="{5DC80647-AE24-4D46-9708-918CC45F8828}" destId="{9004F11F-0186-4F2E-9941-83AE93B60234}" srcOrd="0" destOrd="0" presId="urn:microsoft.com/office/officeart/2005/8/layout/process4"/>
    <dgm:cxn modelId="{6045A2CA-88CF-47CD-8395-BB4B01280A9A}" type="presParOf" srcId="{9004F11F-0186-4F2E-9941-83AE93B60234}" destId="{84197695-6220-45B9-BCE2-C8ABDA9F7704}" srcOrd="0" destOrd="0" presId="urn:microsoft.com/office/officeart/2005/8/layout/process4"/>
    <dgm:cxn modelId="{080D6D4A-7353-4ACB-BFF4-F5F946A48BA8}" type="presParOf" srcId="{5DC80647-AE24-4D46-9708-918CC45F8828}" destId="{78196EC5-36F0-4727-B8E6-381ACB7B11C1}" srcOrd="1" destOrd="0" presId="urn:microsoft.com/office/officeart/2005/8/layout/process4"/>
    <dgm:cxn modelId="{201AD6B4-56EE-4735-8443-F64A0785E1B5}" type="presParOf" srcId="{5DC80647-AE24-4D46-9708-918CC45F8828}" destId="{030D633C-75EA-4C4A-A271-ECBCF127BD79}" srcOrd="2" destOrd="0" presId="urn:microsoft.com/office/officeart/2005/8/layout/process4"/>
    <dgm:cxn modelId="{47632FE3-7EF8-4EFF-91E1-A06C7596CD88}" type="presParOf" srcId="{030D633C-75EA-4C4A-A271-ECBCF127BD79}" destId="{AEFBFCAF-DE3F-48CE-AECC-D2CFDFFBB1E6}" srcOrd="0" destOrd="0" presId="urn:microsoft.com/office/officeart/2005/8/layout/process4"/>
    <dgm:cxn modelId="{C5ED06C1-9670-4C55-9624-F0ADD5FD14F8}" type="presParOf" srcId="{5DC80647-AE24-4D46-9708-918CC45F8828}" destId="{0F4DC7F9-0A3C-4AC9-883F-679156E03E13}" srcOrd="3" destOrd="0" presId="urn:microsoft.com/office/officeart/2005/8/layout/process4"/>
    <dgm:cxn modelId="{BC003C99-5DDA-4028-9B9C-3D74167FAD32}" type="presParOf" srcId="{5DC80647-AE24-4D46-9708-918CC45F8828}" destId="{8A237C13-524B-42E8-A8F2-2579D035D027}" srcOrd="4" destOrd="0" presId="urn:microsoft.com/office/officeart/2005/8/layout/process4"/>
    <dgm:cxn modelId="{C2F37D2A-A91D-46D6-8C1B-793252491656}" type="presParOf" srcId="{8A237C13-524B-42E8-A8F2-2579D035D027}" destId="{5E9FD680-A711-4CAB-A477-F21D828B5618}" srcOrd="0" destOrd="0" presId="urn:microsoft.com/office/officeart/2005/8/layout/process4"/>
    <dgm:cxn modelId="{9FEDD6FB-0030-45D5-A220-78753C7D3410}" type="presParOf" srcId="{5DC80647-AE24-4D46-9708-918CC45F8828}" destId="{92D54283-7977-4D4B-B125-CB61C47EC106}" srcOrd="5" destOrd="0" presId="urn:microsoft.com/office/officeart/2005/8/layout/process4"/>
    <dgm:cxn modelId="{9061621F-6CE6-4D8B-A034-DE4EA13DFD89}" type="presParOf" srcId="{5DC80647-AE24-4D46-9708-918CC45F8828}" destId="{C0493488-431E-4371-8BFD-2BE53BCC49D5}" srcOrd="6" destOrd="0" presId="urn:microsoft.com/office/officeart/2005/8/layout/process4"/>
    <dgm:cxn modelId="{03AA004E-C2BA-4315-8D15-006AB70CF893}" type="presParOf" srcId="{C0493488-431E-4371-8BFD-2BE53BCC49D5}" destId="{1136EB14-DBF8-4088-8724-DD68FEC5AB2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043AD6-5E3C-4474-B714-59979C93CD2D}" type="doc">
      <dgm:prSet loTypeId="urn:microsoft.com/office/officeart/2005/8/layout/vList5" loCatId="list" qsTypeId="urn:microsoft.com/office/officeart/2005/8/quickstyle/simple5" qsCatId="simple" csTypeId="urn:microsoft.com/office/officeart/2005/8/colors/accent2_5" csCatId="accent2" phldr="1"/>
      <dgm:spPr/>
      <dgm:t>
        <a:bodyPr/>
        <a:lstStyle/>
        <a:p>
          <a:endParaRPr lang="en-US"/>
        </a:p>
      </dgm:t>
    </dgm:pt>
    <dgm:pt modelId="{8637AD5D-0C98-4612-AD04-BEA03E675FCA}">
      <dgm:prSet phldrT="[Text]"/>
      <dgm:spPr/>
      <dgm:t>
        <a:bodyPr/>
        <a:lstStyle/>
        <a:p>
          <a:r>
            <a:rPr lang="en-US" dirty="0">
              <a:latin typeface="IBM Plex Sans" panose="020B0503050203000203" pitchFamily="34" charset="0"/>
            </a:rPr>
            <a:t>Indexing</a:t>
          </a:r>
        </a:p>
      </dgm:t>
    </dgm:pt>
    <dgm:pt modelId="{C04CA130-2CE2-4727-A741-7D600F925015}" type="parTrans" cxnId="{79AB7A48-3646-4ACE-A4DE-F41FA581110B}">
      <dgm:prSet/>
      <dgm:spPr/>
      <dgm:t>
        <a:bodyPr/>
        <a:lstStyle/>
        <a:p>
          <a:endParaRPr lang="en-US">
            <a:latin typeface="IBM Plex Sans" panose="020B0503050203000203" pitchFamily="34" charset="0"/>
          </a:endParaRPr>
        </a:p>
      </dgm:t>
    </dgm:pt>
    <dgm:pt modelId="{849F13A8-4876-4C02-8C84-452482D85F7C}" type="sibTrans" cxnId="{79AB7A48-3646-4ACE-A4DE-F41FA581110B}">
      <dgm:prSet/>
      <dgm:spPr/>
      <dgm:t>
        <a:bodyPr/>
        <a:lstStyle/>
        <a:p>
          <a:endParaRPr lang="en-US">
            <a:latin typeface="IBM Plex Sans" panose="020B0503050203000203" pitchFamily="34" charset="0"/>
          </a:endParaRPr>
        </a:p>
      </dgm:t>
    </dgm:pt>
    <dgm:pt modelId="{671432CC-ABE0-452D-B2DA-321ADD111CB3}">
      <dgm:prSet phldrT="[Text]"/>
      <dgm:spPr/>
      <dgm:t>
        <a:bodyPr/>
        <a:lstStyle/>
        <a:p>
          <a:r>
            <a:rPr lang="en-US" sz="1800" dirty="0">
              <a:latin typeface="IBM Plex Sans" panose="020B0503050203000203" pitchFamily="34" charset="0"/>
            </a:rPr>
            <a:t>The process of selecting terms to represent a text. </a:t>
          </a:r>
        </a:p>
      </dgm:t>
    </dgm:pt>
    <dgm:pt modelId="{FF49D0DC-CE22-4FD0-B2DC-881F1DC97E20}" type="parTrans" cxnId="{AEE77126-ABF7-40B8-8865-DD61F9C122D6}">
      <dgm:prSet/>
      <dgm:spPr/>
      <dgm:t>
        <a:bodyPr/>
        <a:lstStyle/>
        <a:p>
          <a:endParaRPr lang="en-US">
            <a:latin typeface="IBM Plex Sans" panose="020B0503050203000203" pitchFamily="34" charset="0"/>
          </a:endParaRPr>
        </a:p>
      </dgm:t>
    </dgm:pt>
    <dgm:pt modelId="{11898D82-C3FF-4074-B5A7-DD84D7C12E0E}" type="sibTrans" cxnId="{AEE77126-ABF7-40B8-8865-DD61F9C122D6}">
      <dgm:prSet/>
      <dgm:spPr/>
      <dgm:t>
        <a:bodyPr/>
        <a:lstStyle/>
        <a:p>
          <a:endParaRPr lang="en-US">
            <a:latin typeface="IBM Plex Sans" panose="020B0503050203000203" pitchFamily="34" charset="0"/>
          </a:endParaRPr>
        </a:p>
      </dgm:t>
    </dgm:pt>
    <dgm:pt modelId="{FC46EC38-4285-441D-B0C2-0BA2BE246F94}">
      <dgm:prSet phldrT="[Text]"/>
      <dgm:spPr/>
      <dgm:t>
        <a:bodyPr/>
        <a:lstStyle/>
        <a:p>
          <a:r>
            <a:rPr lang="en-US" sz="1800" dirty="0">
              <a:latin typeface="IBM Plex Sans" panose="020B0503050203000203" pitchFamily="34" charset="0"/>
            </a:rPr>
            <a:t>Tasks: </a:t>
          </a:r>
        </a:p>
      </dgm:t>
    </dgm:pt>
    <dgm:pt modelId="{E0AC44E4-F8B0-4DB1-BB8B-0E430500D0F8}" type="parTrans" cxnId="{53E33075-83D1-4BA0-95EB-497F83E012DC}">
      <dgm:prSet/>
      <dgm:spPr/>
      <dgm:t>
        <a:bodyPr/>
        <a:lstStyle/>
        <a:p>
          <a:endParaRPr lang="en-US">
            <a:latin typeface="IBM Plex Sans" panose="020B0503050203000203" pitchFamily="34" charset="0"/>
          </a:endParaRPr>
        </a:p>
      </dgm:t>
    </dgm:pt>
    <dgm:pt modelId="{D3ECC838-83B0-42E1-8F83-E180A2BBFD0B}" type="sibTrans" cxnId="{53E33075-83D1-4BA0-95EB-497F83E012DC}">
      <dgm:prSet/>
      <dgm:spPr/>
      <dgm:t>
        <a:bodyPr/>
        <a:lstStyle/>
        <a:p>
          <a:endParaRPr lang="en-US">
            <a:latin typeface="IBM Plex Sans" panose="020B0503050203000203" pitchFamily="34" charset="0"/>
          </a:endParaRPr>
        </a:p>
      </dgm:t>
    </dgm:pt>
    <dgm:pt modelId="{56A7A8D1-8F38-49F8-B620-1E4D0BEEE28D}">
      <dgm:prSet phldrT="[Text]"/>
      <dgm:spPr/>
      <dgm:t>
        <a:bodyPr/>
        <a:lstStyle/>
        <a:p>
          <a:r>
            <a:rPr lang="en-US" dirty="0">
              <a:latin typeface="IBM Plex Sans" panose="020B0503050203000203" pitchFamily="34" charset="0"/>
            </a:rPr>
            <a:t>Matching</a:t>
          </a:r>
        </a:p>
      </dgm:t>
    </dgm:pt>
    <dgm:pt modelId="{3E6B82D6-9516-46AC-AB68-53DD1F52BA0F}" type="parTrans" cxnId="{7395B71F-FACD-474C-82C6-0B11A17D5A7E}">
      <dgm:prSet/>
      <dgm:spPr/>
      <dgm:t>
        <a:bodyPr/>
        <a:lstStyle/>
        <a:p>
          <a:endParaRPr lang="en-US">
            <a:latin typeface="IBM Plex Sans" panose="020B0503050203000203" pitchFamily="34" charset="0"/>
          </a:endParaRPr>
        </a:p>
      </dgm:t>
    </dgm:pt>
    <dgm:pt modelId="{C4EBA31B-187D-4D3B-B02C-8235808B566B}" type="sibTrans" cxnId="{7395B71F-FACD-474C-82C6-0B11A17D5A7E}">
      <dgm:prSet/>
      <dgm:spPr/>
      <dgm:t>
        <a:bodyPr/>
        <a:lstStyle/>
        <a:p>
          <a:endParaRPr lang="en-US">
            <a:latin typeface="IBM Plex Sans" panose="020B0503050203000203" pitchFamily="34" charset="0"/>
          </a:endParaRPr>
        </a:p>
      </dgm:t>
    </dgm:pt>
    <dgm:pt modelId="{8C9FCD2A-13A1-40A0-B658-E0CE11763DE1}">
      <dgm:prSet phldrT="[Text]" custT="1"/>
      <dgm:spPr/>
      <dgm:t>
        <a:bodyPr/>
        <a:lstStyle/>
        <a:p>
          <a:pPr marL="171450" lvl="1" indent="-171450" algn="l" defTabSz="800100">
            <a:lnSpc>
              <a:spcPct val="90000"/>
            </a:lnSpc>
            <a:spcBef>
              <a:spcPct val="0"/>
            </a:spcBef>
            <a:spcAft>
              <a:spcPct val="15000"/>
            </a:spcAft>
            <a:buChar char="•"/>
          </a:pPr>
          <a:r>
            <a:rPr lang="en-US" sz="1800" kern="1200" dirty="0">
              <a:solidFill>
                <a:srgbClr val="181818">
                  <a:hueOff val="0"/>
                  <a:satOff val="0"/>
                  <a:lumOff val="0"/>
                  <a:alphaOff val="0"/>
                </a:srgbClr>
              </a:solidFill>
              <a:latin typeface="IBM Plex Sans" panose="020B0503050203000203" pitchFamily="34" charset="0"/>
              <a:ea typeface="+mn-ea"/>
              <a:cs typeface="+mn-cs"/>
            </a:rPr>
            <a:t>The process of finding a measure of similarity between two text representations</a:t>
          </a:r>
        </a:p>
      </dgm:t>
    </dgm:pt>
    <dgm:pt modelId="{812F56A5-89F3-4E50-96F9-20369EF4859A}" type="parTrans" cxnId="{53605812-444A-4A7D-8CC3-C1B4C2E6D515}">
      <dgm:prSet/>
      <dgm:spPr/>
      <dgm:t>
        <a:bodyPr/>
        <a:lstStyle/>
        <a:p>
          <a:endParaRPr lang="en-US">
            <a:latin typeface="IBM Plex Sans" panose="020B0503050203000203" pitchFamily="34" charset="0"/>
          </a:endParaRPr>
        </a:p>
      </dgm:t>
    </dgm:pt>
    <dgm:pt modelId="{EA29CD11-C0E7-4290-8883-4687DF23E605}" type="sibTrans" cxnId="{53605812-444A-4A7D-8CC3-C1B4C2E6D515}">
      <dgm:prSet/>
      <dgm:spPr/>
      <dgm:t>
        <a:bodyPr/>
        <a:lstStyle/>
        <a:p>
          <a:endParaRPr lang="en-US">
            <a:latin typeface="IBM Plex Sans" panose="020B0503050203000203" pitchFamily="34" charset="0"/>
          </a:endParaRPr>
        </a:p>
      </dgm:t>
    </dgm:pt>
    <dgm:pt modelId="{319A6CF8-FCE3-4585-91C9-E057F8358434}">
      <dgm:prSet phldrT="[Text]" custT="1"/>
      <dgm:spPr/>
      <dgm:t>
        <a:bodyPr/>
        <a:lstStyle/>
        <a:p>
          <a:pPr>
            <a:buFont typeface="IBM Plex Sans" panose="020B0503050203000203" pitchFamily="34" charset="0"/>
            <a:buChar char="-"/>
          </a:pPr>
          <a:r>
            <a:rPr lang="en-US" sz="1600" dirty="0">
              <a:latin typeface="IBM Plex Sans" panose="020B0503050203000203" pitchFamily="34" charset="0"/>
            </a:rPr>
            <a:t>Tokenization of string</a:t>
          </a:r>
        </a:p>
      </dgm:t>
    </dgm:pt>
    <dgm:pt modelId="{B00E2659-C810-4696-A174-EF916890F9D8}" type="parTrans" cxnId="{5AF46F4E-B120-4F6C-A4FD-CB4C48306061}">
      <dgm:prSet/>
      <dgm:spPr/>
      <dgm:t>
        <a:bodyPr/>
        <a:lstStyle/>
        <a:p>
          <a:endParaRPr lang="en-US"/>
        </a:p>
      </dgm:t>
    </dgm:pt>
    <dgm:pt modelId="{AAE343BA-24A1-4765-834E-FC390FC1D0C1}" type="sibTrans" cxnId="{5AF46F4E-B120-4F6C-A4FD-CB4C48306061}">
      <dgm:prSet/>
      <dgm:spPr/>
      <dgm:t>
        <a:bodyPr/>
        <a:lstStyle/>
        <a:p>
          <a:endParaRPr lang="en-US"/>
        </a:p>
      </dgm:t>
    </dgm:pt>
    <dgm:pt modelId="{1AAAF141-FE27-4D8B-B79A-9BBC442E5182}">
      <dgm:prSet custT="1"/>
      <dgm:spPr/>
      <dgm:t>
        <a:bodyPr/>
        <a:lstStyle/>
        <a:p>
          <a:pPr>
            <a:buFont typeface="IBM Plex Sans" panose="020B0503050203000203" pitchFamily="34" charset="0"/>
            <a:buChar char="-"/>
          </a:pPr>
          <a:r>
            <a:rPr lang="en-US" sz="1600" dirty="0">
              <a:latin typeface="IBM Plex Sans" panose="020B0503050203000203" pitchFamily="34" charset="0"/>
            </a:rPr>
            <a:t>Removing frequent words</a:t>
          </a:r>
        </a:p>
      </dgm:t>
    </dgm:pt>
    <dgm:pt modelId="{63401743-CC4D-4256-AD29-4AE0674C1B33}" type="parTrans" cxnId="{1F4D09B1-7F19-4187-B73C-B92148FA85F7}">
      <dgm:prSet/>
      <dgm:spPr/>
      <dgm:t>
        <a:bodyPr/>
        <a:lstStyle/>
        <a:p>
          <a:endParaRPr lang="en-US"/>
        </a:p>
      </dgm:t>
    </dgm:pt>
    <dgm:pt modelId="{B677526D-1796-46A9-AC49-1B9712E653BA}" type="sibTrans" cxnId="{1F4D09B1-7F19-4187-B73C-B92148FA85F7}">
      <dgm:prSet/>
      <dgm:spPr/>
      <dgm:t>
        <a:bodyPr/>
        <a:lstStyle/>
        <a:p>
          <a:endParaRPr lang="en-US"/>
        </a:p>
      </dgm:t>
    </dgm:pt>
    <dgm:pt modelId="{83987C31-B8D1-431D-B414-BC35B3EC9778}">
      <dgm:prSet custT="1"/>
      <dgm:spPr/>
      <dgm:t>
        <a:bodyPr/>
        <a:lstStyle/>
        <a:p>
          <a:pPr>
            <a:buFont typeface="IBM Plex Sans" panose="020B0503050203000203" pitchFamily="34" charset="0"/>
            <a:buChar char="-"/>
          </a:pPr>
          <a:r>
            <a:rPr lang="en-US" sz="1600" dirty="0">
              <a:latin typeface="IBM Plex Sans" panose="020B0503050203000203" pitchFamily="34" charset="0"/>
            </a:rPr>
            <a:t>Stemming</a:t>
          </a:r>
        </a:p>
      </dgm:t>
    </dgm:pt>
    <dgm:pt modelId="{263E352A-E7AD-4F07-A294-645DF9511201}" type="parTrans" cxnId="{89D0F51D-6E0C-4282-9431-1F7D15FF3093}">
      <dgm:prSet/>
      <dgm:spPr/>
      <dgm:t>
        <a:bodyPr/>
        <a:lstStyle/>
        <a:p>
          <a:endParaRPr lang="en-US"/>
        </a:p>
      </dgm:t>
    </dgm:pt>
    <dgm:pt modelId="{4158ED18-8D30-4DE6-AE68-B05780F49551}" type="sibTrans" cxnId="{89D0F51D-6E0C-4282-9431-1F7D15FF3093}">
      <dgm:prSet/>
      <dgm:spPr/>
      <dgm:t>
        <a:bodyPr/>
        <a:lstStyle/>
        <a:p>
          <a:endParaRPr lang="en-US"/>
        </a:p>
      </dgm:t>
    </dgm:pt>
    <dgm:pt modelId="{25C7458B-3E8D-4045-B16B-D9AF05943BE3}">
      <dgm:prSet custT="1"/>
      <dgm:spPr/>
      <dgm:t>
        <a:bodyPr/>
        <a:lstStyle/>
        <a:p>
          <a:pPr marL="171450" lvl="1" indent="-171450" algn="l" defTabSz="800100">
            <a:lnSpc>
              <a:spcPct val="90000"/>
            </a:lnSpc>
            <a:spcBef>
              <a:spcPct val="0"/>
            </a:spcBef>
            <a:spcAft>
              <a:spcPct val="15000"/>
            </a:spcAft>
            <a:buChar char="•"/>
          </a:pPr>
          <a:r>
            <a:rPr lang="en-US" sz="1800" kern="1200" dirty="0">
              <a:solidFill>
                <a:srgbClr val="181818">
                  <a:hueOff val="0"/>
                  <a:satOff val="0"/>
                  <a:lumOff val="0"/>
                  <a:alphaOff val="0"/>
                </a:srgbClr>
              </a:solidFill>
              <a:latin typeface="IBM Plex Sans" panose="020B0503050203000203" pitchFamily="34" charset="0"/>
              <a:ea typeface="+mn-ea"/>
              <a:cs typeface="+mn-cs"/>
            </a:rPr>
            <a:t>The relevance of a document is computed based on the following parameters: </a:t>
          </a:r>
        </a:p>
      </dgm:t>
    </dgm:pt>
    <dgm:pt modelId="{12C7FCB0-CE3A-4A1B-817C-E10D4A2A100C}" type="parTrans" cxnId="{2AFCD2A7-B946-49F2-A51E-AA0C518072A8}">
      <dgm:prSet/>
      <dgm:spPr/>
      <dgm:t>
        <a:bodyPr/>
        <a:lstStyle/>
        <a:p>
          <a:endParaRPr lang="en-US"/>
        </a:p>
      </dgm:t>
    </dgm:pt>
    <dgm:pt modelId="{D2B046F8-3561-4E38-B208-BEC71BC6F7E5}" type="sibTrans" cxnId="{2AFCD2A7-B946-49F2-A51E-AA0C518072A8}">
      <dgm:prSet/>
      <dgm:spPr/>
      <dgm:t>
        <a:bodyPr/>
        <a:lstStyle/>
        <a:p>
          <a:endParaRPr lang="en-US"/>
        </a:p>
      </dgm:t>
    </dgm:pt>
    <dgm:pt modelId="{CFA23083-F914-4E34-B909-F6B0D0755A37}">
      <dgm:prSet custT="1"/>
      <dgm:spPr/>
      <dgm:t>
        <a:bodyPr/>
        <a:lstStyle/>
        <a:p>
          <a:pPr marL="342900" lvl="2" indent="-171450" algn="l" defTabSz="711200">
            <a:lnSpc>
              <a:spcPct val="90000"/>
            </a:lnSpc>
            <a:spcBef>
              <a:spcPct val="0"/>
            </a:spcBef>
            <a:spcAft>
              <a:spcPct val="15000"/>
            </a:spcAft>
            <a:buFont typeface="IBM Plex Sans" panose="020B0503050203000203" pitchFamily="34" charset="0"/>
            <a:buChar char="-"/>
          </a:pPr>
          <a:r>
            <a:rPr lang="en-US" sz="1600" kern="1200" dirty="0">
              <a:solidFill>
                <a:srgbClr val="181818">
                  <a:hueOff val="0"/>
                  <a:satOff val="0"/>
                  <a:lumOff val="0"/>
                  <a:alphaOff val="0"/>
                </a:srgbClr>
              </a:solidFill>
              <a:latin typeface="IBM Plex Sans" panose="020B0503050203000203" pitchFamily="34" charset="0"/>
              <a:ea typeface="+mn-ea"/>
              <a:cs typeface="+mn-cs"/>
            </a:rPr>
            <a:t>Term frequency (TF)</a:t>
          </a:r>
        </a:p>
      </dgm:t>
    </dgm:pt>
    <dgm:pt modelId="{18391497-BE32-4FE6-934C-A14B6D2922CF}" type="parTrans" cxnId="{8B9C7752-0592-4741-B43F-4EC20214EBDB}">
      <dgm:prSet/>
      <dgm:spPr/>
      <dgm:t>
        <a:bodyPr/>
        <a:lstStyle/>
        <a:p>
          <a:endParaRPr lang="en-US"/>
        </a:p>
      </dgm:t>
    </dgm:pt>
    <dgm:pt modelId="{3A715C8D-9DFA-455A-BBF5-41F15253EAF6}" type="sibTrans" cxnId="{8B9C7752-0592-4741-B43F-4EC20214EBDB}">
      <dgm:prSet/>
      <dgm:spPr/>
      <dgm:t>
        <a:bodyPr/>
        <a:lstStyle/>
        <a:p>
          <a:endParaRPr lang="en-US"/>
        </a:p>
      </dgm:t>
    </dgm:pt>
    <dgm:pt modelId="{D4BD0359-3C05-4284-BFD7-772BCEA3EBCF}">
      <dgm:prSet custT="1"/>
      <dgm:spPr/>
      <dgm:t>
        <a:bodyPr/>
        <a:lstStyle/>
        <a:p>
          <a:pPr marL="342900" lvl="2" indent="-171450" algn="l" defTabSz="711200">
            <a:lnSpc>
              <a:spcPct val="90000"/>
            </a:lnSpc>
            <a:spcBef>
              <a:spcPct val="0"/>
            </a:spcBef>
            <a:spcAft>
              <a:spcPct val="15000"/>
            </a:spcAft>
            <a:buFont typeface="IBM Plex Sans" panose="020B0503050203000203" pitchFamily="34" charset="0"/>
            <a:buChar char="-"/>
          </a:pPr>
          <a:r>
            <a:rPr lang="en-US" sz="1600" kern="1200" dirty="0">
              <a:solidFill>
                <a:srgbClr val="181818">
                  <a:hueOff val="0"/>
                  <a:satOff val="0"/>
                  <a:lumOff val="0"/>
                  <a:alphaOff val="0"/>
                </a:srgbClr>
              </a:solidFill>
              <a:latin typeface="IBM Plex Sans" panose="020B0503050203000203" pitchFamily="34" charset="0"/>
              <a:ea typeface="+mn-ea"/>
              <a:cs typeface="+mn-cs"/>
            </a:rPr>
            <a:t>Inverse Document Frequency (IDF)</a:t>
          </a:r>
        </a:p>
      </dgm:t>
    </dgm:pt>
    <dgm:pt modelId="{6768FA12-EBBC-4289-88C4-CCE20FCF9EBC}" type="parTrans" cxnId="{02B264A4-120A-4072-8C98-D5B5ABA7AABF}">
      <dgm:prSet/>
      <dgm:spPr/>
      <dgm:t>
        <a:bodyPr/>
        <a:lstStyle/>
        <a:p>
          <a:endParaRPr lang="en-US"/>
        </a:p>
      </dgm:t>
    </dgm:pt>
    <dgm:pt modelId="{B9E83291-9763-417D-B402-6F175CAC63D9}" type="sibTrans" cxnId="{02B264A4-120A-4072-8C98-D5B5ABA7AABF}">
      <dgm:prSet/>
      <dgm:spPr/>
      <dgm:t>
        <a:bodyPr/>
        <a:lstStyle/>
        <a:p>
          <a:endParaRPr lang="en-US"/>
        </a:p>
      </dgm:t>
    </dgm:pt>
    <dgm:pt modelId="{92E958FB-A494-494E-9026-633960BDC444}">
      <dgm:prSet custT="1"/>
      <dgm:spPr/>
      <dgm:t>
        <a:bodyPr/>
        <a:lstStyle/>
        <a:p>
          <a:pPr marL="342900" lvl="2" indent="-171450" algn="l" defTabSz="711200">
            <a:lnSpc>
              <a:spcPct val="90000"/>
            </a:lnSpc>
            <a:spcBef>
              <a:spcPct val="0"/>
            </a:spcBef>
            <a:spcAft>
              <a:spcPct val="15000"/>
            </a:spcAft>
            <a:buFont typeface="IBM Plex Sans" panose="020B0503050203000203" pitchFamily="34" charset="0"/>
            <a:buChar char="-"/>
          </a:pPr>
          <a:r>
            <a:rPr lang="en-US" sz="1600" kern="1200" dirty="0">
              <a:solidFill>
                <a:srgbClr val="181818">
                  <a:hueOff val="0"/>
                  <a:satOff val="0"/>
                  <a:lumOff val="0"/>
                  <a:alphaOff val="0"/>
                </a:srgbClr>
              </a:solidFill>
              <a:latin typeface="IBM Plex Sans" panose="020B0503050203000203" pitchFamily="34" charset="0"/>
              <a:ea typeface="+mn-ea"/>
              <a:cs typeface="+mn-cs"/>
            </a:rPr>
            <a:t>TF-IDF score</a:t>
          </a:r>
        </a:p>
      </dgm:t>
    </dgm:pt>
    <dgm:pt modelId="{4305D0AF-53E9-418C-A874-5005EDCB9044}" type="parTrans" cxnId="{3EA30C0E-1440-4D13-B0DE-2D461A55C28C}">
      <dgm:prSet/>
      <dgm:spPr/>
      <dgm:t>
        <a:bodyPr/>
        <a:lstStyle/>
        <a:p>
          <a:endParaRPr lang="en-US"/>
        </a:p>
      </dgm:t>
    </dgm:pt>
    <dgm:pt modelId="{3FCC1612-BB68-49F7-BF55-572BA8838545}" type="sibTrans" cxnId="{3EA30C0E-1440-4D13-B0DE-2D461A55C28C}">
      <dgm:prSet/>
      <dgm:spPr/>
      <dgm:t>
        <a:bodyPr/>
        <a:lstStyle/>
        <a:p>
          <a:endParaRPr lang="en-US"/>
        </a:p>
      </dgm:t>
    </dgm:pt>
    <dgm:pt modelId="{8FA3600A-6357-4450-A81A-55FDB036395D}" type="pres">
      <dgm:prSet presAssocID="{7D043AD6-5E3C-4474-B714-59979C93CD2D}" presName="Name0" presStyleCnt="0">
        <dgm:presLayoutVars>
          <dgm:dir/>
          <dgm:animLvl val="lvl"/>
          <dgm:resizeHandles val="exact"/>
        </dgm:presLayoutVars>
      </dgm:prSet>
      <dgm:spPr/>
    </dgm:pt>
    <dgm:pt modelId="{8C4521A7-FAD3-4268-89C8-09F0B126796F}" type="pres">
      <dgm:prSet presAssocID="{8637AD5D-0C98-4612-AD04-BEA03E675FCA}" presName="linNode" presStyleCnt="0"/>
      <dgm:spPr/>
    </dgm:pt>
    <dgm:pt modelId="{8324935A-13E2-46AB-BD52-B9D6DA038881}" type="pres">
      <dgm:prSet presAssocID="{8637AD5D-0C98-4612-AD04-BEA03E675FCA}" presName="parentText" presStyleLbl="node1" presStyleIdx="0" presStyleCnt="2">
        <dgm:presLayoutVars>
          <dgm:chMax val="1"/>
          <dgm:bulletEnabled val="1"/>
        </dgm:presLayoutVars>
      </dgm:prSet>
      <dgm:spPr/>
    </dgm:pt>
    <dgm:pt modelId="{FE7DB62E-F107-4A1A-AD5F-79368CB2AE12}" type="pres">
      <dgm:prSet presAssocID="{8637AD5D-0C98-4612-AD04-BEA03E675FCA}" presName="descendantText" presStyleLbl="alignAccFollowNode1" presStyleIdx="0" presStyleCnt="2" custScaleY="116676">
        <dgm:presLayoutVars>
          <dgm:bulletEnabled val="1"/>
        </dgm:presLayoutVars>
      </dgm:prSet>
      <dgm:spPr/>
    </dgm:pt>
    <dgm:pt modelId="{A0142704-3EDF-4F6F-86D4-9F48D949BD9B}" type="pres">
      <dgm:prSet presAssocID="{849F13A8-4876-4C02-8C84-452482D85F7C}" presName="sp" presStyleCnt="0"/>
      <dgm:spPr/>
    </dgm:pt>
    <dgm:pt modelId="{C8CA242E-0547-4FDB-B224-B5123EB4AD09}" type="pres">
      <dgm:prSet presAssocID="{56A7A8D1-8F38-49F8-B620-1E4D0BEEE28D}" presName="linNode" presStyleCnt="0"/>
      <dgm:spPr/>
    </dgm:pt>
    <dgm:pt modelId="{89E6AB63-7A5B-4637-B629-E06947F73262}" type="pres">
      <dgm:prSet presAssocID="{56A7A8D1-8F38-49F8-B620-1E4D0BEEE28D}" presName="parentText" presStyleLbl="node1" presStyleIdx="1" presStyleCnt="2">
        <dgm:presLayoutVars>
          <dgm:chMax val="1"/>
          <dgm:bulletEnabled val="1"/>
        </dgm:presLayoutVars>
      </dgm:prSet>
      <dgm:spPr/>
    </dgm:pt>
    <dgm:pt modelId="{4B9BDD64-7B82-43C1-BFC6-5B83C8E5D63B}" type="pres">
      <dgm:prSet presAssocID="{56A7A8D1-8F38-49F8-B620-1E4D0BEEE28D}" presName="descendantText" presStyleLbl="alignAccFollowNode1" presStyleIdx="1" presStyleCnt="2" custScaleY="121534">
        <dgm:presLayoutVars>
          <dgm:bulletEnabled val="1"/>
        </dgm:presLayoutVars>
      </dgm:prSet>
      <dgm:spPr/>
    </dgm:pt>
  </dgm:ptLst>
  <dgm:cxnLst>
    <dgm:cxn modelId="{A3210E08-0602-4B62-AE83-D7B82AFD9162}" type="presOf" srcId="{25C7458B-3E8D-4045-B16B-D9AF05943BE3}" destId="{4B9BDD64-7B82-43C1-BFC6-5B83C8E5D63B}" srcOrd="0" destOrd="1" presId="urn:microsoft.com/office/officeart/2005/8/layout/vList5"/>
    <dgm:cxn modelId="{3EA30C0E-1440-4D13-B0DE-2D461A55C28C}" srcId="{25C7458B-3E8D-4045-B16B-D9AF05943BE3}" destId="{92E958FB-A494-494E-9026-633960BDC444}" srcOrd="2" destOrd="0" parTransId="{4305D0AF-53E9-418C-A874-5005EDCB9044}" sibTransId="{3FCC1612-BB68-49F7-BF55-572BA8838545}"/>
    <dgm:cxn modelId="{AE7BBD0F-7115-48F6-9014-608D3F1D7E9D}" type="presOf" srcId="{FC46EC38-4285-441D-B0C2-0BA2BE246F94}" destId="{FE7DB62E-F107-4A1A-AD5F-79368CB2AE12}" srcOrd="0" destOrd="1" presId="urn:microsoft.com/office/officeart/2005/8/layout/vList5"/>
    <dgm:cxn modelId="{53605812-444A-4A7D-8CC3-C1B4C2E6D515}" srcId="{56A7A8D1-8F38-49F8-B620-1E4D0BEEE28D}" destId="{8C9FCD2A-13A1-40A0-B658-E0CE11763DE1}" srcOrd="0" destOrd="0" parTransId="{812F56A5-89F3-4E50-96F9-20369EF4859A}" sibTransId="{EA29CD11-C0E7-4290-8883-4687DF23E605}"/>
    <dgm:cxn modelId="{89D0F51D-6E0C-4282-9431-1F7D15FF3093}" srcId="{FC46EC38-4285-441D-B0C2-0BA2BE246F94}" destId="{83987C31-B8D1-431D-B414-BC35B3EC9778}" srcOrd="2" destOrd="0" parTransId="{263E352A-E7AD-4F07-A294-645DF9511201}" sibTransId="{4158ED18-8D30-4DE6-AE68-B05780F49551}"/>
    <dgm:cxn modelId="{7395B71F-FACD-474C-82C6-0B11A17D5A7E}" srcId="{7D043AD6-5E3C-4474-B714-59979C93CD2D}" destId="{56A7A8D1-8F38-49F8-B620-1E4D0BEEE28D}" srcOrd="1" destOrd="0" parTransId="{3E6B82D6-9516-46AC-AB68-53DD1F52BA0F}" sibTransId="{C4EBA31B-187D-4D3B-B02C-8235808B566B}"/>
    <dgm:cxn modelId="{AEE77126-ABF7-40B8-8865-DD61F9C122D6}" srcId="{8637AD5D-0C98-4612-AD04-BEA03E675FCA}" destId="{671432CC-ABE0-452D-B2DA-321ADD111CB3}" srcOrd="0" destOrd="0" parTransId="{FF49D0DC-CE22-4FD0-B2DC-881F1DC97E20}" sibTransId="{11898D82-C3FF-4074-B5A7-DD84D7C12E0E}"/>
    <dgm:cxn modelId="{04389636-5A3B-41DD-B9E2-001ECFECEAB8}" type="presOf" srcId="{319A6CF8-FCE3-4585-91C9-E057F8358434}" destId="{FE7DB62E-F107-4A1A-AD5F-79368CB2AE12}" srcOrd="0" destOrd="2" presId="urn:microsoft.com/office/officeart/2005/8/layout/vList5"/>
    <dgm:cxn modelId="{26831E43-E5FB-4094-9C3C-027DFD4061B1}" type="presOf" srcId="{D4BD0359-3C05-4284-BFD7-772BCEA3EBCF}" destId="{4B9BDD64-7B82-43C1-BFC6-5B83C8E5D63B}" srcOrd="0" destOrd="3" presId="urn:microsoft.com/office/officeart/2005/8/layout/vList5"/>
    <dgm:cxn modelId="{79AB7A48-3646-4ACE-A4DE-F41FA581110B}" srcId="{7D043AD6-5E3C-4474-B714-59979C93CD2D}" destId="{8637AD5D-0C98-4612-AD04-BEA03E675FCA}" srcOrd="0" destOrd="0" parTransId="{C04CA130-2CE2-4727-A741-7D600F925015}" sibTransId="{849F13A8-4876-4C02-8C84-452482D85F7C}"/>
    <dgm:cxn modelId="{5AF46F4E-B120-4F6C-A4FD-CB4C48306061}" srcId="{FC46EC38-4285-441D-B0C2-0BA2BE246F94}" destId="{319A6CF8-FCE3-4585-91C9-E057F8358434}" srcOrd="0" destOrd="0" parTransId="{B00E2659-C810-4696-A174-EF916890F9D8}" sibTransId="{AAE343BA-24A1-4765-834E-FC390FC1D0C1}"/>
    <dgm:cxn modelId="{DFD74C4F-8612-4E12-99FA-9D4ABB33ACE9}" type="presOf" srcId="{92E958FB-A494-494E-9026-633960BDC444}" destId="{4B9BDD64-7B82-43C1-BFC6-5B83C8E5D63B}" srcOrd="0" destOrd="4" presId="urn:microsoft.com/office/officeart/2005/8/layout/vList5"/>
    <dgm:cxn modelId="{8B9C7752-0592-4741-B43F-4EC20214EBDB}" srcId="{25C7458B-3E8D-4045-B16B-D9AF05943BE3}" destId="{CFA23083-F914-4E34-B909-F6B0D0755A37}" srcOrd="0" destOrd="0" parTransId="{18391497-BE32-4FE6-934C-A14B6D2922CF}" sibTransId="{3A715C8D-9DFA-455A-BBF5-41F15253EAF6}"/>
    <dgm:cxn modelId="{53E33075-83D1-4BA0-95EB-497F83E012DC}" srcId="{8637AD5D-0C98-4612-AD04-BEA03E675FCA}" destId="{FC46EC38-4285-441D-B0C2-0BA2BE246F94}" srcOrd="1" destOrd="0" parTransId="{E0AC44E4-F8B0-4DB1-BB8B-0E430500D0F8}" sibTransId="{D3ECC838-83B0-42E1-8F83-E180A2BBFD0B}"/>
    <dgm:cxn modelId="{B718D579-B545-40D8-B337-ABAF2BDF8CFE}" type="presOf" srcId="{CFA23083-F914-4E34-B909-F6B0D0755A37}" destId="{4B9BDD64-7B82-43C1-BFC6-5B83C8E5D63B}" srcOrd="0" destOrd="2" presId="urn:microsoft.com/office/officeart/2005/8/layout/vList5"/>
    <dgm:cxn modelId="{02B264A4-120A-4072-8C98-D5B5ABA7AABF}" srcId="{25C7458B-3E8D-4045-B16B-D9AF05943BE3}" destId="{D4BD0359-3C05-4284-BFD7-772BCEA3EBCF}" srcOrd="1" destOrd="0" parTransId="{6768FA12-EBBC-4289-88C4-CCE20FCF9EBC}" sibTransId="{B9E83291-9763-417D-B402-6F175CAC63D9}"/>
    <dgm:cxn modelId="{2AFCD2A7-B946-49F2-A51E-AA0C518072A8}" srcId="{56A7A8D1-8F38-49F8-B620-1E4D0BEEE28D}" destId="{25C7458B-3E8D-4045-B16B-D9AF05943BE3}" srcOrd="1" destOrd="0" parTransId="{12C7FCB0-CE3A-4A1B-817C-E10D4A2A100C}" sibTransId="{D2B046F8-3561-4E38-B208-BEC71BC6F7E5}"/>
    <dgm:cxn modelId="{79A5CEAB-1B49-4242-A97B-C9C561302D3B}" type="presOf" srcId="{8C9FCD2A-13A1-40A0-B658-E0CE11763DE1}" destId="{4B9BDD64-7B82-43C1-BFC6-5B83C8E5D63B}" srcOrd="0" destOrd="0" presId="urn:microsoft.com/office/officeart/2005/8/layout/vList5"/>
    <dgm:cxn modelId="{1F4D09B1-7F19-4187-B73C-B92148FA85F7}" srcId="{FC46EC38-4285-441D-B0C2-0BA2BE246F94}" destId="{1AAAF141-FE27-4D8B-B79A-9BBC442E5182}" srcOrd="1" destOrd="0" parTransId="{63401743-CC4D-4256-AD29-4AE0674C1B33}" sibTransId="{B677526D-1796-46A9-AC49-1B9712E653BA}"/>
    <dgm:cxn modelId="{D6590FB2-EF62-4A1C-9A14-45B0B9FFA306}" type="presOf" srcId="{1AAAF141-FE27-4D8B-B79A-9BBC442E5182}" destId="{FE7DB62E-F107-4A1A-AD5F-79368CB2AE12}" srcOrd="0" destOrd="3" presId="urn:microsoft.com/office/officeart/2005/8/layout/vList5"/>
    <dgm:cxn modelId="{3AC525B9-839D-4BB8-AC57-66F5799FA0F7}" type="presOf" srcId="{671432CC-ABE0-452D-B2DA-321ADD111CB3}" destId="{FE7DB62E-F107-4A1A-AD5F-79368CB2AE12}" srcOrd="0" destOrd="0" presId="urn:microsoft.com/office/officeart/2005/8/layout/vList5"/>
    <dgm:cxn modelId="{AA4435C6-BF79-4BC5-B32D-A764F4EDD254}" type="presOf" srcId="{7D043AD6-5E3C-4474-B714-59979C93CD2D}" destId="{8FA3600A-6357-4450-A81A-55FDB036395D}" srcOrd="0" destOrd="0" presId="urn:microsoft.com/office/officeart/2005/8/layout/vList5"/>
    <dgm:cxn modelId="{0B183BCB-0D3B-40C7-B7D7-A060BF4C6AB2}" type="presOf" srcId="{83987C31-B8D1-431D-B414-BC35B3EC9778}" destId="{FE7DB62E-F107-4A1A-AD5F-79368CB2AE12}" srcOrd="0" destOrd="4" presId="urn:microsoft.com/office/officeart/2005/8/layout/vList5"/>
    <dgm:cxn modelId="{D4000CD8-08DF-49F0-B5AE-F3E31A38636F}" type="presOf" srcId="{56A7A8D1-8F38-49F8-B620-1E4D0BEEE28D}" destId="{89E6AB63-7A5B-4637-B629-E06947F73262}" srcOrd="0" destOrd="0" presId="urn:microsoft.com/office/officeart/2005/8/layout/vList5"/>
    <dgm:cxn modelId="{F77F2BDE-F7B5-4AB6-94FE-CE4C84A7006D}" type="presOf" srcId="{8637AD5D-0C98-4612-AD04-BEA03E675FCA}" destId="{8324935A-13E2-46AB-BD52-B9D6DA038881}" srcOrd="0" destOrd="0" presId="urn:microsoft.com/office/officeart/2005/8/layout/vList5"/>
    <dgm:cxn modelId="{9A6802EC-BDF4-4A36-9F5E-0AFF4D9E53E2}" type="presParOf" srcId="{8FA3600A-6357-4450-A81A-55FDB036395D}" destId="{8C4521A7-FAD3-4268-89C8-09F0B126796F}" srcOrd="0" destOrd="0" presId="urn:microsoft.com/office/officeart/2005/8/layout/vList5"/>
    <dgm:cxn modelId="{7F883548-132F-446D-9BE7-55E7B64B554A}" type="presParOf" srcId="{8C4521A7-FAD3-4268-89C8-09F0B126796F}" destId="{8324935A-13E2-46AB-BD52-B9D6DA038881}" srcOrd="0" destOrd="0" presId="urn:microsoft.com/office/officeart/2005/8/layout/vList5"/>
    <dgm:cxn modelId="{AF3CBC37-41BB-40FC-9B3C-4E805B9E676C}" type="presParOf" srcId="{8C4521A7-FAD3-4268-89C8-09F0B126796F}" destId="{FE7DB62E-F107-4A1A-AD5F-79368CB2AE12}" srcOrd="1" destOrd="0" presId="urn:microsoft.com/office/officeart/2005/8/layout/vList5"/>
    <dgm:cxn modelId="{7FD075F3-2C2D-4DB8-A440-459DC2C14CA1}" type="presParOf" srcId="{8FA3600A-6357-4450-A81A-55FDB036395D}" destId="{A0142704-3EDF-4F6F-86D4-9F48D949BD9B}" srcOrd="1" destOrd="0" presId="urn:microsoft.com/office/officeart/2005/8/layout/vList5"/>
    <dgm:cxn modelId="{02D714D3-18F6-490E-9B23-B27DFF3037FE}" type="presParOf" srcId="{8FA3600A-6357-4450-A81A-55FDB036395D}" destId="{C8CA242E-0547-4FDB-B224-B5123EB4AD09}" srcOrd="2" destOrd="0" presId="urn:microsoft.com/office/officeart/2005/8/layout/vList5"/>
    <dgm:cxn modelId="{2C5F886F-78DA-4296-93D1-3FE495F27C4E}" type="presParOf" srcId="{C8CA242E-0547-4FDB-B224-B5123EB4AD09}" destId="{89E6AB63-7A5B-4637-B629-E06947F73262}" srcOrd="0" destOrd="0" presId="urn:microsoft.com/office/officeart/2005/8/layout/vList5"/>
    <dgm:cxn modelId="{088E04D0-B1E4-4DBB-B305-861F57B545D6}" type="presParOf" srcId="{C8CA242E-0547-4FDB-B224-B5123EB4AD09}" destId="{4B9BDD64-7B82-43C1-BFC6-5B83C8E5D63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1F75DC-CDA7-4AC0-822E-E5B930C8C0A5}"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n-US"/>
        </a:p>
      </dgm:t>
    </dgm:pt>
    <dgm:pt modelId="{3936FBC2-767A-4273-A935-77BD6FA1D564}">
      <dgm:prSet phldrT="[Text]"/>
      <dgm:spPr/>
      <dgm:t>
        <a:bodyPr/>
        <a:lstStyle/>
        <a:p>
          <a:r>
            <a:rPr lang="en-US" dirty="0">
              <a:latin typeface="IBM Plex Sans" panose="020B0503050203000203" pitchFamily="34" charset="0"/>
            </a:rPr>
            <a:t>Extraction</a:t>
          </a:r>
        </a:p>
      </dgm:t>
    </dgm:pt>
    <dgm:pt modelId="{27AAF12A-7021-4732-AC29-6758A47D92FF}" type="parTrans" cxnId="{1A71682B-0406-40AB-8C62-891D930CD51D}">
      <dgm:prSet/>
      <dgm:spPr/>
      <dgm:t>
        <a:bodyPr/>
        <a:lstStyle/>
        <a:p>
          <a:endParaRPr lang="en-US">
            <a:latin typeface="IBM Plex Sans" panose="020B0503050203000203" pitchFamily="34" charset="0"/>
          </a:endParaRPr>
        </a:p>
      </dgm:t>
    </dgm:pt>
    <dgm:pt modelId="{80DD72B8-AC07-4848-8F3F-E6DE39FDF65D}" type="sibTrans" cxnId="{1A71682B-0406-40AB-8C62-891D930CD51D}">
      <dgm:prSet/>
      <dgm:spPr/>
      <dgm:t>
        <a:bodyPr/>
        <a:lstStyle/>
        <a:p>
          <a:endParaRPr lang="en-US">
            <a:latin typeface="IBM Plex Sans" panose="020B0503050203000203" pitchFamily="34" charset="0"/>
          </a:endParaRPr>
        </a:p>
      </dgm:t>
    </dgm:pt>
    <dgm:pt modelId="{58CB2458-479E-4949-98FA-672BC3497B80}">
      <dgm:prSet phldrT="[Text]"/>
      <dgm:spPr/>
      <dgm:t>
        <a:bodyPr/>
        <a:lstStyle/>
        <a:p>
          <a:r>
            <a:rPr lang="en-US" dirty="0">
              <a:latin typeface="IBM Plex Sans" panose="020B0503050203000203" pitchFamily="34" charset="0"/>
            </a:rPr>
            <a:t>Entities</a:t>
          </a:r>
        </a:p>
      </dgm:t>
    </dgm:pt>
    <dgm:pt modelId="{BC1B6BEE-E7F6-400B-AA0D-7BD4292E3C8D}" type="parTrans" cxnId="{257366F3-3D4C-46BC-8619-1A29EAFADA5C}">
      <dgm:prSet/>
      <dgm:spPr/>
      <dgm:t>
        <a:bodyPr/>
        <a:lstStyle/>
        <a:p>
          <a:endParaRPr lang="en-US">
            <a:latin typeface="IBM Plex Sans" panose="020B0503050203000203" pitchFamily="34" charset="0"/>
          </a:endParaRPr>
        </a:p>
      </dgm:t>
    </dgm:pt>
    <dgm:pt modelId="{D98AD5D6-CB82-4C0D-AE8B-FF3205EF069A}" type="sibTrans" cxnId="{257366F3-3D4C-46BC-8619-1A29EAFADA5C}">
      <dgm:prSet/>
      <dgm:spPr/>
      <dgm:t>
        <a:bodyPr/>
        <a:lstStyle/>
        <a:p>
          <a:endParaRPr lang="en-US">
            <a:latin typeface="IBM Plex Sans" panose="020B0503050203000203" pitchFamily="34" charset="0"/>
          </a:endParaRPr>
        </a:p>
      </dgm:t>
    </dgm:pt>
    <dgm:pt modelId="{988CE825-6359-4969-9991-90408F320EED}">
      <dgm:prSet phldrT="[Text]"/>
      <dgm:spPr/>
      <dgm:t>
        <a:bodyPr/>
        <a:lstStyle/>
        <a:p>
          <a:r>
            <a:rPr lang="en-US" dirty="0">
              <a:latin typeface="IBM Plex Sans" panose="020B0503050203000203" pitchFamily="34" charset="0"/>
            </a:rPr>
            <a:t>Classification or analysis</a:t>
          </a:r>
        </a:p>
      </dgm:t>
    </dgm:pt>
    <dgm:pt modelId="{87A7E5B6-489E-441D-8D00-4F43A307D760}" type="parTrans" cxnId="{8CB11931-5DFA-4BA7-B4E6-BA5C7EBC1479}">
      <dgm:prSet/>
      <dgm:spPr/>
      <dgm:t>
        <a:bodyPr/>
        <a:lstStyle/>
        <a:p>
          <a:endParaRPr lang="en-US">
            <a:latin typeface="IBM Plex Sans" panose="020B0503050203000203" pitchFamily="34" charset="0"/>
          </a:endParaRPr>
        </a:p>
      </dgm:t>
    </dgm:pt>
    <dgm:pt modelId="{3A8D1F58-9F23-4B91-989A-7F3EB2BC4943}" type="sibTrans" cxnId="{8CB11931-5DFA-4BA7-B4E6-BA5C7EBC1479}">
      <dgm:prSet/>
      <dgm:spPr/>
      <dgm:t>
        <a:bodyPr/>
        <a:lstStyle/>
        <a:p>
          <a:endParaRPr lang="en-US">
            <a:latin typeface="IBM Plex Sans" panose="020B0503050203000203" pitchFamily="34" charset="0"/>
          </a:endParaRPr>
        </a:p>
      </dgm:t>
    </dgm:pt>
    <dgm:pt modelId="{88281BC9-422A-45D6-AD4B-1525A0CC91B1}">
      <dgm:prSet phldrT="[Text]"/>
      <dgm:spPr/>
      <dgm:t>
        <a:bodyPr/>
        <a:lstStyle/>
        <a:p>
          <a:r>
            <a:rPr lang="en-US" dirty="0">
              <a:latin typeface="IBM Plex Sans" panose="020B0503050203000203" pitchFamily="34" charset="0"/>
            </a:rPr>
            <a:t>Sentiment</a:t>
          </a:r>
        </a:p>
      </dgm:t>
    </dgm:pt>
    <dgm:pt modelId="{182B2195-A541-436E-87B2-1B8D42AAE5A6}" type="parTrans" cxnId="{8EDB195C-29F6-452E-8CEF-1D0F900324F0}">
      <dgm:prSet/>
      <dgm:spPr/>
      <dgm:t>
        <a:bodyPr/>
        <a:lstStyle/>
        <a:p>
          <a:endParaRPr lang="en-US">
            <a:latin typeface="IBM Plex Sans" panose="020B0503050203000203" pitchFamily="34" charset="0"/>
          </a:endParaRPr>
        </a:p>
      </dgm:t>
    </dgm:pt>
    <dgm:pt modelId="{A530267F-C858-404C-AFC0-321AE9417FE5}" type="sibTrans" cxnId="{8EDB195C-29F6-452E-8CEF-1D0F900324F0}">
      <dgm:prSet/>
      <dgm:spPr/>
      <dgm:t>
        <a:bodyPr/>
        <a:lstStyle/>
        <a:p>
          <a:endParaRPr lang="en-US">
            <a:latin typeface="IBM Plex Sans" panose="020B0503050203000203" pitchFamily="34" charset="0"/>
          </a:endParaRPr>
        </a:p>
      </dgm:t>
    </dgm:pt>
    <dgm:pt modelId="{25C65ED8-5E05-4F96-8C90-7BE8B20F6A01}">
      <dgm:prSet phldrT="[Text]"/>
      <dgm:spPr/>
      <dgm:t>
        <a:bodyPr/>
        <a:lstStyle/>
        <a:p>
          <a:r>
            <a:rPr lang="en-US" dirty="0">
              <a:latin typeface="IBM Plex Sans" panose="020B0503050203000203" pitchFamily="34" charset="0"/>
            </a:rPr>
            <a:t>Linguistics</a:t>
          </a:r>
        </a:p>
      </dgm:t>
    </dgm:pt>
    <dgm:pt modelId="{B789B729-57D9-419A-8535-650663AFD985}" type="parTrans" cxnId="{89B07B00-1945-42A7-A72C-63BE45DA0D35}">
      <dgm:prSet/>
      <dgm:spPr/>
      <dgm:t>
        <a:bodyPr/>
        <a:lstStyle/>
        <a:p>
          <a:endParaRPr lang="en-US">
            <a:latin typeface="IBM Plex Sans" panose="020B0503050203000203" pitchFamily="34" charset="0"/>
          </a:endParaRPr>
        </a:p>
      </dgm:t>
    </dgm:pt>
    <dgm:pt modelId="{40BBE0E4-29CE-4F2A-8739-00D2FD04D9AC}" type="sibTrans" cxnId="{89B07B00-1945-42A7-A72C-63BE45DA0D35}">
      <dgm:prSet/>
      <dgm:spPr/>
      <dgm:t>
        <a:bodyPr/>
        <a:lstStyle/>
        <a:p>
          <a:endParaRPr lang="en-US">
            <a:latin typeface="IBM Plex Sans" panose="020B0503050203000203" pitchFamily="34" charset="0"/>
          </a:endParaRPr>
        </a:p>
      </dgm:t>
    </dgm:pt>
    <dgm:pt modelId="{C5B64535-A85A-438B-96EF-D6761D61328C}">
      <dgm:prSet phldrT="[Text]"/>
      <dgm:spPr/>
      <dgm:t>
        <a:bodyPr/>
        <a:lstStyle/>
        <a:p>
          <a:r>
            <a:rPr lang="en-US" dirty="0">
              <a:latin typeface="IBM Plex Sans" panose="020B0503050203000203" pitchFamily="34" charset="0"/>
            </a:rPr>
            <a:t>Semantic roles</a:t>
          </a:r>
        </a:p>
      </dgm:t>
    </dgm:pt>
    <dgm:pt modelId="{705CAEF8-D697-46DC-9491-0D2BA1291820}" type="parTrans" cxnId="{370896E8-F525-4030-9309-A8CCD1009544}">
      <dgm:prSet/>
      <dgm:spPr/>
      <dgm:t>
        <a:bodyPr/>
        <a:lstStyle/>
        <a:p>
          <a:endParaRPr lang="en-US">
            <a:latin typeface="IBM Plex Sans" panose="020B0503050203000203" pitchFamily="34" charset="0"/>
          </a:endParaRPr>
        </a:p>
      </dgm:t>
    </dgm:pt>
    <dgm:pt modelId="{3BF71627-9DDF-488F-90E1-55AA5686909F}" type="sibTrans" cxnId="{370896E8-F525-4030-9309-A8CCD1009544}">
      <dgm:prSet/>
      <dgm:spPr/>
      <dgm:t>
        <a:bodyPr/>
        <a:lstStyle/>
        <a:p>
          <a:endParaRPr lang="en-US">
            <a:latin typeface="IBM Plex Sans" panose="020B0503050203000203" pitchFamily="34" charset="0"/>
          </a:endParaRPr>
        </a:p>
      </dgm:t>
    </dgm:pt>
    <dgm:pt modelId="{8E918594-EC6F-4B02-B5F3-CB51A07F052F}">
      <dgm:prSet/>
      <dgm:spPr/>
      <dgm:t>
        <a:bodyPr/>
        <a:lstStyle/>
        <a:p>
          <a:r>
            <a:rPr lang="en-US" dirty="0">
              <a:latin typeface="IBM Plex Sans" panose="020B0503050203000203" pitchFamily="34" charset="0"/>
            </a:rPr>
            <a:t>Keywords</a:t>
          </a:r>
        </a:p>
      </dgm:t>
    </dgm:pt>
    <dgm:pt modelId="{80444ED9-1C5E-4E2F-8DD1-1AE2604199A0}" type="parTrans" cxnId="{791D654B-1DBF-4EBA-B941-612767F75197}">
      <dgm:prSet/>
      <dgm:spPr/>
      <dgm:t>
        <a:bodyPr/>
        <a:lstStyle/>
        <a:p>
          <a:endParaRPr lang="en-US">
            <a:latin typeface="IBM Plex Sans" panose="020B0503050203000203" pitchFamily="34" charset="0"/>
          </a:endParaRPr>
        </a:p>
      </dgm:t>
    </dgm:pt>
    <dgm:pt modelId="{89BF8FCD-97CF-4F81-938F-7F0108A9FA80}" type="sibTrans" cxnId="{791D654B-1DBF-4EBA-B941-612767F75197}">
      <dgm:prSet/>
      <dgm:spPr/>
      <dgm:t>
        <a:bodyPr/>
        <a:lstStyle/>
        <a:p>
          <a:endParaRPr lang="en-US">
            <a:latin typeface="IBM Plex Sans" panose="020B0503050203000203" pitchFamily="34" charset="0"/>
          </a:endParaRPr>
        </a:p>
      </dgm:t>
    </dgm:pt>
    <dgm:pt modelId="{10C78EE2-998C-4E37-8640-88286D60EECF}">
      <dgm:prSet/>
      <dgm:spPr/>
      <dgm:t>
        <a:bodyPr/>
        <a:lstStyle/>
        <a:p>
          <a:r>
            <a:rPr lang="en-US" dirty="0">
              <a:latin typeface="IBM Plex Sans" panose="020B0503050203000203" pitchFamily="34" charset="0"/>
            </a:rPr>
            <a:t>Concepts</a:t>
          </a:r>
        </a:p>
      </dgm:t>
    </dgm:pt>
    <dgm:pt modelId="{4BB4067B-94D9-4358-95D5-4AB36605B038}" type="parTrans" cxnId="{0BD55A37-EFFD-4722-832C-7BEA40C3D7DE}">
      <dgm:prSet/>
      <dgm:spPr/>
      <dgm:t>
        <a:bodyPr/>
        <a:lstStyle/>
        <a:p>
          <a:endParaRPr lang="en-US">
            <a:latin typeface="IBM Plex Sans" panose="020B0503050203000203" pitchFamily="34" charset="0"/>
          </a:endParaRPr>
        </a:p>
      </dgm:t>
    </dgm:pt>
    <dgm:pt modelId="{92F375CC-1395-4F7E-B534-5C382116BE3B}" type="sibTrans" cxnId="{0BD55A37-EFFD-4722-832C-7BEA40C3D7DE}">
      <dgm:prSet/>
      <dgm:spPr/>
      <dgm:t>
        <a:bodyPr/>
        <a:lstStyle/>
        <a:p>
          <a:endParaRPr lang="en-US">
            <a:latin typeface="IBM Plex Sans" panose="020B0503050203000203" pitchFamily="34" charset="0"/>
          </a:endParaRPr>
        </a:p>
      </dgm:t>
    </dgm:pt>
    <dgm:pt modelId="{3BBCBB4D-DEEA-41C2-88D2-9DFCF70F4A7F}">
      <dgm:prSet/>
      <dgm:spPr/>
      <dgm:t>
        <a:bodyPr/>
        <a:lstStyle/>
        <a:p>
          <a:r>
            <a:rPr lang="en-US" dirty="0">
              <a:latin typeface="IBM Plex Sans" panose="020B0503050203000203" pitchFamily="34" charset="0"/>
            </a:rPr>
            <a:t>Relations</a:t>
          </a:r>
        </a:p>
      </dgm:t>
    </dgm:pt>
    <dgm:pt modelId="{35CCCDA0-B218-4659-AC7B-F640AEEFB198}" type="parTrans" cxnId="{320CED79-3E2E-4867-BB3A-16A303747931}">
      <dgm:prSet/>
      <dgm:spPr/>
      <dgm:t>
        <a:bodyPr/>
        <a:lstStyle/>
        <a:p>
          <a:endParaRPr lang="en-US">
            <a:latin typeface="IBM Plex Sans" panose="020B0503050203000203" pitchFamily="34" charset="0"/>
          </a:endParaRPr>
        </a:p>
      </dgm:t>
    </dgm:pt>
    <dgm:pt modelId="{59BAEE4C-BB57-4E48-BE61-5CFE89AF8D2B}" type="sibTrans" cxnId="{320CED79-3E2E-4867-BB3A-16A303747931}">
      <dgm:prSet/>
      <dgm:spPr/>
      <dgm:t>
        <a:bodyPr/>
        <a:lstStyle/>
        <a:p>
          <a:endParaRPr lang="en-US">
            <a:latin typeface="IBM Plex Sans" panose="020B0503050203000203" pitchFamily="34" charset="0"/>
          </a:endParaRPr>
        </a:p>
      </dgm:t>
    </dgm:pt>
    <dgm:pt modelId="{713FB15F-596E-400D-99C6-776DF5F8D938}">
      <dgm:prSet/>
      <dgm:spPr/>
      <dgm:t>
        <a:bodyPr/>
        <a:lstStyle/>
        <a:p>
          <a:r>
            <a:rPr lang="en-US" dirty="0">
              <a:latin typeface="IBM Plex Sans" panose="020B0503050203000203" pitchFamily="34" charset="0"/>
            </a:rPr>
            <a:t>Emotion</a:t>
          </a:r>
        </a:p>
      </dgm:t>
    </dgm:pt>
    <dgm:pt modelId="{C594A000-CFE5-4557-9407-D276379CD28B}" type="parTrans" cxnId="{17548DF0-EC63-4816-AB96-BDBB3CE43395}">
      <dgm:prSet/>
      <dgm:spPr/>
      <dgm:t>
        <a:bodyPr/>
        <a:lstStyle/>
        <a:p>
          <a:endParaRPr lang="en-US">
            <a:latin typeface="IBM Plex Sans" panose="020B0503050203000203" pitchFamily="34" charset="0"/>
          </a:endParaRPr>
        </a:p>
      </dgm:t>
    </dgm:pt>
    <dgm:pt modelId="{37128CAA-3783-4A7B-BF2B-51A00310DEA4}" type="sibTrans" cxnId="{17548DF0-EC63-4816-AB96-BDBB3CE43395}">
      <dgm:prSet/>
      <dgm:spPr/>
      <dgm:t>
        <a:bodyPr/>
        <a:lstStyle/>
        <a:p>
          <a:endParaRPr lang="en-US">
            <a:latin typeface="IBM Plex Sans" panose="020B0503050203000203" pitchFamily="34" charset="0"/>
          </a:endParaRPr>
        </a:p>
      </dgm:t>
    </dgm:pt>
    <dgm:pt modelId="{70C675BC-1ABC-4E2E-B763-DD0C304CC46E}">
      <dgm:prSet/>
      <dgm:spPr/>
      <dgm:t>
        <a:bodyPr/>
        <a:lstStyle/>
        <a:p>
          <a:r>
            <a:rPr lang="en-US" dirty="0">
              <a:latin typeface="IBM Plex Sans" panose="020B0503050203000203" pitchFamily="34" charset="0"/>
            </a:rPr>
            <a:t>Categories</a:t>
          </a:r>
        </a:p>
      </dgm:t>
    </dgm:pt>
    <dgm:pt modelId="{E2BFAB4B-1808-4636-9BD2-80A22950A18D}" type="parTrans" cxnId="{A336C7DA-3732-4D8C-9902-988253056962}">
      <dgm:prSet/>
      <dgm:spPr/>
      <dgm:t>
        <a:bodyPr/>
        <a:lstStyle/>
        <a:p>
          <a:endParaRPr lang="en-US">
            <a:latin typeface="IBM Plex Sans" panose="020B0503050203000203" pitchFamily="34" charset="0"/>
          </a:endParaRPr>
        </a:p>
      </dgm:t>
    </dgm:pt>
    <dgm:pt modelId="{0AC69C52-C840-47C3-8EDE-131FED9CFECB}" type="sibTrans" cxnId="{A336C7DA-3732-4D8C-9902-988253056962}">
      <dgm:prSet/>
      <dgm:spPr/>
      <dgm:t>
        <a:bodyPr/>
        <a:lstStyle/>
        <a:p>
          <a:endParaRPr lang="en-US">
            <a:latin typeface="IBM Plex Sans" panose="020B0503050203000203" pitchFamily="34" charset="0"/>
          </a:endParaRPr>
        </a:p>
      </dgm:t>
    </dgm:pt>
    <dgm:pt modelId="{9902F65D-1C5D-45D7-BB59-D4FAAC4C1E52}">
      <dgm:prSet/>
      <dgm:spPr/>
      <dgm:t>
        <a:bodyPr/>
        <a:lstStyle/>
        <a:p>
          <a:r>
            <a:rPr lang="en-US" dirty="0">
              <a:latin typeface="IBM Plex Sans" panose="020B0503050203000203" pitchFamily="34" charset="0"/>
            </a:rPr>
            <a:t>Syntax</a:t>
          </a:r>
        </a:p>
      </dgm:t>
    </dgm:pt>
    <dgm:pt modelId="{372E3912-E13C-4A49-B728-CE28DE417692}" type="parTrans" cxnId="{E76FD140-3C4E-46DB-9D43-5064ECA5CA38}">
      <dgm:prSet/>
      <dgm:spPr/>
      <dgm:t>
        <a:bodyPr/>
        <a:lstStyle/>
        <a:p>
          <a:endParaRPr lang="en-US">
            <a:latin typeface="IBM Plex Sans" panose="020B0503050203000203" pitchFamily="34" charset="0"/>
          </a:endParaRPr>
        </a:p>
      </dgm:t>
    </dgm:pt>
    <dgm:pt modelId="{CF7E8B15-1F58-4F08-A3F0-340589BBC4D5}" type="sibTrans" cxnId="{E76FD140-3C4E-46DB-9D43-5064ECA5CA38}">
      <dgm:prSet/>
      <dgm:spPr/>
      <dgm:t>
        <a:bodyPr/>
        <a:lstStyle/>
        <a:p>
          <a:endParaRPr lang="en-US">
            <a:latin typeface="IBM Plex Sans" panose="020B0503050203000203" pitchFamily="34" charset="0"/>
          </a:endParaRPr>
        </a:p>
      </dgm:t>
    </dgm:pt>
    <dgm:pt modelId="{F85CA8D4-C5EC-4E62-947C-4DC97A7F15AC}">
      <dgm:prSet/>
      <dgm:spPr/>
      <dgm:t>
        <a:bodyPr/>
        <a:lstStyle/>
        <a:p>
          <a:r>
            <a:rPr lang="en-US" dirty="0">
              <a:latin typeface="IBM Plex Sans" panose="020B0503050203000203" pitchFamily="34" charset="0"/>
            </a:rPr>
            <a:t>Tone (*)</a:t>
          </a:r>
        </a:p>
      </dgm:t>
    </dgm:pt>
    <dgm:pt modelId="{D5B47601-CE33-4738-8463-FA845C9C50F6}" type="parTrans" cxnId="{F24C525B-AA09-4F29-B226-379F3476BAC3}">
      <dgm:prSet/>
      <dgm:spPr/>
      <dgm:t>
        <a:bodyPr/>
        <a:lstStyle/>
        <a:p>
          <a:endParaRPr lang="en-US"/>
        </a:p>
      </dgm:t>
    </dgm:pt>
    <dgm:pt modelId="{2ABA03D2-A97C-4853-8924-03DE5A4290EC}" type="sibTrans" cxnId="{F24C525B-AA09-4F29-B226-379F3476BAC3}">
      <dgm:prSet/>
      <dgm:spPr/>
      <dgm:t>
        <a:bodyPr/>
        <a:lstStyle/>
        <a:p>
          <a:endParaRPr lang="en-US"/>
        </a:p>
      </dgm:t>
    </dgm:pt>
    <dgm:pt modelId="{02AD80F8-9C3A-4314-BA4C-C122DA105AD8}" type="pres">
      <dgm:prSet presAssocID="{9E1F75DC-CDA7-4AC0-822E-E5B930C8C0A5}" presName="Name0" presStyleCnt="0">
        <dgm:presLayoutVars>
          <dgm:dir/>
          <dgm:animLvl val="lvl"/>
          <dgm:resizeHandles val="exact"/>
        </dgm:presLayoutVars>
      </dgm:prSet>
      <dgm:spPr/>
    </dgm:pt>
    <dgm:pt modelId="{3FC73E9A-2557-4E4B-94C0-F0B7D4C9B1F1}" type="pres">
      <dgm:prSet presAssocID="{3936FBC2-767A-4273-A935-77BD6FA1D564}" presName="composite" presStyleCnt="0"/>
      <dgm:spPr/>
    </dgm:pt>
    <dgm:pt modelId="{F38C5F1B-B7C6-4568-9BB3-13C5523815BE}" type="pres">
      <dgm:prSet presAssocID="{3936FBC2-767A-4273-A935-77BD6FA1D564}" presName="parTx" presStyleLbl="alignNode1" presStyleIdx="0" presStyleCnt="3">
        <dgm:presLayoutVars>
          <dgm:chMax val="0"/>
          <dgm:chPref val="0"/>
          <dgm:bulletEnabled val="1"/>
        </dgm:presLayoutVars>
      </dgm:prSet>
      <dgm:spPr/>
    </dgm:pt>
    <dgm:pt modelId="{C0A77894-0CB0-4AEF-A6C1-4A2C14628171}" type="pres">
      <dgm:prSet presAssocID="{3936FBC2-767A-4273-A935-77BD6FA1D564}" presName="desTx" presStyleLbl="alignAccFollowNode1" presStyleIdx="0" presStyleCnt="3">
        <dgm:presLayoutVars>
          <dgm:bulletEnabled val="1"/>
        </dgm:presLayoutVars>
      </dgm:prSet>
      <dgm:spPr/>
    </dgm:pt>
    <dgm:pt modelId="{1981410F-A650-44C9-8259-3647C88E1371}" type="pres">
      <dgm:prSet presAssocID="{80DD72B8-AC07-4848-8F3F-E6DE39FDF65D}" presName="space" presStyleCnt="0"/>
      <dgm:spPr/>
    </dgm:pt>
    <dgm:pt modelId="{9FBA711A-65DC-4022-AC3D-8161C877A785}" type="pres">
      <dgm:prSet presAssocID="{988CE825-6359-4969-9991-90408F320EED}" presName="composite" presStyleCnt="0"/>
      <dgm:spPr/>
    </dgm:pt>
    <dgm:pt modelId="{2D6DF17D-7CDE-49A2-825D-6F03AC0CFD33}" type="pres">
      <dgm:prSet presAssocID="{988CE825-6359-4969-9991-90408F320EED}" presName="parTx" presStyleLbl="alignNode1" presStyleIdx="1" presStyleCnt="3">
        <dgm:presLayoutVars>
          <dgm:chMax val="0"/>
          <dgm:chPref val="0"/>
          <dgm:bulletEnabled val="1"/>
        </dgm:presLayoutVars>
      </dgm:prSet>
      <dgm:spPr/>
    </dgm:pt>
    <dgm:pt modelId="{49D493E0-238D-4242-A4F2-8FD98F67B30F}" type="pres">
      <dgm:prSet presAssocID="{988CE825-6359-4969-9991-90408F320EED}" presName="desTx" presStyleLbl="alignAccFollowNode1" presStyleIdx="1" presStyleCnt="3">
        <dgm:presLayoutVars>
          <dgm:bulletEnabled val="1"/>
        </dgm:presLayoutVars>
      </dgm:prSet>
      <dgm:spPr/>
    </dgm:pt>
    <dgm:pt modelId="{3867B089-6AC6-4967-BCF1-5902B7599E01}" type="pres">
      <dgm:prSet presAssocID="{3A8D1F58-9F23-4B91-989A-7F3EB2BC4943}" presName="space" presStyleCnt="0"/>
      <dgm:spPr/>
    </dgm:pt>
    <dgm:pt modelId="{447EFC26-99FB-4167-BAAD-665A0D93EDC1}" type="pres">
      <dgm:prSet presAssocID="{25C65ED8-5E05-4F96-8C90-7BE8B20F6A01}" presName="composite" presStyleCnt="0"/>
      <dgm:spPr/>
    </dgm:pt>
    <dgm:pt modelId="{9D1FC6C8-A6C0-4FEB-A18E-43CAF869DB74}" type="pres">
      <dgm:prSet presAssocID="{25C65ED8-5E05-4F96-8C90-7BE8B20F6A01}" presName="parTx" presStyleLbl="alignNode1" presStyleIdx="2" presStyleCnt="3">
        <dgm:presLayoutVars>
          <dgm:chMax val="0"/>
          <dgm:chPref val="0"/>
          <dgm:bulletEnabled val="1"/>
        </dgm:presLayoutVars>
      </dgm:prSet>
      <dgm:spPr/>
    </dgm:pt>
    <dgm:pt modelId="{2444FE82-88F2-4566-9249-83F44CC4E4E0}" type="pres">
      <dgm:prSet presAssocID="{25C65ED8-5E05-4F96-8C90-7BE8B20F6A01}" presName="desTx" presStyleLbl="alignAccFollowNode1" presStyleIdx="2" presStyleCnt="3">
        <dgm:presLayoutVars>
          <dgm:bulletEnabled val="1"/>
        </dgm:presLayoutVars>
      </dgm:prSet>
      <dgm:spPr/>
    </dgm:pt>
  </dgm:ptLst>
  <dgm:cxnLst>
    <dgm:cxn modelId="{89B07B00-1945-42A7-A72C-63BE45DA0D35}" srcId="{9E1F75DC-CDA7-4AC0-822E-E5B930C8C0A5}" destId="{25C65ED8-5E05-4F96-8C90-7BE8B20F6A01}" srcOrd="2" destOrd="0" parTransId="{B789B729-57D9-419A-8535-650663AFD985}" sibTransId="{40BBE0E4-29CE-4F2A-8739-00D2FD04D9AC}"/>
    <dgm:cxn modelId="{45C74D04-A6D4-40A7-9461-1F77027A9F78}" type="presOf" srcId="{88281BC9-422A-45D6-AD4B-1525A0CC91B1}" destId="{49D493E0-238D-4242-A4F2-8FD98F67B30F}" srcOrd="0" destOrd="0" presId="urn:microsoft.com/office/officeart/2005/8/layout/hList1"/>
    <dgm:cxn modelId="{FA68440D-97D2-4D4E-BF75-B0D2D2237D46}" type="presOf" srcId="{3936FBC2-767A-4273-A935-77BD6FA1D564}" destId="{F38C5F1B-B7C6-4568-9BB3-13C5523815BE}" srcOrd="0" destOrd="0" presId="urn:microsoft.com/office/officeart/2005/8/layout/hList1"/>
    <dgm:cxn modelId="{1A71682B-0406-40AB-8C62-891D930CD51D}" srcId="{9E1F75DC-CDA7-4AC0-822E-E5B930C8C0A5}" destId="{3936FBC2-767A-4273-A935-77BD6FA1D564}" srcOrd="0" destOrd="0" parTransId="{27AAF12A-7021-4732-AC29-6758A47D92FF}" sibTransId="{80DD72B8-AC07-4848-8F3F-E6DE39FDF65D}"/>
    <dgm:cxn modelId="{8CB11931-5DFA-4BA7-B4E6-BA5C7EBC1479}" srcId="{9E1F75DC-CDA7-4AC0-822E-E5B930C8C0A5}" destId="{988CE825-6359-4969-9991-90408F320EED}" srcOrd="1" destOrd="0" parTransId="{87A7E5B6-489E-441D-8D00-4F43A307D760}" sibTransId="{3A8D1F58-9F23-4B91-989A-7F3EB2BC4943}"/>
    <dgm:cxn modelId="{0BD55A37-EFFD-4722-832C-7BEA40C3D7DE}" srcId="{3936FBC2-767A-4273-A935-77BD6FA1D564}" destId="{10C78EE2-998C-4E37-8640-88286D60EECF}" srcOrd="2" destOrd="0" parTransId="{4BB4067B-94D9-4358-95D5-4AB36605B038}" sibTransId="{92F375CC-1395-4F7E-B534-5C382116BE3B}"/>
    <dgm:cxn modelId="{E76FD140-3C4E-46DB-9D43-5064ECA5CA38}" srcId="{25C65ED8-5E05-4F96-8C90-7BE8B20F6A01}" destId="{9902F65D-1C5D-45D7-BB59-D4FAAC4C1E52}" srcOrd="1" destOrd="0" parTransId="{372E3912-E13C-4A49-B728-CE28DE417692}" sibTransId="{CF7E8B15-1F58-4F08-A3F0-340589BBC4D5}"/>
    <dgm:cxn modelId="{F24C525B-AA09-4F29-B226-379F3476BAC3}" srcId="{988CE825-6359-4969-9991-90408F320EED}" destId="{F85CA8D4-C5EC-4E62-947C-4DC97A7F15AC}" srcOrd="3" destOrd="0" parTransId="{D5B47601-CE33-4738-8463-FA845C9C50F6}" sibTransId="{2ABA03D2-A97C-4853-8924-03DE5A4290EC}"/>
    <dgm:cxn modelId="{8EDB195C-29F6-452E-8CEF-1D0F900324F0}" srcId="{988CE825-6359-4969-9991-90408F320EED}" destId="{88281BC9-422A-45D6-AD4B-1525A0CC91B1}" srcOrd="0" destOrd="0" parTransId="{182B2195-A541-436E-87B2-1B8D42AAE5A6}" sibTransId="{A530267F-C858-404C-AFC0-321AE9417FE5}"/>
    <dgm:cxn modelId="{AB7FF169-12FF-4218-9AD0-D4825276C4AB}" type="presOf" srcId="{10C78EE2-998C-4E37-8640-88286D60EECF}" destId="{C0A77894-0CB0-4AEF-A6C1-4A2C14628171}" srcOrd="0" destOrd="2" presId="urn:microsoft.com/office/officeart/2005/8/layout/hList1"/>
    <dgm:cxn modelId="{791D654B-1DBF-4EBA-B941-612767F75197}" srcId="{3936FBC2-767A-4273-A935-77BD6FA1D564}" destId="{8E918594-EC6F-4B02-B5F3-CB51A07F052F}" srcOrd="1" destOrd="0" parTransId="{80444ED9-1C5E-4E2F-8DD1-1AE2604199A0}" sibTransId="{89BF8FCD-97CF-4F81-938F-7F0108A9FA80}"/>
    <dgm:cxn modelId="{3CAB7C70-8C59-4886-A527-AEAC4F20AC4F}" type="presOf" srcId="{F85CA8D4-C5EC-4E62-947C-4DC97A7F15AC}" destId="{49D493E0-238D-4242-A4F2-8FD98F67B30F}" srcOrd="0" destOrd="3" presId="urn:microsoft.com/office/officeart/2005/8/layout/hList1"/>
    <dgm:cxn modelId="{CA732873-6269-4CEF-A61B-833999635CD0}" type="presOf" srcId="{C5B64535-A85A-438B-96EF-D6761D61328C}" destId="{2444FE82-88F2-4566-9249-83F44CC4E4E0}" srcOrd="0" destOrd="0" presId="urn:microsoft.com/office/officeart/2005/8/layout/hList1"/>
    <dgm:cxn modelId="{320CED79-3E2E-4867-BB3A-16A303747931}" srcId="{3936FBC2-767A-4273-A935-77BD6FA1D564}" destId="{3BBCBB4D-DEEA-41C2-88D2-9DFCF70F4A7F}" srcOrd="3" destOrd="0" parTransId="{35CCCDA0-B218-4659-AC7B-F640AEEFB198}" sibTransId="{59BAEE4C-BB57-4E48-BE61-5CFE89AF8D2B}"/>
    <dgm:cxn modelId="{9804A77C-233E-474B-A01F-4814D74016CB}" type="presOf" srcId="{9902F65D-1C5D-45D7-BB59-D4FAAC4C1E52}" destId="{2444FE82-88F2-4566-9249-83F44CC4E4E0}" srcOrd="0" destOrd="1" presId="urn:microsoft.com/office/officeart/2005/8/layout/hList1"/>
    <dgm:cxn modelId="{5D70E47C-9108-44D4-A8F6-AD739A1334BD}" type="presOf" srcId="{25C65ED8-5E05-4F96-8C90-7BE8B20F6A01}" destId="{9D1FC6C8-A6C0-4FEB-A18E-43CAF869DB74}" srcOrd="0" destOrd="0" presId="urn:microsoft.com/office/officeart/2005/8/layout/hList1"/>
    <dgm:cxn modelId="{A854FA7C-BBA5-4AB5-B7B6-D4295DF714A4}" type="presOf" srcId="{9E1F75DC-CDA7-4AC0-822E-E5B930C8C0A5}" destId="{02AD80F8-9C3A-4314-BA4C-C122DA105AD8}" srcOrd="0" destOrd="0" presId="urn:microsoft.com/office/officeart/2005/8/layout/hList1"/>
    <dgm:cxn modelId="{CBBEF2A9-3D8F-46D7-B305-9407ED17326A}" type="presOf" srcId="{8E918594-EC6F-4B02-B5F3-CB51A07F052F}" destId="{C0A77894-0CB0-4AEF-A6C1-4A2C14628171}" srcOrd="0" destOrd="1" presId="urn:microsoft.com/office/officeart/2005/8/layout/hList1"/>
    <dgm:cxn modelId="{81BBA0AB-C3BC-420A-BC2D-522CBB4D1073}" type="presOf" srcId="{70C675BC-1ABC-4E2E-B763-DD0C304CC46E}" destId="{49D493E0-238D-4242-A4F2-8FD98F67B30F}" srcOrd="0" destOrd="2" presId="urn:microsoft.com/office/officeart/2005/8/layout/hList1"/>
    <dgm:cxn modelId="{629D10B0-F99E-4190-A39C-B78B182BA54D}" type="presOf" srcId="{713FB15F-596E-400D-99C6-776DF5F8D938}" destId="{49D493E0-238D-4242-A4F2-8FD98F67B30F}" srcOrd="0" destOrd="1" presId="urn:microsoft.com/office/officeart/2005/8/layout/hList1"/>
    <dgm:cxn modelId="{50A011B6-3F06-4E42-8F43-E13903F5FB18}" type="presOf" srcId="{58CB2458-479E-4949-98FA-672BC3497B80}" destId="{C0A77894-0CB0-4AEF-A6C1-4A2C14628171}" srcOrd="0" destOrd="0" presId="urn:microsoft.com/office/officeart/2005/8/layout/hList1"/>
    <dgm:cxn modelId="{4112C9BB-D6E6-41C2-80A0-C0C447DB649E}" type="presOf" srcId="{988CE825-6359-4969-9991-90408F320EED}" destId="{2D6DF17D-7CDE-49A2-825D-6F03AC0CFD33}" srcOrd="0" destOrd="0" presId="urn:microsoft.com/office/officeart/2005/8/layout/hList1"/>
    <dgm:cxn modelId="{0A77D0D0-3911-4030-8A95-80D5CA3CA061}" type="presOf" srcId="{3BBCBB4D-DEEA-41C2-88D2-9DFCF70F4A7F}" destId="{C0A77894-0CB0-4AEF-A6C1-4A2C14628171}" srcOrd="0" destOrd="3" presId="urn:microsoft.com/office/officeart/2005/8/layout/hList1"/>
    <dgm:cxn modelId="{A336C7DA-3732-4D8C-9902-988253056962}" srcId="{988CE825-6359-4969-9991-90408F320EED}" destId="{70C675BC-1ABC-4E2E-B763-DD0C304CC46E}" srcOrd="2" destOrd="0" parTransId="{E2BFAB4B-1808-4636-9BD2-80A22950A18D}" sibTransId="{0AC69C52-C840-47C3-8EDE-131FED9CFECB}"/>
    <dgm:cxn modelId="{370896E8-F525-4030-9309-A8CCD1009544}" srcId="{25C65ED8-5E05-4F96-8C90-7BE8B20F6A01}" destId="{C5B64535-A85A-438B-96EF-D6761D61328C}" srcOrd="0" destOrd="0" parTransId="{705CAEF8-D697-46DC-9491-0D2BA1291820}" sibTransId="{3BF71627-9DDF-488F-90E1-55AA5686909F}"/>
    <dgm:cxn modelId="{17548DF0-EC63-4816-AB96-BDBB3CE43395}" srcId="{988CE825-6359-4969-9991-90408F320EED}" destId="{713FB15F-596E-400D-99C6-776DF5F8D938}" srcOrd="1" destOrd="0" parTransId="{C594A000-CFE5-4557-9407-D276379CD28B}" sibTransId="{37128CAA-3783-4A7B-BF2B-51A00310DEA4}"/>
    <dgm:cxn modelId="{257366F3-3D4C-46BC-8619-1A29EAFADA5C}" srcId="{3936FBC2-767A-4273-A935-77BD6FA1D564}" destId="{58CB2458-479E-4949-98FA-672BC3497B80}" srcOrd="0" destOrd="0" parTransId="{BC1B6BEE-E7F6-400B-AA0D-7BD4292E3C8D}" sibTransId="{D98AD5D6-CB82-4C0D-AE8B-FF3205EF069A}"/>
    <dgm:cxn modelId="{048D201B-3725-4CCF-9E73-43C438BF0468}" type="presParOf" srcId="{02AD80F8-9C3A-4314-BA4C-C122DA105AD8}" destId="{3FC73E9A-2557-4E4B-94C0-F0B7D4C9B1F1}" srcOrd="0" destOrd="0" presId="urn:microsoft.com/office/officeart/2005/8/layout/hList1"/>
    <dgm:cxn modelId="{1E5D24D7-578D-4875-82C7-C8E57537D3F2}" type="presParOf" srcId="{3FC73E9A-2557-4E4B-94C0-F0B7D4C9B1F1}" destId="{F38C5F1B-B7C6-4568-9BB3-13C5523815BE}" srcOrd="0" destOrd="0" presId="urn:microsoft.com/office/officeart/2005/8/layout/hList1"/>
    <dgm:cxn modelId="{846560AF-DE16-4180-B4CF-C82C9780571F}" type="presParOf" srcId="{3FC73E9A-2557-4E4B-94C0-F0B7D4C9B1F1}" destId="{C0A77894-0CB0-4AEF-A6C1-4A2C14628171}" srcOrd="1" destOrd="0" presId="urn:microsoft.com/office/officeart/2005/8/layout/hList1"/>
    <dgm:cxn modelId="{C719D86E-AB64-4623-B864-1CF1521DB42A}" type="presParOf" srcId="{02AD80F8-9C3A-4314-BA4C-C122DA105AD8}" destId="{1981410F-A650-44C9-8259-3647C88E1371}" srcOrd="1" destOrd="0" presId="urn:microsoft.com/office/officeart/2005/8/layout/hList1"/>
    <dgm:cxn modelId="{1B038A07-7EFB-4157-9623-D974253EC930}" type="presParOf" srcId="{02AD80F8-9C3A-4314-BA4C-C122DA105AD8}" destId="{9FBA711A-65DC-4022-AC3D-8161C877A785}" srcOrd="2" destOrd="0" presId="urn:microsoft.com/office/officeart/2005/8/layout/hList1"/>
    <dgm:cxn modelId="{DFD921D4-17E0-48C7-9FE4-90BF485459AF}" type="presParOf" srcId="{9FBA711A-65DC-4022-AC3D-8161C877A785}" destId="{2D6DF17D-7CDE-49A2-825D-6F03AC0CFD33}" srcOrd="0" destOrd="0" presId="urn:microsoft.com/office/officeart/2005/8/layout/hList1"/>
    <dgm:cxn modelId="{1FA7A76A-CA9C-4B5D-902E-1668549B7A93}" type="presParOf" srcId="{9FBA711A-65DC-4022-AC3D-8161C877A785}" destId="{49D493E0-238D-4242-A4F2-8FD98F67B30F}" srcOrd="1" destOrd="0" presId="urn:microsoft.com/office/officeart/2005/8/layout/hList1"/>
    <dgm:cxn modelId="{6E684527-0CA2-4729-8B4A-970111A29688}" type="presParOf" srcId="{02AD80F8-9C3A-4314-BA4C-C122DA105AD8}" destId="{3867B089-6AC6-4967-BCF1-5902B7599E01}" srcOrd="3" destOrd="0" presId="urn:microsoft.com/office/officeart/2005/8/layout/hList1"/>
    <dgm:cxn modelId="{C1E9AF67-758B-4755-B3DE-4429E59E8F82}" type="presParOf" srcId="{02AD80F8-9C3A-4314-BA4C-C122DA105AD8}" destId="{447EFC26-99FB-4167-BAAD-665A0D93EDC1}" srcOrd="4" destOrd="0" presId="urn:microsoft.com/office/officeart/2005/8/layout/hList1"/>
    <dgm:cxn modelId="{D02D215D-B040-4C91-B0AB-FA9AA095579C}" type="presParOf" srcId="{447EFC26-99FB-4167-BAAD-665A0D93EDC1}" destId="{9D1FC6C8-A6C0-4FEB-A18E-43CAF869DB74}" srcOrd="0" destOrd="0" presId="urn:microsoft.com/office/officeart/2005/8/layout/hList1"/>
    <dgm:cxn modelId="{845E624C-977F-422B-B672-CB7CD0D8D52A}" type="presParOf" srcId="{447EFC26-99FB-4167-BAAD-665A0D93EDC1}" destId="{2444FE82-88F2-4566-9249-83F44CC4E4E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16DF6-92FF-4213-8EAE-0F9156FEC9B2}">
      <dsp:nvSpPr>
        <dsp:cNvPr id="0" name=""/>
        <dsp:cNvSpPr/>
      </dsp:nvSpPr>
      <dsp:spPr>
        <a:xfrm rot="5400000">
          <a:off x="6988729" y="-3695416"/>
          <a:ext cx="847711" cy="8455320"/>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Breaks down the text paragraphs, sentences, and words.</a:t>
          </a:r>
        </a:p>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Analysis is done for identification and description of the structure of words.</a:t>
          </a:r>
        </a:p>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Techniques used: stop word removal, tokenization, stemming, and lemmatization.</a:t>
          </a:r>
        </a:p>
      </dsp:txBody>
      <dsp:txXfrm rot="-5400000">
        <a:off x="3184925" y="149770"/>
        <a:ext cx="8413938" cy="764947"/>
      </dsp:txXfrm>
    </dsp:sp>
    <dsp:sp modelId="{C463B636-7723-48D4-A352-1EFFF4614CE4}">
      <dsp:nvSpPr>
        <dsp:cNvPr id="0" name=""/>
        <dsp:cNvSpPr/>
      </dsp:nvSpPr>
      <dsp:spPr>
        <a:xfrm>
          <a:off x="892" y="2423"/>
          <a:ext cx="3184033" cy="1059639"/>
        </a:xfrm>
        <a:prstGeom prst="roundRect">
          <a:avLst/>
        </a:prstGeom>
        <a:gradFill rotWithShape="0">
          <a:gsLst>
            <a:gs pos="0">
              <a:schemeClr val="accent2">
                <a:alpha val="90000"/>
                <a:hueOff val="0"/>
                <a:satOff val="0"/>
                <a:lumOff val="0"/>
                <a:alphaOff val="0"/>
                <a:tint val="94000"/>
                <a:satMod val="105000"/>
                <a:lumMod val="102000"/>
              </a:schemeClr>
            </a:gs>
            <a:gs pos="100000">
              <a:schemeClr val="accent2">
                <a:alpha val="90000"/>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IBM Plex Sans" panose="020B0503050203000203" pitchFamily="34" charset="0"/>
            </a:rPr>
            <a:t>Morphological Analysis/ Lexical Analysis</a:t>
          </a:r>
        </a:p>
      </dsp:txBody>
      <dsp:txXfrm>
        <a:off x="52619" y="54150"/>
        <a:ext cx="3080579" cy="956185"/>
      </dsp:txXfrm>
    </dsp:sp>
    <dsp:sp modelId="{CEC58363-797C-4577-92B2-6D1552ACA499}">
      <dsp:nvSpPr>
        <dsp:cNvPr id="0" name=""/>
        <dsp:cNvSpPr/>
      </dsp:nvSpPr>
      <dsp:spPr>
        <a:xfrm rot="5400000">
          <a:off x="6988729" y="-2582794"/>
          <a:ext cx="847711" cy="8455320"/>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Checks grammar, arrangements of words, and the relationship between the words.</a:t>
          </a:r>
        </a:p>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Techniques used: dependency parsing, and part of speech (POS) tagging.</a:t>
          </a:r>
        </a:p>
      </dsp:txBody>
      <dsp:txXfrm rot="-5400000">
        <a:off x="3184925" y="1262392"/>
        <a:ext cx="8413938" cy="764947"/>
      </dsp:txXfrm>
    </dsp:sp>
    <dsp:sp modelId="{A07C8DBB-D243-49B2-B598-E6969668AEB6}">
      <dsp:nvSpPr>
        <dsp:cNvPr id="0" name=""/>
        <dsp:cNvSpPr/>
      </dsp:nvSpPr>
      <dsp:spPr>
        <a:xfrm>
          <a:off x="892" y="1115045"/>
          <a:ext cx="3184033" cy="1059639"/>
        </a:xfrm>
        <a:prstGeom prst="roundRect">
          <a:avLst/>
        </a:prstGeom>
        <a:gradFill rotWithShape="0">
          <a:gsLst>
            <a:gs pos="0">
              <a:schemeClr val="accent2">
                <a:alpha val="90000"/>
                <a:hueOff val="0"/>
                <a:satOff val="0"/>
                <a:lumOff val="0"/>
                <a:alphaOff val="-10000"/>
                <a:tint val="94000"/>
                <a:satMod val="105000"/>
                <a:lumMod val="102000"/>
              </a:schemeClr>
            </a:gs>
            <a:gs pos="100000">
              <a:schemeClr val="accent2">
                <a:alpha val="90000"/>
                <a:hueOff val="0"/>
                <a:satOff val="0"/>
                <a:lumOff val="0"/>
                <a:alphaOff val="-1000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IBM Plex Sans" panose="020B0503050203000203" pitchFamily="34" charset="0"/>
            </a:rPr>
            <a:t>Syntactic Analysis</a:t>
          </a:r>
        </a:p>
      </dsp:txBody>
      <dsp:txXfrm>
        <a:off x="52619" y="1166772"/>
        <a:ext cx="3080579" cy="956185"/>
      </dsp:txXfrm>
    </dsp:sp>
    <dsp:sp modelId="{9F8BB150-E6E9-4F60-A27A-48942EE55EF1}">
      <dsp:nvSpPr>
        <dsp:cNvPr id="0" name=""/>
        <dsp:cNvSpPr/>
      </dsp:nvSpPr>
      <dsp:spPr>
        <a:xfrm rot="5400000">
          <a:off x="6988729" y="-1470172"/>
          <a:ext cx="847711" cy="8455320"/>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Extracts meaningful information from the text.</a:t>
          </a:r>
        </a:p>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Rejects and ignores the sentences that do not make sense.</a:t>
          </a:r>
        </a:p>
      </dsp:txBody>
      <dsp:txXfrm rot="-5400000">
        <a:off x="3184925" y="2375014"/>
        <a:ext cx="8413938" cy="764947"/>
      </dsp:txXfrm>
    </dsp:sp>
    <dsp:sp modelId="{627E2A63-BF41-41F4-B233-D75A313CEDA3}">
      <dsp:nvSpPr>
        <dsp:cNvPr id="0" name=""/>
        <dsp:cNvSpPr/>
      </dsp:nvSpPr>
      <dsp:spPr>
        <a:xfrm>
          <a:off x="892" y="2227667"/>
          <a:ext cx="3184033" cy="1059639"/>
        </a:xfrm>
        <a:prstGeom prst="roundRect">
          <a:avLst/>
        </a:prstGeom>
        <a:gradFill rotWithShape="0">
          <a:gsLst>
            <a:gs pos="0">
              <a:schemeClr val="accent2">
                <a:alpha val="90000"/>
                <a:hueOff val="0"/>
                <a:satOff val="0"/>
                <a:lumOff val="0"/>
                <a:alphaOff val="-20000"/>
                <a:tint val="94000"/>
                <a:satMod val="105000"/>
                <a:lumMod val="102000"/>
              </a:schemeClr>
            </a:gs>
            <a:gs pos="100000">
              <a:schemeClr val="accent2">
                <a:alpha val="90000"/>
                <a:hueOff val="0"/>
                <a:satOff val="0"/>
                <a:lumOff val="0"/>
                <a:alphaOff val="-2000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IBM Plex Sans" panose="020B0503050203000203" pitchFamily="34" charset="0"/>
            </a:rPr>
            <a:t>Semantic Analysis</a:t>
          </a:r>
        </a:p>
      </dsp:txBody>
      <dsp:txXfrm>
        <a:off x="52619" y="2279394"/>
        <a:ext cx="3080579" cy="956185"/>
      </dsp:txXfrm>
    </dsp:sp>
    <dsp:sp modelId="{CAC99BF7-F0BB-4318-964D-905BA8F5B123}">
      <dsp:nvSpPr>
        <dsp:cNvPr id="0" name=""/>
        <dsp:cNvSpPr/>
      </dsp:nvSpPr>
      <dsp:spPr>
        <a:xfrm rot="5400000">
          <a:off x="6988729" y="-357550"/>
          <a:ext cx="847711" cy="8455320"/>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Studies the underlying meaning of a spoken or written text as it considers the social and historical contexts.</a:t>
          </a:r>
        </a:p>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Helps in studying the whole text.</a:t>
          </a:r>
        </a:p>
      </dsp:txBody>
      <dsp:txXfrm rot="-5400000">
        <a:off x="3184925" y="3487636"/>
        <a:ext cx="8413938" cy="764947"/>
      </dsp:txXfrm>
    </dsp:sp>
    <dsp:sp modelId="{4DEF30A3-2716-420F-9B7A-5D3D7A63F2B1}">
      <dsp:nvSpPr>
        <dsp:cNvPr id="0" name=""/>
        <dsp:cNvSpPr/>
      </dsp:nvSpPr>
      <dsp:spPr>
        <a:xfrm>
          <a:off x="892" y="3340289"/>
          <a:ext cx="3184033" cy="1059639"/>
        </a:xfrm>
        <a:prstGeom prst="roundRect">
          <a:avLst/>
        </a:prstGeom>
        <a:gradFill rotWithShape="0">
          <a:gsLst>
            <a:gs pos="0">
              <a:schemeClr val="accent2">
                <a:alpha val="90000"/>
                <a:hueOff val="0"/>
                <a:satOff val="0"/>
                <a:lumOff val="0"/>
                <a:alphaOff val="-30000"/>
                <a:tint val="94000"/>
                <a:satMod val="105000"/>
                <a:lumMod val="102000"/>
              </a:schemeClr>
            </a:gs>
            <a:gs pos="100000">
              <a:schemeClr val="accent2">
                <a:alpha val="90000"/>
                <a:hueOff val="0"/>
                <a:satOff val="0"/>
                <a:lumOff val="0"/>
                <a:alphaOff val="-3000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IBM Plex Sans" panose="020B0503050203000203" pitchFamily="34" charset="0"/>
            </a:rPr>
            <a:t>Discourse Integration</a:t>
          </a:r>
        </a:p>
      </dsp:txBody>
      <dsp:txXfrm>
        <a:off x="52619" y="3392016"/>
        <a:ext cx="3080579" cy="956185"/>
      </dsp:txXfrm>
    </dsp:sp>
    <dsp:sp modelId="{E7FE8866-E5BF-4F6A-89B2-FC79075CEA6E}">
      <dsp:nvSpPr>
        <dsp:cNvPr id="0" name=""/>
        <dsp:cNvSpPr/>
      </dsp:nvSpPr>
      <dsp:spPr>
        <a:xfrm rot="5400000">
          <a:off x="6988729" y="755071"/>
          <a:ext cx="847711" cy="8455320"/>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Interprets the text by using information from the previous steps.</a:t>
          </a:r>
        </a:p>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Understands the communicative and social content.</a:t>
          </a:r>
        </a:p>
      </dsp:txBody>
      <dsp:txXfrm rot="-5400000">
        <a:off x="3184925" y="4600257"/>
        <a:ext cx="8413938" cy="764947"/>
      </dsp:txXfrm>
    </dsp:sp>
    <dsp:sp modelId="{93EF5E17-63C1-4CC6-8E2F-2E1E20691AF0}">
      <dsp:nvSpPr>
        <dsp:cNvPr id="0" name=""/>
        <dsp:cNvSpPr/>
      </dsp:nvSpPr>
      <dsp:spPr>
        <a:xfrm>
          <a:off x="892" y="4452911"/>
          <a:ext cx="3184033" cy="1059639"/>
        </a:xfrm>
        <a:prstGeom prst="roundRect">
          <a:avLst/>
        </a:prstGeom>
        <a:gradFill rotWithShape="0">
          <a:gsLst>
            <a:gs pos="0">
              <a:schemeClr val="accent2">
                <a:alpha val="90000"/>
                <a:hueOff val="0"/>
                <a:satOff val="0"/>
                <a:lumOff val="0"/>
                <a:alphaOff val="-40000"/>
                <a:tint val="94000"/>
                <a:satMod val="105000"/>
                <a:lumMod val="102000"/>
              </a:schemeClr>
            </a:gs>
            <a:gs pos="100000">
              <a:schemeClr val="accent2">
                <a:alpha val="90000"/>
                <a:hueOff val="0"/>
                <a:satOff val="0"/>
                <a:lumOff val="0"/>
                <a:alphaOff val="-4000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IBM Plex Sans" panose="020B0503050203000203" pitchFamily="34" charset="0"/>
            </a:rPr>
            <a:t>Pragmatic Analysis</a:t>
          </a:r>
        </a:p>
      </dsp:txBody>
      <dsp:txXfrm>
        <a:off x="52619" y="4504638"/>
        <a:ext cx="3080579" cy="956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395F7-86BD-4D2F-9874-789238A5DD59}">
      <dsp:nvSpPr>
        <dsp:cNvPr id="0" name=""/>
        <dsp:cNvSpPr/>
      </dsp:nvSpPr>
      <dsp:spPr>
        <a:xfrm>
          <a:off x="0" y="5095314"/>
          <a:ext cx="3339193" cy="41806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IBM Plex Sans" panose="020B0503050203000203" pitchFamily="34" charset="0"/>
            </a:rPr>
            <a:t>Chunking</a:t>
          </a:r>
        </a:p>
      </dsp:txBody>
      <dsp:txXfrm>
        <a:off x="0" y="5095314"/>
        <a:ext cx="3339193" cy="418066"/>
      </dsp:txXfrm>
    </dsp:sp>
    <dsp:sp modelId="{378B1DBA-E8B8-4DB8-AD33-EA4024059A96}">
      <dsp:nvSpPr>
        <dsp:cNvPr id="0" name=""/>
        <dsp:cNvSpPr/>
      </dsp:nvSpPr>
      <dsp:spPr>
        <a:xfrm rot="10800000">
          <a:off x="0" y="4458599"/>
          <a:ext cx="3339193" cy="642986"/>
        </a:xfrm>
        <a:prstGeom prst="upArrowCallou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IBM Plex Sans" panose="020B0503050203000203" pitchFamily="34" charset="0"/>
            </a:rPr>
            <a:t>Named entity recognition (NER)</a:t>
          </a:r>
        </a:p>
      </dsp:txBody>
      <dsp:txXfrm rot="10800000">
        <a:off x="0" y="4458599"/>
        <a:ext cx="3339193" cy="417793"/>
      </dsp:txXfrm>
    </dsp:sp>
    <dsp:sp modelId="{2B91F51B-4735-4FCC-BF9C-945B62739484}">
      <dsp:nvSpPr>
        <dsp:cNvPr id="0" name=""/>
        <dsp:cNvSpPr/>
      </dsp:nvSpPr>
      <dsp:spPr>
        <a:xfrm rot="10800000">
          <a:off x="0" y="3821884"/>
          <a:ext cx="3339193" cy="642986"/>
        </a:xfrm>
        <a:prstGeom prst="upArrowCallou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IBM Plex Sans" panose="020B0503050203000203" pitchFamily="34" charset="0"/>
            </a:rPr>
            <a:t>Part of speech (POS) tagging</a:t>
          </a:r>
        </a:p>
      </dsp:txBody>
      <dsp:txXfrm rot="10800000">
        <a:off x="0" y="3821884"/>
        <a:ext cx="3339193" cy="417793"/>
      </dsp:txXfrm>
    </dsp:sp>
    <dsp:sp modelId="{101E97C7-0A9F-4B9E-8040-860666702AE3}">
      <dsp:nvSpPr>
        <dsp:cNvPr id="0" name=""/>
        <dsp:cNvSpPr/>
      </dsp:nvSpPr>
      <dsp:spPr>
        <a:xfrm rot="10800000">
          <a:off x="0" y="3185169"/>
          <a:ext cx="3339193" cy="642986"/>
        </a:xfrm>
        <a:prstGeom prst="upArrowCallou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IBM Plex Sans" panose="020B0503050203000203" pitchFamily="34" charset="0"/>
            </a:rPr>
            <a:t>Dependency Parsing (DP)</a:t>
          </a:r>
        </a:p>
      </dsp:txBody>
      <dsp:txXfrm rot="10800000">
        <a:off x="0" y="3185169"/>
        <a:ext cx="3339193" cy="417793"/>
      </dsp:txXfrm>
    </dsp:sp>
    <dsp:sp modelId="{4729AC6D-5177-4FE6-9DC1-8DE30324255F}">
      <dsp:nvSpPr>
        <dsp:cNvPr id="0" name=""/>
        <dsp:cNvSpPr/>
      </dsp:nvSpPr>
      <dsp:spPr>
        <a:xfrm rot="10800000">
          <a:off x="0" y="2548454"/>
          <a:ext cx="3339193" cy="642986"/>
        </a:xfrm>
        <a:prstGeom prst="upArrowCallou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IBM Plex Sans" panose="020B0503050203000203" pitchFamily="34" charset="0"/>
            </a:rPr>
            <a:t>Stop words removal</a:t>
          </a:r>
        </a:p>
      </dsp:txBody>
      <dsp:txXfrm rot="10800000">
        <a:off x="0" y="2548454"/>
        <a:ext cx="3339193" cy="417793"/>
      </dsp:txXfrm>
    </dsp:sp>
    <dsp:sp modelId="{446EB971-02CA-47C4-8F23-6D41A9B70C23}">
      <dsp:nvSpPr>
        <dsp:cNvPr id="0" name=""/>
        <dsp:cNvSpPr/>
      </dsp:nvSpPr>
      <dsp:spPr>
        <a:xfrm rot="10800000">
          <a:off x="0" y="1911739"/>
          <a:ext cx="3339193" cy="642986"/>
        </a:xfrm>
        <a:prstGeom prst="upArrowCallou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IBM Plex Sans" panose="020B0503050203000203" pitchFamily="34" charset="0"/>
            </a:rPr>
            <a:t>Lemmatization</a:t>
          </a:r>
        </a:p>
      </dsp:txBody>
      <dsp:txXfrm rot="10800000">
        <a:off x="0" y="1911739"/>
        <a:ext cx="3339193" cy="417793"/>
      </dsp:txXfrm>
    </dsp:sp>
    <dsp:sp modelId="{C2FD0E19-549F-4339-9F87-823CEAF4CC37}">
      <dsp:nvSpPr>
        <dsp:cNvPr id="0" name=""/>
        <dsp:cNvSpPr/>
      </dsp:nvSpPr>
      <dsp:spPr>
        <a:xfrm rot="10800000">
          <a:off x="0" y="1275024"/>
          <a:ext cx="3339193" cy="642986"/>
        </a:xfrm>
        <a:prstGeom prst="upArrowCallou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IBM Plex Sans" panose="020B0503050203000203" pitchFamily="34" charset="0"/>
            </a:rPr>
            <a:t>Stemming</a:t>
          </a:r>
        </a:p>
      </dsp:txBody>
      <dsp:txXfrm rot="10800000">
        <a:off x="0" y="1275024"/>
        <a:ext cx="3339193" cy="417793"/>
      </dsp:txXfrm>
    </dsp:sp>
    <dsp:sp modelId="{A56D7857-1171-411B-A465-909A6A820F7D}">
      <dsp:nvSpPr>
        <dsp:cNvPr id="0" name=""/>
        <dsp:cNvSpPr/>
      </dsp:nvSpPr>
      <dsp:spPr>
        <a:xfrm rot="10800000">
          <a:off x="0" y="638309"/>
          <a:ext cx="3339193" cy="642986"/>
        </a:xfrm>
        <a:prstGeom prst="upArrowCallou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IBM Plex Sans" panose="020B0503050203000203" pitchFamily="34" charset="0"/>
            </a:rPr>
            <a:t>Word tokenization</a:t>
          </a:r>
        </a:p>
      </dsp:txBody>
      <dsp:txXfrm rot="10800000">
        <a:off x="0" y="638309"/>
        <a:ext cx="3339193" cy="417793"/>
      </dsp:txXfrm>
    </dsp:sp>
    <dsp:sp modelId="{F81B91F6-C4E5-4CBB-A243-3979F1D170A1}">
      <dsp:nvSpPr>
        <dsp:cNvPr id="0" name=""/>
        <dsp:cNvSpPr/>
      </dsp:nvSpPr>
      <dsp:spPr>
        <a:xfrm rot="10800000">
          <a:off x="0" y="1594"/>
          <a:ext cx="3339193" cy="642986"/>
        </a:xfrm>
        <a:prstGeom prst="upArrowCallou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IBM Plex Sans" panose="020B0503050203000203" pitchFamily="34" charset="0"/>
            </a:rPr>
            <a:t>Sentence segmentation</a:t>
          </a:r>
        </a:p>
      </dsp:txBody>
      <dsp:txXfrm rot="10800000">
        <a:off x="0" y="1594"/>
        <a:ext cx="3339193" cy="4177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97695-6220-45B9-BCE2-C8ABDA9F7704}">
      <dsp:nvSpPr>
        <dsp:cNvPr id="0" name=""/>
        <dsp:cNvSpPr/>
      </dsp:nvSpPr>
      <dsp:spPr>
        <a:xfrm>
          <a:off x="0" y="3844889"/>
          <a:ext cx="9683070" cy="841167"/>
        </a:xfrm>
        <a:prstGeom prst="rect">
          <a:avLst/>
        </a:prstGeom>
        <a:gradFill rotWithShape="0">
          <a:gsLst>
            <a:gs pos="0">
              <a:schemeClr val="accent2">
                <a:alpha val="90000"/>
                <a:hueOff val="0"/>
                <a:satOff val="0"/>
                <a:lumOff val="0"/>
                <a:alphaOff val="0"/>
                <a:tint val="94000"/>
                <a:satMod val="105000"/>
                <a:lumMod val="102000"/>
              </a:schemeClr>
            </a:gs>
            <a:gs pos="100000">
              <a:schemeClr val="accent2">
                <a:alpha val="90000"/>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0" i="0" kern="1200" dirty="0">
              <a:latin typeface="IBM Plex Sans" panose="020B0503050203000203" pitchFamily="34" charset="0"/>
            </a:rPr>
            <a:t>Listing the results in order of relevancy.</a:t>
          </a:r>
        </a:p>
      </dsp:txBody>
      <dsp:txXfrm>
        <a:off x="0" y="3844889"/>
        <a:ext cx="9683070" cy="841167"/>
      </dsp:txXfrm>
    </dsp:sp>
    <dsp:sp modelId="{AEFBFCAF-DE3F-48CE-AECC-D2CFDFFBB1E6}">
      <dsp:nvSpPr>
        <dsp:cNvPr id="0" name=""/>
        <dsp:cNvSpPr/>
      </dsp:nvSpPr>
      <dsp:spPr>
        <a:xfrm rot="10800000">
          <a:off x="0" y="2563790"/>
          <a:ext cx="9683070" cy="1293716"/>
        </a:xfrm>
        <a:prstGeom prst="upArrowCallout">
          <a:avLst/>
        </a:prstGeom>
        <a:gradFill rotWithShape="0">
          <a:gsLst>
            <a:gs pos="0">
              <a:schemeClr val="accent2">
                <a:alpha val="90000"/>
                <a:hueOff val="0"/>
                <a:satOff val="0"/>
                <a:lumOff val="0"/>
                <a:alphaOff val="-13333"/>
                <a:tint val="94000"/>
                <a:satMod val="105000"/>
                <a:lumMod val="102000"/>
              </a:schemeClr>
            </a:gs>
            <a:gs pos="100000">
              <a:schemeClr val="accent2">
                <a:alpha val="90000"/>
                <a:hueOff val="0"/>
                <a:satOff val="0"/>
                <a:lumOff val="0"/>
                <a:alphaOff val="-13333"/>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0" i="0" kern="1200" dirty="0">
              <a:latin typeface="IBM Plex Sans" panose="020B0503050203000203" pitchFamily="34" charset="0"/>
            </a:rPr>
            <a:t>Comparing the description of each document with that of the query.</a:t>
          </a:r>
        </a:p>
      </dsp:txBody>
      <dsp:txXfrm rot="10800000">
        <a:off x="0" y="2563790"/>
        <a:ext cx="9683070" cy="840618"/>
      </dsp:txXfrm>
    </dsp:sp>
    <dsp:sp modelId="{5E9FD680-A711-4CAB-A477-F21D828B5618}">
      <dsp:nvSpPr>
        <dsp:cNvPr id="0" name=""/>
        <dsp:cNvSpPr/>
      </dsp:nvSpPr>
      <dsp:spPr>
        <a:xfrm rot="10800000">
          <a:off x="0" y="1282692"/>
          <a:ext cx="9683070" cy="1293716"/>
        </a:xfrm>
        <a:prstGeom prst="upArrowCallout">
          <a:avLst/>
        </a:prstGeom>
        <a:gradFill rotWithShape="0">
          <a:gsLst>
            <a:gs pos="0">
              <a:schemeClr val="accent2">
                <a:alpha val="90000"/>
                <a:hueOff val="0"/>
                <a:satOff val="0"/>
                <a:lumOff val="0"/>
                <a:alphaOff val="-26667"/>
                <a:tint val="94000"/>
                <a:satMod val="105000"/>
                <a:lumMod val="102000"/>
              </a:schemeClr>
            </a:gs>
            <a:gs pos="100000">
              <a:schemeClr val="accent2">
                <a:alpha val="90000"/>
                <a:hueOff val="0"/>
                <a:satOff val="0"/>
                <a:lumOff val="0"/>
                <a:alphaOff val="-26667"/>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0" i="0" kern="1200" dirty="0">
              <a:latin typeface="IBM Plex Sans" panose="020B0503050203000203" pitchFamily="34" charset="0"/>
            </a:rPr>
            <a:t>Transforming the query in the same way as the document content is represented.</a:t>
          </a:r>
        </a:p>
      </dsp:txBody>
      <dsp:txXfrm rot="10800000">
        <a:off x="0" y="1282692"/>
        <a:ext cx="9683070" cy="840618"/>
      </dsp:txXfrm>
    </dsp:sp>
    <dsp:sp modelId="{1136EB14-DBF8-4088-8724-DD68FEC5AB2D}">
      <dsp:nvSpPr>
        <dsp:cNvPr id="0" name=""/>
        <dsp:cNvSpPr/>
      </dsp:nvSpPr>
      <dsp:spPr>
        <a:xfrm rot="10800000">
          <a:off x="0" y="1593"/>
          <a:ext cx="9683070" cy="1293716"/>
        </a:xfrm>
        <a:prstGeom prst="upArrowCallout">
          <a:avLst/>
        </a:prstGeom>
        <a:gradFill rotWithShape="0">
          <a:gsLst>
            <a:gs pos="0">
              <a:schemeClr val="accent2">
                <a:alpha val="90000"/>
                <a:hueOff val="0"/>
                <a:satOff val="0"/>
                <a:lumOff val="0"/>
                <a:alphaOff val="-40000"/>
                <a:tint val="94000"/>
                <a:satMod val="105000"/>
                <a:lumMod val="102000"/>
              </a:schemeClr>
            </a:gs>
            <a:gs pos="100000">
              <a:schemeClr val="accent2">
                <a:alpha val="90000"/>
                <a:hueOff val="0"/>
                <a:satOff val="0"/>
                <a:lumOff val="0"/>
                <a:alphaOff val="-4000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0" i="0" kern="1200" dirty="0">
              <a:latin typeface="IBM Plex Sans" panose="020B0503050203000203" pitchFamily="34" charset="0"/>
            </a:rPr>
            <a:t>Indexing the collection of documents.</a:t>
          </a:r>
          <a:endParaRPr lang="en-US" sz="2000" kern="1200" dirty="0">
            <a:latin typeface="IBM Plex Sans" panose="020B0503050203000203" pitchFamily="34" charset="0"/>
          </a:endParaRPr>
        </a:p>
      </dsp:txBody>
      <dsp:txXfrm rot="10800000">
        <a:off x="0" y="1593"/>
        <a:ext cx="9683070" cy="8406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DB62E-F107-4A1A-AD5F-79368CB2AE12}">
      <dsp:nvSpPr>
        <dsp:cNvPr id="0" name=""/>
        <dsp:cNvSpPr/>
      </dsp:nvSpPr>
      <dsp:spPr>
        <a:xfrm rot="5400000">
          <a:off x="6782150" y="-2563277"/>
          <a:ext cx="2091589" cy="7367477"/>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IBM Plex Sans" panose="020B0503050203000203" pitchFamily="34" charset="0"/>
            </a:rPr>
            <a:t>The process of selecting terms to represent a text. </a:t>
          </a:r>
        </a:p>
        <a:p>
          <a:pPr marL="171450" lvl="1" indent="-171450" algn="l" defTabSz="800100">
            <a:lnSpc>
              <a:spcPct val="90000"/>
            </a:lnSpc>
            <a:spcBef>
              <a:spcPct val="0"/>
            </a:spcBef>
            <a:spcAft>
              <a:spcPct val="15000"/>
            </a:spcAft>
            <a:buChar char="•"/>
          </a:pPr>
          <a:r>
            <a:rPr lang="en-US" sz="1800" kern="1200" dirty="0">
              <a:latin typeface="IBM Plex Sans" panose="020B0503050203000203" pitchFamily="34" charset="0"/>
            </a:rPr>
            <a:t>Tasks: </a:t>
          </a:r>
        </a:p>
        <a:p>
          <a:pPr marL="342900" lvl="2" indent="-171450" algn="l" defTabSz="711200">
            <a:lnSpc>
              <a:spcPct val="90000"/>
            </a:lnSpc>
            <a:spcBef>
              <a:spcPct val="0"/>
            </a:spcBef>
            <a:spcAft>
              <a:spcPct val="15000"/>
            </a:spcAft>
            <a:buFont typeface="IBM Plex Sans" panose="020B0503050203000203" pitchFamily="34" charset="0"/>
            <a:buChar char="-"/>
          </a:pPr>
          <a:r>
            <a:rPr lang="en-US" sz="1600" kern="1200" dirty="0">
              <a:latin typeface="IBM Plex Sans" panose="020B0503050203000203" pitchFamily="34" charset="0"/>
            </a:rPr>
            <a:t>Tokenization of string</a:t>
          </a:r>
        </a:p>
        <a:p>
          <a:pPr marL="342900" lvl="2" indent="-171450" algn="l" defTabSz="711200">
            <a:lnSpc>
              <a:spcPct val="90000"/>
            </a:lnSpc>
            <a:spcBef>
              <a:spcPct val="0"/>
            </a:spcBef>
            <a:spcAft>
              <a:spcPct val="15000"/>
            </a:spcAft>
            <a:buFont typeface="IBM Plex Sans" panose="020B0503050203000203" pitchFamily="34" charset="0"/>
            <a:buChar char="-"/>
          </a:pPr>
          <a:r>
            <a:rPr lang="en-US" sz="1600" kern="1200" dirty="0">
              <a:latin typeface="IBM Plex Sans" panose="020B0503050203000203" pitchFamily="34" charset="0"/>
            </a:rPr>
            <a:t>Removing frequent words</a:t>
          </a:r>
        </a:p>
        <a:p>
          <a:pPr marL="342900" lvl="2" indent="-171450" algn="l" defTabSz="711200">
            <a:lnSpc>
              <a:spcPct val="90000"/>
            </a:lnSpc>
            <a:spcBef>
              <a:spcPct val="0"/>
            </a:spcBef>
            <a:spcAft>
              <a:spcPct val="15000"/>
            </a:spcAft>
            <a:buFont typeface="IBM Plex Sans" panose="020B0503050203000203" pitchFamily="34" charset="0"/>
            <a:buChar char="-"/>
          </a:pPr>
          <a:r>
            <a:rPr lang="en-US" sz="1600" kern="1200" dirty="0">
              <a:latin typeface="IBM Plex Sans" panose="020B0503050203000203" pitchFamily="34" charset="0"/>
            </a:rPr>
            <a:t>Stemming</a:t>
          </a:r>
        </a:p>
      </dsp:txBody>
      <dsp:txXfrm rot="-5400000">
        <a:off x="4144207" y="176769"/>
        <a:ext cx="7265374" cy="1887383"/>
      </dsp:txXfrm>
    </dsp:sp>
    <dsp:sp modelId="{8324935A-13E2-46AB-BD52-B9D6DA038881}">
      <dsp:nvSpPr>
        <dsp:cNvPr id="0" name=""/>
        <dsp:cNvSpPr/>
      </dsp:nvSpPr>
      <dsp:spPr>
        <a:xfrm>
          <a:off x="0" y="56"/>
          <a:ext cx="4144206" cy="2240809"/>
        </a:xfrm>
        <a:prstGeom prst="roundRect">
          <a:avLst/>
        </a:prstGeom>
        <a:gradFill rotWithShape="0">
          <a:gsLst>
            <a:gs pos="0">
              <a:schemeClr val="accent2">
                <a:alpha val="90000"/>
                <a:hueOff val="0"/>
                <a:satOff val="0"/>
                <a:lumOff val="0"/>
                <a:alphaOff val="0"/>
                <a:tint val="94000"/>
                <a:satMod val="105000"/>
                <a:lumMod val="102000"/>
              </a:schemeClr>
            </a:gs>
            <a:gs pos="100000">
              <a:schemeClr val="accent2">
                <a:alpha val="90000"/>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6220" tIns="118110" rIns="236220" bIns="118110" numCol="1" spcCol="1270" anchor="ctr" anchorCtr="0">
          <a:noAutofit/>
        </a:bodyPr>
        <a:lstStyle/>
        <a:p>
          <a:pPr marL="0" lvl="0" indent="0" algn="ctr" defTabSz="2755900">
            <a:lnSpc>
              <a:spcPct val="90000"/>
            </a:lnSpc>
            <a:spcBef>
              <a:spcPct val="0"/>
            </a:spcBef>
            <a:spcAft>
              <a:spcPct val="35000"/>
            </a:spcAft>
            <a:buNone/>
          </a:pPr>
          <a:r>
            <a:rPr lang="en-US" sz="6200" kern="1200" dirty="0">
              <a:latin typeface="IBM Plex Sans" panose="020B0503050203000203" pitchFamily="34" charset="0"/>
            </a:rPr>
            <a:t>Indexing</a:t>
          </a:r>
        </a:p>
      </dsp:txBody>
      <dsp:txXfrm>
        <a:off x="109387" y="109443"/>
        <a:ext cx="3925432" cy="2022035"/>
      </dsp:txXfrm>
    </dsp:sp>
    <dsp:sp modelId="{4B9BDD64-7B82-43C1-BFC6-5B83C8E5D63B}">
      <dsp:nvSpPr>
        <dsp:cNvPr id="0" name=""/>
        <dsp:cNvSpPr/>
      </dsp:nvSpPr>
      <dsp:spPr>
        <a:xfrm rot="5400000">
          <a:off x="6738606" y="-210427"/>
          <a:ext cx="2178676" cy="7367477"/>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rgbClr val="181818">
                  <a:hueOff val="0"/>
                  <a:satOff val="0"/>
                  <a:lumOff val="0"/>
                  <a:alphaOff val="0"/>
                </a:srgbClr>
              </a:solidFill>
              <a:latin typeface="IBM Plex Sans" panose="020B0503050203000203" pitchFamily="34" charset="0"/>
              <a:ea typeface="+mn-ea"/>
              <a:cs typeface="+mn-cs"/>
            </a:rPr>
            <a:t>The process of finding a measure of similarity between two text representations</a:t>
          </a:r>
        </a:p>
        <a:p>
          <a:pPr marL="171450" lvl="1" indent="-171450" algn="l" defTabSz="800100">
            <a:lnSpc>
              <a:spcPct val="90000"/>
            </a:lnSpc>
            <a:spcBef>
              <a:spcPct val="0"/>
            </a:spcBef>
            <a:spcAft>
              <a:spcPct val="15000"/>
            </a:spcAft>
            <a:buChar char="•"/>
          </a:pPr>
          <a:r>
            <a:rPr lang="en-US" sz="1800" kern="1200" dirty="0">
              <a:solidFill>
                <a:srgbClr val="181818">
                  <a:hueOff val="0"/>
                  <a:satOff val="0"/>
                  <a:lumOff val="0"/>
                  <a:alphaOff val="0"/>
                </a:srgbClr>
              </a:solidFill>
              <a:latin typeface="IBM Plex Sans" panose="020B0503050203000203" pitchFamily="34" charset="0"/>
              <a:ea typeface="+mn-ea"/>
              <a:cs typeface="+mn-cs"/>
            </a:rPr>
            <a:t>The relevance of a document is computed based on the following parameters: </a:t>
          </a:r>
        </a:p>
        <a:p>
          <a:pPr marL="342900" lvl="2" indent="-171450" algn="l" defTabSz="711200">
            <a:lnSpc>
              <a:spcPct val="90000"/>
            </a:lnSpc>
            <a:spcBef>
              <a:spcPct val="0"/>
            </a:spcBef>
            <a:spcAft>
              <a:spcPct val="15000"/>
            </a:spcAft>
            <a:buFont typeface="IBM Plex Sans" panose="020B0503050203000203" pitchFamily="34" charset="0"/>
            <a:buChar char="-"/>
          </a:pPr>
          <a:r>
            <a:rPr lang="en-US" sz="1600" kern="1200" dirty="0">
              <a:solidFill>
                <a:srgbClr val="181818">
                  <a:hueOff val="0"/>
                  <a:satOff val="0"/>
                  <a:lumOff val="0"/>
                  <a:alphaOff val="0"/>
                </a:srgbClr>
              </a:solidFill>
              <a:latin typeface="IBM Plex Sans" panose="020B0503050203000203" pitchFamily="34" charset="0"/>
              <a:ea typeface="+mn-ea"/>
              <a:cs typeface="+mn-cs"/>
            </a:rPr>
            <a:t>Term frequency (TF)</a:t>
          </a:r>
        </a:p>
        <a:p>
          <a:pPr marL="342900" lvl="2" indent="-171450" algn="l" defTabSz="711200">
            <a:lnSpc>
              <a:spcPct val="90000"/>
            </a:lnSpc>
            <a:spcBef>
              <a:spcPct val="0"/>
            </a:spcBef>
            <a:spcAft>
              <a:spcPct val="15000"/>
            </a:spcAft>
            <a:buFont typeface="IBM Plex Sans" panose="020B0503050203000203" pitchFamily="34" charset="0"/>
            <a:buChar char="-"/>
          </a:pPr>
          <a:r>
            <a:rPr lang="en-US" sz="1600" kern="1200" dirty="0">
              <a:solidFill>
                <a:srgbClr val="181818">
                  <a:hueOff val="0"/>
                  <a:satOff val="0"/>
                  <a:lumOff val="0"/>
                  <a:alphaOff val="0"/>
                </a:srgbClr>
              </a:solidFill>
              <a:latin typeface="IBM Plex Sans" panose="020B0503050203000203" pitchFamily="34" charset="0"/>
              <a:ea typeface="+mn-ea"/>
              <a:cs typeface="+mn-cs"/>
            </a:rPr>
            <a:t>Inverse Document Frequency (IDF)</a:t>
          </a:r>
        </a:p>
        <a:p>
          <a:pPr marL="342900" lvl="2" indent="-171450" algn="l" defTabSz="711200">
            <a:lnSpc>
              <a:spcPct val="90000"/>
            </a:lnSpc>
            <a:spcBef>
              <a:spcPct val="0"/>
            </a:spcBef>
            <a:spcAft>
              <a:spcPct val="15000"/>
            </a:spcAft>
            <a:buFont typeface="IBM Plex Sans" panose="020B0503050203000203" pitchFamily="34" charset="0"/>
            <a:buChar char="-"/>
          </a:pPr>
          <a:r>
            <a:rPr lang="en-US" sz="1600" kern="1200" dirty="0">
              <a:solidFill>
                <a:srgbClr val="181818">
                  <a:hueOff val="0"/>
                  <a:satOff val="0"/>
                  <a:lumOff val="0"/>
                  <a:alphaOff val="0"/>
                </a:srgbClr>
              </a:solidFill>
              <a:latin typeface="IBM Plex Sans" panose="020B0503050203000203" pitchFamily="34" charset="0"/>
              <a:ea typeface="+mn-ea"/>
              <a:cs typeface="+mn-cs"/>
            </a:rPr>
            <a:t>TF-IDF score</a:t>
          </a:r>
        </a:p>
      </dsp:txBody>
      <dsp:txXfrm rot="-5400000">
        <a:off x="4144206" y="2490327"/>
        <a:ext cx="7261123" cy="1965968"/>
      </dsp:txXfrm>
    </dsp:sp>
    <dsp:sp modelId="{89E6AB63-7A5B-4637-B629-E06947F73262}">
      <dsp:nvSpPr>
        <dsp:cNvPr id="0" name=""/>
        <dsp:cNvSpPr/>
      </dsp:nvSpPr>
      <dsp:spPr>
        <a:xfrm>
          <a:off x="0" y="2352906"/>
          <a:ext cx="4144206" cy="2240809"/>
        </a:xfrm>
        <a:prstGeom prst="roundRect">
          <a:avLst/>
        </a:prstGeom>
        <a:gradFill rotWithShape="0">
          <a:gsLst>
            <a:gs pos="0">
              <a:schemeClr val="accent2">
                <a:alpha val="90000"/>
                <a:hueOff val="0"/>
                <a:satOff val="0"/>
                <a:lumOff val="0"/>
                <a:alphaOff val="-40000"/>
                <a:tint val="94000"/>
                <a:satMod val="105000"/>
                <a:lumMod val="102000"/>
              </a:schemeClr>
            </a:gs>
            <a:gs pos="100000">
              <a:schemeClr val="accent2">
                <a:alpha val="90000"/>
                <a:hueOff val="0"/>
                <a:satOff val="0"/>
                <a:lumOff val="0"/>
                <a:alphaOff val="-4000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6220" tIns="118110" rIns="236220" bIns="118110" numCol="1" spcCol="1270" anchor="ctr" anchorCtr="0">
          <a:noAutofit/>
        </a:bodyPr>
        <a:lstStyle/>
        <a:p>
          <a:pPr marL="0" lvl="0" indent="0" algn="ctr" defTabSz="2755900">
            <a:lnSpc>
              <a:spcPct val="90000"/>
            </a:lnSpc>
            <a:spcBef>
              <a:spcPct val="0"/>
            </a:spcBef>
            <a:spcAft>
              <a:spcPct val="35000"/>
            </a:spcAft>
            <a:buNone/>
          </a:pPr>
          <a:r>
            <a:rPr lang="en-US" sz="6200" kern="1200" dirty="0">
              <a:latin typeface="IBM Plex Sans" panose="020B0503050203000203" pitchFamily="34" charset="0"/>
            </a:rPr>
            <a:t>Matching</a:t>
          </a:r>
        </a:p>
      </dsp:txBody>
      <dsp:txXfrm>
        <a:off x="109387" y="2462293"/>
        <a:ext cx="3925432" cy="2022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C5F1B-B7C6-4568-9BB3-13C5523815BE}">
      <dsp:nvSpPr>
        <dsp:cNvPr id="0" name=""/>
        <dsp:cNvSpPr/>
      </dsp:nvSpPr>
      <dsp:spPr>
        <a:xfrm>
          <a:off x="3232" y="45225"/>
          <a:ext cx="3151262" cy="5760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IBM Plex Sans" panose="020B0503050203000203" pitchFamily="34" charset="0"/>
            </a:rPr>
            <a:t>Extraction</a:t>
          </a:r>
        </a:p>
      </dsp:txBody>
      <dsp:txXfrm>
        <a:off x="3232" y="45225"/>
        <a:ext cx="3151262" cy="576000"/>
      </dsp:txXfrm>
    </dsp:sp>
    <dsp:sp modelId="{C0A77894-0CB0-4AEF-A6C1-4A2C14628171}">
      <dsp:nvSpPr>
        <dsp:cNvPr id="0" name=""/>
        <dsp:cNvSpPr/>
      </dsp:nvSpPr>
      <dsp:spPr>
        <a:xfrm>
          <a:off x="3232" y="621225"/>
          <a:ext cx="3151262" cy="1619549"/>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Entities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Keywords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Concepts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Relations</a:t>
          </a:r>
        </a:p>
      </dsp:txBody>
      <dsp:txXfrm>
        <a:off x="3232" y="621225"/>
        <a:ext cx="3151262" cy="1619549"/>
      </dsp:txXfrm>
    </dsp:sp>
    <dsp:sp modelId="{2D6DF17D-7CDE-49A2-825D-6F03AC0CFD33}">
      <dsp:nvSpPr>
        <dsp:cNvPr id="0" name=""/>
        <dsp:cNvSpPr/>
      </dsp:nvSpPr>
      <dsp:spPr>
        <a:xfrm>
          <a:off x="3595671" y="45225"/>
          <a:ext cx="3151262" cy="576000"/>
        </a:xfrm>
        <a:prstGeom prst="rect">
          <a:avLst/>
        </a:prstGeom>
        <a:solidFill>
          <a:schemeClr val="accent2">
            <a:alpha val="90000"/>
            <a:hueOff val="0"/>
            <a:satOff val="0"/>
            <a:lumOff val="0"/>
            <a:alphaOff val="-20000"/>
          </a:schemeClr>
        </a:solidFill>
        <a:ln w="1587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IBM Plex Sans" panose="020B0503050203000203" pitchFamily="34" charset="0"/>
            </a:rPr>
            <a:t>Classification or analysis</a:t>
          </a:r>
        </a:p>
      </dsp:txBody>
      <dsp:txXfrm>
        <a:off x="3595671" y="45225"/>
        <a:ext cx="3151262" cy="576000"/>
      </dsp:txXfrm>
    </dsp:sp>
    <dsp:sp modelId="{49D493E0-238D-4242-A4F2-8FD98F67B30F}">
      <dsp:nvSpPr>
        <dsp:cNvPr id="0" name=""/>
        <dsp:cNvSpPr/>
      </dsp:nvSpPr>
      <dsp:spPr>
        <a:xfrm>
          <a:off x="3595671" y="621225"/>
          <a:ext cx="3151262" cy="1619549"/>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Sentiment</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Emotion</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Categories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Tone (*)</a:t>
          </a:r>
        </a:p>
      </dsp:txBody>
      <dsp:txXfrm>
        <a:off x="3595671" y="621225"/>
        <a:ext cx="3151262" cy="1619549"/>
      </dsp:txXfrm>
    </dsp:sp>
    <dsp:sp modelId="{9D1FC6C8-A6C0-4FEB-A18E-43CAF869DB74}">
      <dsp:nvSpPr>
        <dsp:cNvPr id="0" name=""/>
        <dsp:cNvSpPr/>
      </dsp:nvSpPr>
      <dsp:spPr>
        <a:xfrm>
          <a:off x="7188111" y="45225"/>
          <a:ext cx="3151262" cy="576000"/>
        </a:xfrm>
        <a:prstGeom prst="rect">
          <a:avLst/>
        </a:prstGeom>
        <a:solidFill>
          <a:schemeClr val="accent2">
            <a:alpha val="90000"/>
            <a:hueOff val="0"/>
            <a:satOff val="0"/>
            <a:lumOff val="0"/>
            <a:alphaOff val="-40000"/>
          </a:schemeClr>
        </a:solidFill>
        <a:ln w="1587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IBM Plex Sans" panose="020B0503050203000203" pitchFamily="34" charset="0"/>
            </a:rPr>
            <a:t>Linguistics</a:t>
          </a:r>
        </a:p>
      </dsp:txBody>
      <dsp:txXfrm>
        <a:off x="7188111" y="45225"/>
        <a:ext cx="3151262" cy="576000"/>
      </dsp:txXfrm>
    </dsp:sp>
    <dsp:sp modelId="{2444FE82-88F2-4566-9249-83F44CC4E4E0}">
      <dsp:nvSpPr>
        <dsp:cNvPr id="0" name=""/>
        <dsp:cNvSpPr/>
      </dsp:nvSpPr>
      <dsp:spPr>
        <a:xfrm>
          <a:off x="7188111" y="621225"/>
          <a:ext cx="3151262" cy="1619549"/>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Semantic roles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Syntax</a:t>
          </a:r>
        </a:p>
      </dsp:txBody>
      <dsp:txXfrm>
        <a:off x="7188111" y="621225"/>
        <a:ext cx="3151262" cy="161954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dirty="0">
                <a:latin typeface="微软雅黑" panose="020B0503020204020204" pitchFamily="82" charset="2"/>
              </a:rPr>
              <a:t>请将此处改为本章标题</a:t>
            </a:r>
            <a:endParaRPr lang="en-US" altLang="zh-CN" dirty="0">
              <a:latin typeface="微软雅黑" panose="020B0503020204020204" pitchFamily="82" charset="2"/>
            </a:endParaRPr>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dirty="0">
              <a:latin typeface="微软雅黑" panose="020B0503020204020204" pitchFamily="82" charset="2"/>
            </a:endParaRPr>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dirty="0">
              <a:latin typeface="微软雅黑" panose="020B0503020204020204" pitchFamily="82" charset="2"/>
            </a:endParaRPr>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latin typeface="微软雅黑" panose="020B0503020204020204" pitchFamily="82" charset="2"/>
              </a:rPr>
              <a:pPr>
                <a:defRPr/>
              </a:pPr>
              <a:t>‹#›</a:t>
            </a:fld>
            <a:endParaRPr lang="en-US" altLang="zh-CN" dirty="0">
              <a:latin typeface="微软雅黑" panose="020B0503020204020204" pitchFamily="82" charset="2"/>
            </a:endParaRPr>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125413" y="768350"/>
            <a:ext cx="6840537" cy="384810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684212" y="4833938"/>
            <a:ext cx="5724525" cy="4891880"/>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a:t>Click here to add content</a:t>
            </a:r>
          </a:p>
          <a:p>
            <a:pPr lvl="1"/>
            <a:r>
              <a:rPr lang="en-US" altLang="zh-CN" noProof="0" dirty="0"/>
              <a:t>Click here to add content</a:t>
            </a:r>
          </a:p>
          <a:p>
            <a:pPr lvl="2"/>
            <a:r>
              <a:rPr lang="en-US" altLang="zh-CN" noProof="0" dirty="0"/>
              <a:t>Click here to add content</a:t>
            </a:r>
          </a:p>
        </p:txBody>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1" userDrawn="1">
          <p15:clr>
            <a:srgbClr val="A4A3A4"/>
          </p15:clr>
        </p15:guide>
        <p15:guide id="2" pos="4037" userDrawn="1">
          <p15:clr>
            <a:srgbClr val="A4A3A4"/>
          </p15:clr>
        </p15:guide>
        <p15:guide id="3" orient="horz" pos="3045" userDrawn="1">
          <p15:clr>
            <a:srgbClr val="A4A3A4"/>
          </p15:clr>
        </p15:guide>
        <p15:guide id="4" orient="horz" pos="482" userDrawn="1">
          <p15:clr>
            <a:srgbClr val="A4A3A4"/>
          </p15:clr>
        </p15:guide>
        <p15:guide id="5" orient="horz" pos="3181" userDrawn="1">
          <p15:clr>
            <a:srgbClr val="A4A3A4"/>
          </p15:clr>
        </p15:guide>
        <p15:guide id="6" orient="horz" pos="2908" userDrawn="1">
          <p15:clr>
            <a:srgbClr val="A4A3A4"/>
          </p15:clr>
        </p15:guide>
        <p15:guide id="7" pos="612" userDrawn="1">
          <p15:clr>
            <a:srgbClr val="A4A3A4"/>
          </p15:clr>
        </p15:guide>
        <p15:guide id="8" pos="3855" userDrawn="1">
          <p15:clr>
            <a:srgbClr val="A4A3A4"/>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42875" y="760413"/>
            <a:ext cx="6818313" cy="3836987"/>
          </a:xfrm>
          <a:ln/>
        </p:spPr>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8202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r>
              <a:rPr lang="en-US" dirty="0"/>
              <a:t>This section introduces basic concepts and terminologies such as synonymy, polysemy, hyponymy, and </a:t>
            </a:r>
            <a:r>
              <a:rPr lang="en-US" dirty="0" err="1"/>
              <a:t>hypernymy</a:t>
            </a:r>
            <a:r>
              <a:rPr lang="en-US" dirty="0"/>
              <a:t>. The taxonomy for similar concepts has applications in the education and machine learning fields because they rely on word-sense disambiguation.</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8261341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b="1" dirty="0"/>
              <a:t>Assistants</a:t>
            </a:r>
          </a:p>
          <a:p>
            <a:r>
              <a:rPr lang="en-US" sz="1200" dirty="0"/>
              <a:t>An assistant is a cognitive bot that you can customize for your business needs and deploy across multiple channels to help your customers where and when they need it.</a:t>
            </a:r>
          </a:p>
          <a:p>
            <a:pPr fontAlgn="base"/>
            <a:r>
              <a:rPr lang="en-US" sz="1200" dirty="0"/>
              <a:t>You customize the assistant by adding to it the skills that it needs to satisfy your customers' goals.</a:t>
            </a:r>
          </a:p>
          <a:p>
            <a:pPr fontAlgn="base"/>
            <a:r>
              <a:rPr lang="en-US" sz="1200" dirty="0"/>
              <a:t>Activate a dialog skill that can understand and address questions or requests with which your customers typically need help. You provide information about the subjects or tasks that your users ask about and how they ask about them. Then, the service dynamically builds a machine learning model that is tailored to understand the same and similar user requests.</a:t>
            </a:r>
          </a:p>
          <a:p>
            <a:pPr fontAlgn="base"/>
            <a:r>
              <a:rPr lang="en-US" sz="1200" dirty="0"/>
              <a:t>You can deploy the assistant through multiple interfaces, including:</a:t>
            </a:r>
          </a:p>
          <a:p>
            <a:pPr marL="254832" indent="-254832">
              <a:buFont typeface="Arial" panose="020B0604020202020204" pitchFamily="34" charset="0"/>
              <a:buChar char="•"/>
            </a:pPr>
            <a:r>
              <a:rPr lang="en-US" sz="1200" dirty="0"/>
              <a:t>Existing messaging channels, such as Slack and Facebook Messenger. </a:t>
            </a:r>
          </a:p>
          <a:p>
            <a:pPr marL="254832" indent="-254832">
              <a:buFont typeface="Arial" panose="020B0604020202020204" pitchFamily="34" charset="0"/>
              <a:buChar char="•"/>
            </a:pPr>
            <a:r>
              <a:rPr lang="en-US" dirty="0"/>
              <a:t>You can give your users access to the assistant through </a:t>
            </a:r>
            <a:r>
              <a:rPr lang="en-US" sz="1200" dirty="0"/>
              <a:t>a simple chat widget that you publish to a website or add to an existing company web page. </a:t>
            </a:r>
          </a:p>
          <a:p>
            <a:pPr marL="254832" indent="-254832">
              <a:buFont typeface="Arial" panose="020B0604020202020204" pitchFamily="34" charset="0"/>
              <a:buChar char="•"/>
            </a:pPr>
            <a:r>
              <a:rPr lang="en-US" sz="1200" dirty="0"/>
              <a:t>You can design a custom application that incorporates it by making direct calls to the underlying APIs.</a:t>
            </a:r>
          </a:p>
          <a:p>
            <a:pPr marL="0" indent="0">
              <a:buFont typeface="Arial" panose="020B0604020202020204" pitchFamily="34" charset="0"/>
              <a:buNone/>
            </a:pPr>
            <a:endParaRPr lang="en-US" sz="1200"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7383695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fontAlgn="base"/>
            <a:r>
              <a:rPr lang="en-US" sz="1200" b="1" dirty="0"/>
              <a:t>Skill</a:t>
            </a:r>
          </a:p>
          <a:p>
            <a:pPr fontAlgn="base"/>
            <a:r>
              <a:rPr lang="en-US" sz="1200" dirty="0"/>
              <a:t>Sometimes referred to as </a:t>
            </a:r>
            <a:r>
              <a:rPr lang="en-US" sz="1200" i="1" dirty="0"/>
              <a:t>dialog skill</a:t>
            </a:r>
            <a:r>
              <a:rPr lang="en-US" sz="1200" dirty="0"/>
              <a:t>.</a:t>
            </a:r>
          </a:p>
          <a:p>
            <a:pPr fontAlgn="base"/>
            <a:r>
              <a:rPr lang="en-US" sz="1200" dirty="0"/>
              <a:t>A </a:t>
            </a:r>
            <a:r>
              <a:rPr lang="en-GB" sz="2000" dirty="0"/>
              <a:t>Dialog skill</a:t>
            </a:r>
            <a:r>
              <a:rPr lang="en-US" sz="1200" dirty="0"/>
              <a:t> acts as a container that contains the training data and logic that enables an assistant to help your customers.</a:t>
            </a:r>
          </a:p>
          <a:p>
            <a:pPr fontAlgn="base"/>
            <a:r>
              <a:rPr lang="en-US" sz="1200" dirty="0"/>
              <a:t>It contains the following types of artifacts:</a:t>
            </a:r>
          </a:p>
          <a:p>
            <a:pPr marL="254832" indent="-254832">
              <a:buFont typeface="Arial" panose="020B0604020202020204" pitchFamily="34" charset="0"/>
              <a:buChar char="•"/>
            </a:pPr>
            <a:r>
              <a:rPr lang="en-US" sz="1200" dirty="0"/>
              <a:t>Intents</a:t>
            </a:r>
          </a:p>
          <a:p>
            <a:pPr marL="254832" indent="-254832">
              <a:buFont typeface="Arial" panose="020B0604020202020204" pitchFamily="34" charset="0"/>
              <a:buChar char="•"/>
            </a:pPr>
            <a:r>
              <a:rPr lang="en-US" sz="1200" dirty="0"/>
              <a:t>Entities</a:t>
            </a:r>
          </a:p>
          <a:p>
            <a:pPr marL="254832" indent="-254832">
              <a:buFont typeface="Arial" panose="020B0604020202020204" pitchFamily="34" charset="0"/>
              <a:buChar char="•"/>
            </a:pPr>
            <a:r>
              <a:rPr lang="en-US" sz="1200" dirty="0"/>
              <a:t>Dialog</a:t>
            </a:r>
          </a:p>
          <a:p>
            <a:r>
              <a:rPr lang="en-US" sz="1200" dirty="0"/>
              <a:t>As you add information, the data is used to build a machine learning model that can recognize these and similar user inputs. Each time that you add or change the training data, the training process is triggered to ensure that the underlying model stays up-to-date as your customer needs and the topics they want to discuss change.</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9895024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b="1" dirty="0"/>
              <a:t>Intent</a:t>
            </a:r>
          </a:p>
          <a:p>
            <a:r>
              <a:rPr lang="en-US" sz="1200" dirty="0"/>
              <a:t>An </a:t>
            </a:r>
            <a:r>
              <a:rPr lang="en-US" sz="1200" i="1" dirty="0"/>
              <a:t>intent</a:t>
            </a:r>
            <a:r>
              <a:rPr lang="en-US" sz="1200" dirty="0"/>
              <a:t> represents the purpose of a user's input, such as a question about business locations or a bill payment. </a:t>
            </a:r>
          </a:p>
          <a:p>
            <a:r>
              <a:rPr lang="en-US" sz="1200" b="1" dirty="0"/>
              <a:t>Plan the intents for an application: </a:t>
            </a:r>
            <a:r>
              <a:rPr lang="en-US" dirty="0"/>
              <a:t>Consider what your customers might want to do and what you want your application to be able to handle on their behalf. For example, you might want your application to help your customers make a purchase. If so, you can add a #buy_something intent.</a:t>
            </a:r>
          </a:p>
          <a:p>
            <a:pPr defTabSz="815462">
              <a:defRPr/>
            </a:pPr>
            <a:r>
              <a:rPr lang="en-US" sz="1200" dirty="0"/>
              <a:t>You define an intent for each type of user request that you want your application to support. </a:t>
            </a:r>
          </a:p>
          <a:p>
            <a:r>
              <a:rPr lang="en-US" sz="1200" b="1" dirty="0"/>
              <a:t>Teach Watson Assistant about your intents: </a:t>
            </a:r>
            <a:r>
              <a:rPr lang="en-US" dirty="0"/>
              <a:t>After you decide the business requests that you want your application to handle for your customers, you must teach Watson Assistant about them. For each business goal (such as #buy_something), you must provide at least 10 examples of utterances that your customers typically use to indicate their goal. For example, “I want to make a purchase.”</a:t>
            </a:r>
          </a:p>
          <a:p>
            <a:r>
              <a:rPr lang="en-US" dirty="0"/>
              <a:t>Ideally, find real-world user utterance examples that you can extract from existing business processes. The user examples should be tailored to your specific business. For example, if you are an insurance company, your user examples might look more like this, “I want to buy a new XYZ insurance plan.”</a:t>
            </a:r>
          </a:p>
          <a:p>
            <a:pPr defTabSz="815462">
              <a:defRPr/>
            </a:pPr>
            <a:r>
              <a:rPr lang="en-US" sz="1200" dirty="0"/>
              <a:t>To train the dialog skill to recognize your intents, supply many examples of user input and indicate to which intents they map.</a:t>
            </a:r>
            <a:r>
              <a:rPr lang="en-US" dirty="0"/>
              <a:t> The examples that you provide are used by the service to build a machine learning model that can recognize the same and similar types of utterances and map them to the appropriate intent.</a:t>
            </a:r>
          </a:p>
          <a:p>
            <a:r>
              <a:rPr lang="en-US" sz="1200" dirty="0"/>
              <a:t>In the tool, the name of an intent is always prefixed with the </a:t>
            </a:r>
            <a:r>
              <a:rPr lang="en-US" dirty="0"/>
              <a:t>#</a:t>
            </a:r>
            <a:r>
              <a:rPr lang="en-US" sz="1200" dirty="0"/>
              <a:t> character. </a:t>
            </a:r>
          </a:p>
          <a:p>
            <a:pPr defTabSz="815462">
              <a:defRPr/>
            </a:pPr>
            <a:r>
              <a:rPr lang="en-US" dirty="0"/>
              <a:t>Start with a few intents and test them as you iteratively expand the scope of the application.</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6555765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dirty="0"/>
              <a:t>Intent examples: </a:t>
            </a:r>
          </a:p>
          <a:p>
            <a:pPr marL="254832" indent="-254832">
              <a:buFont typeface="Arial" panose="020B0604020202020204" pitchFamily="34" charset="0"/>
              <a:buChar char="•"/>
            </a:pPr>
            <a:r>
              <a:rPr lang="en-GB" dirty="0"/>
              <a:t>“Good morning” -&gt; #greeting</a:t>
            </a:r>
          </a:p>
          <a:p>
            <a:pPr marL="254832" indent="-254832">
              <a:buFont typeface="Arial" panose="020B0604020202020204" pitchFamily="34" charset="0"/>
              <a:buChar char="•"/>
            </a:pPr>
            <a:r>
              <a:rPr lang="en-GB" dirty="0"/>
              <a:t>“Where can I find the nearest restaurant?” -&gt; #</a:t>
            </a:r>
            <a:r>
              <a:rPr lang="en-GB" dirty="0" err="1"/>
              <a:t>location_info</a:t>
            </a:r>
            <a:endParaRPr lang="en-GB" dirty="0"/>
          </a:p>
          <a:p>
            <a:pPr marL="254832" indent="-254832">
              <a:buFont typeface="Arial" panose="020B0604020202020204" pitchFamily="34" charset="0"/>
              <a:buChar char="•"/>
            </a:pPr>
            <a:r>
              <a:rPr lang="en-GB" dirty="0"/>
              <a:t>“Where can I pay my electric bill?” -&gt; #</a:t>
            </a:r>
            <a:r>
              <a:rPr lang="en-GB" dirty="0" err="1"/>
              <a:t>location_info</a:t>
            </a:r>
            <a:endParaRPr lang="en-GB" dirty="0"/>
          </a:p>
          <a:p>
            <a:r>
              <a:rPr lang="en-GB" dirty="0"/>
              <a:t>Remember: Intents represent what the user wants to achieve: a goal, an action, or verbs.</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829853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b="1" dirty="0"/>
              <a:t>Entity</a:t>
            </a:r>
            <a:r>
              <a:rPr lang="en-US" dirty="0"/>
              <a:t> </a:t>
            </a:r>
          </a:p>
          <a:p>
            <a:pPr fontAlgn="base"/>
            <a:r>
              <a:rPr lang="en-US" sz="1200" dirty="0"/>
              <a:t>Entities represent information in the user input that is relevant to the user's purpose.</a:t>
            </a:r>
          </a:p>
          <a:p>
            <a:pPr fontAlgn="base"/>
            <a:r>
              <a:rPr lang="en-US" sz="1200" dirty="0"/>
              <a:t>If intents represent verbs (the action a user wants to do), entities represent nouns (the object of, or the context for, that action). For example, when the </a:t>
            </a:r>
            <a:r>
              <a:rPr lang="en-US" sz="1200" i="1" dirty="0"/>
              <a:t>intent</a:t>
            </a:r>
            <a:r>
              <a:rPr lang="en-US" sz="1200" dirty="0"/>
              <a:t> is to get a weather forecast, the relevant location and date </a:t>
            </a:r>
            <a:r>
              <a:rPr lang="en-US" sz="1200" i="1" dirty="0"/>
              <a:t>entities</a:t>
            </a:r>
            <a:r>
              <a:rPr lang="en-US" sz="1200" dirty="0"/>
              <a:t> are required before the application can return an accurate forecast.</a:t>
            </a:r>
          </a:p>
          <a:p>
            <a:pPr>
              <a:spcAft>
                <a:spcPts val="1070"/>
              </a:spcAft>
            </a:pPr>
            <a:r>
              <a:rPr lang="en-US" sz="1200" dirty="0"/>
              <a:t>Entities represent a class of object or a data type that is relevant to a user’s purpose. </a:t>
            </a:r>
            <a:r>
              <a:rPr lang="en-GB" dirty="0"/>
              <a:t>By recognizing the entities that are mentioned in the user's input, the service can reply with a more targeted response or perform a required action.</a:t>
            </a:r>
          </a:p>
          <a:p>
            <a:pPr fontAlgn="base"/>
            <a:endParaRPr lang="en-US" sz="1200"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5065015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fontAlgn="base"/>
            <a:r>
              <a:rPr lang="en-US" sz="1200" dirty="0"/>
              <a:t>The Assistant service looks for terms in the user input that match the values, synonyms, or patterns that you define for the entity:</a:t>
            </a:r>
          </a:p>
          <a:p>
            <a:pPr marL="254832" indent="-254832">
              <a:buFont typeface="Arial" panose="020B0604020202020204" pitchFamily="34" charset="0"/>
              <a:buChar char="•"/>
            </a:pPr>
            <a:r>
              <a:rPr lang="en-US" sz="1200" b="1" dirty="0"/>
              <a:t>Synonym entity</a:t>
            </a:r>
            <a:r>
              <a:rPr lang="en-US" sz="1200" dirty="0"/>
              <a:t>: Synonyms are words or phrases that mean exactly or nearly the same as the corresponding entity. You define a category of terms as an entity (color), and then one or more values in that category (blue). For each value, you specify several synonyms (aqua, navy, and cyan). At run time, the service recognizes terms in the user input that exactly match the values or synonyms that you defined for the entity as mentions of that entity.</a:t>
            </a:r>
          </a:p>
          <a:p>
            <a:pPr marL="254832" indent="-254832" defTabSz="815462">
              <a:buFont typeface="Arial" panose="020B0604020202020204" pitchFamily="34" charset="0"/>
              <a:buChar char="•"/>
              <a:defRPr/>
            </a:pPr>
            <a:r>
              <a:rPr lang="en-US" sz="1200" b="1" dirty="0"/>
              <a:t>Pattern entity</a:t>
            </a:r>
            <a:r>
              <a:rPr lang="en-US" sz="1200" dirty="0"/>
              <a:t>: You define a category of terms as an entity (contact_info), and then define one or more values in that category (email). For each value, you specify a regular expression that defines the textual pattern of mentions of that value type. For an email entity value, you might want to specify a regular expression that defines a text@text.com pattern.</a:t>
            </a:r>
            <a:br>
              <a:rPr lang="en-US" sz="1200" dirty="0"/>
            </a:br>
            <a:r>
              <a:rPr lang="en-US" sz="1200" dirty="0"/>
              <a:t>This email regex example can capture all mentions of emails in their proper format.</a:t>
            </a:r>
            <a:br>
              <a:rPr lang="en-US" sz="1200" dirty="0"/>
            </a:br>
            <a:r>
              <a:rPr lang="en-US" sz="1200" dirty="0"/>
              <a:t>At run time, the service looks for patterns matching your regular expression in the user input, and identifies any matches as mentions of that entity.</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1104040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b="1" dirty="0"/>
              <a:t>System entity</a:t>
            </a:r>
            <a:r>
              <a:rPr lang="en-US" sz="1200" dirty="0"/>
              <a:t>: A synonym entity that is prebuilt for you by IBM. They cover commonly used categories, such as numbers, dates, and times. You simply enable a system entity to start using it.</a:t>
            </a:r>
          </a:p>
          <a:p>
            <a:pPr fontAlgn="base"/>
            <a:endParaRPr lang="en-US" sz="1200" b="1" dirty="0"/>
          </a:p>
          <a:p>
            <a:pPr fontAlgn="base"/>
            <a:endParaRPr lang="en-US" sz="1200"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45895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Dialog</a:t>
            </a:r>
          </a:p>
          <a:p>
            <a:r>
              <a:rPr lang="en-GB" dirty="0"/>
              <a:t>A dialog is a branching conversation flow that defines how your application responds when it recognizes the defined intents and entities.</a:t>
            </a:r>
          </a:p>
          <a:p>
            <a:r>
              <a:rPr lang="en-GB" dirty="0"/>
              <a:t>The dialog is made up of nodes that define steps in the conversation.</a:t>
            </a:r>
          </a:p>
          <a:p>
            <a:r>
              <a:rPr lang="en-GB" dirty="0"/>
              <a:t>Dialog nodes are chained together in a tree structure (graphically).</a:t>
            </a:r>
          </a:p>
          <a:p>
            <a:r>
              <a:rPr lang="en-GB" dirty="0"/>
              <a:t>Each node includes conditions for the node to be active, and also an output object that defines the response that is provided. </a:t>
            </a:r>
          </a:p>
          <a:p>
            <a:r>
              <a:rPr lang="en-GB" dirty="0"/>
              <a:t>Think of the node as an if-then construction: If this condition is true, then return this response.</a:t>
            </a:r>
          </a:p>
          <a:p>
            <a:r>
              <a:rPr lang="en-US" b="1" dirty="0"/>
              <a:t>Condition</a:t>
            </a:r>
            <a:r>
              <a:rPr lang="en-US" dirty="0"/>
              <a:t>: Specifies the information that must be present in the user input for this node in the dialog to be triggered. </a:t>
            </a:r>
          </a:p>
          <a:p>
            <a:r>
              <a:rPr lang="en-US" b="1" dirty="0"/>
              <a:t>Response</a:t>
            </a:r>
            <a:r>
              <a:rPr lang="en-US" dirty="0"/>
              <a:t>: The utterance that the service uses to respond to the user.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1640846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Dialog</a:t>
            </a:r>
          </a:p>
          <a:p>
            <a:pPr>
              <a:spcAft>
                <a:spcPts val="1070"/>
              </a:spcAft>
            </a:pPr>
            <a:r>
              <a:rPr lang="en-US" dirty="0"/>
              <a:t>A single node with one condition and response can handle simple user requests</a:t>
            </a:r>
            <a:r>
              <a:rPr lang="en-GB" dirty="0"/>
              <a:t>.</a:t>
            </a:r>
          </a:p>
          <a:p>
            <a:pPr>
              <a:spcAft>
                <a:spcPts val="1070"/>
              </a:spcAft>
            </a:pPr>
            <a:r>
              <a:rPr lang="en-GB" dirty="0"/>
              <a:t>To handle more complex tasks, you can add child nodes to ask the user for additional information.</a:t>
            </a:r>
          </a:p>
          <a:p>
            <a:pPr>
              <a:spcAft>
                <a:spcPts val="1070"/>
              </a:spcAft>
            </a:pPr>
            <a:r>
              <a:rPr lang="en-US" dirty="0"/>
              <a:t>A child node is processed after its parent node. NODE 1 is the parent node for CHILD NODE 1 and CHILD NODE 2.</a:t>
            </a:r>
          </a:p>
          <a:p>
            <a:pPr>
              <a:spcAft>
                <a:spcPts val="1070"/>
              </a:spcAft>
            </a:pPr>
            <a:r>
              <a:rPr lang="en-US" dirty="0"/>
              <a:t>Some useful definitions:</a:t>
            </a:r>
          </a:p>
          <a:p>
            <a:pPr marL="254832" indent="-254832">
              <a:spcAft>
                <a:spcPts val="1070"/>
              </a:spcAft>
              <a:buFont typeface="Arial" panose="020B0604020202020204" pitchFamily="34" charset="0"/>
              <a:buChar char="•"/>
            </a:pPr>
            <a:r>
              <a:rPr lang="en-US" dirty="0"/>
              <a:t>A root node is a node that does not depend on other nodes. In the example, NODE 1 is a root node.</a:t>
            </a:r>
          </a:p>
          <a:p>
            <a:pPr marL="254832" indent="-254832">
              <a:spcAft>
                <a:spcPts val="1070"/>
              </a:spcAft>
              <a:buFont typeface="Arial" panose="020B0604020202020204" pitchFamily="34" charset="0"/>
              <a:buChar char="•"/>
            </a:pPr>
            <a:r>
              <a:rPr lang="en-US" dirty="0"/>
              <a:t>A child node is a node that depends on another node, its parent node. The parent node is processed first, and based on that processing, the child node is either processed or not.</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067249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Conditions</a:t>
            </a:r>
          </a:p>
          <a:p>
            <a:pPr defTabSz="815462">
              <a:defRPr/>
            </a:pPr>
            <a:r>
              <a:rPr lang="en-GB" dirty="0"/>
              <a:t>Conditions are logical expressions that are evaluated to true or false. </a:t>
            </a:r>
            <a:r>
              <a:rPr lang="en-US" dirty="0"/>
              <a:t>A node condition determines whether that node is used in the conversation</a:t>
            </a:r>
            <a:r>
              <a:rPr lang="en-GB" dirty="0"/>
              <a:t> or to choose among the possible responses to the user.</a:t>
            </a:r>
          </a:p>
          <a:p>
            <a:r>
              <a:rPr lang="en-GB" dirty="0"/>
              <a:t>Conditions usually evaluate the intents and entities that are identified in the user responses, but they can also evaluate information that is stored in the context.</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416320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Synonyms</a:t>
            </a:r>
            <a:r>
              <a:rPr lang="en-GB" dirty="0"/>
              <a:t> are </a:t>
            </a:r>
            <a:r>
              <a:rPr lang="en-US" dirty="0"/>
              <a:t>words that are written differently but are similar in meaning</a:t>
            </a:r>
            <a:r>
              <a:rPr lang="en-GB" dirty="0"/>
              <a:t>. For example:</a:t>
            </a:r>
          </a:p>
          <a:p>
            <a:pPr marL="254832" indent="-254832">
              <a:buFont typeface="Arial" panose="020B0604020202020204" pitchFamily="34" charset="0"/>
              <a:buChar char="•"/>
            </a:pPr>
            <a:r>
              <a:rPr lang="en-GB" dirty="0"/>
              <a:t>Clever and smart</a:t>
            </a:r>
          </a:p>
          <a:p>
            <a:pPr marL="254832" indent="-254832">
              <a:buFont typeface="Arial" panose="020B0604020202020204" pitchFamily="34" charset="0"/>
              <a:buChar char="•"/>
            </a:pPr>
            <a:r>
              <a:rPr lang="en-GB" dirty="0"/>
              <a:t>Begin and start</a:t>
            </a:r>
          </a:p>
          <a:p>
            <a:pPr marL="254832" indent="-254832">
              <a:buFont typeface="Arial" panose="020B0604020202020204" pitchFamily="34" charset="0"/>
              <a:buChar char="•"/>
            </a:pPr>
            <a:r>
              <a:rPr lang="en-GB" dirty="0"/>
              <a:t>Beautiful and pretty</a:t>
            </a:r>
          </a:p>
          <a:p>
            <a:pPr marL="254832" indent="-254832">
              <a:buFont typeface="Arial" panose="020B0604020202020204" pitchFamily="34" charset="0"/>
              <a:buChar char="•"/>
            </a:pPr>
            <a:r>
              <a:rPr lang="en-GB" dirty="0"/>
              <a:t>Sad and unhappy</a:t>
            </a:r>
          </a:p>
          <a:p>
            <a:endParaRPr lang="en-GB" dirty="0"/>
          </a:p>
          <a:p>
            <a:r>
              <a:rPr lang="en-GB" b="1" dirty="0"/>
              <a:t>Antonyms</a:t>
            </a:r>
            <a:r>
              <a:rPr lang="en-GB" dirty="0"/>
              <a:t> are </a:t>
            </a:r>
            <a:r>
              <a:rPr lang="en-US" dirty="0"/>
              <a:t>words that have meanings that are opposite to each other</a:t>
            </a:r>
            <a:r>
              <a:rPr lang="en-GB" dirty="0"/>
              <a:t>. For example:</a:t>
            </a:r>
          </a:p>
          <a:p>
            <a:pPr marL="254832" indent="-254832">
              <a:buFont typeface="Arial" panose="020B0604020202020204" pitchFamily="34" charset="0"/>
              <a:buChar char="•"/>
            </a:pPr>
            <a:r>
              <a:rPr lang="en-GB" dirty="0"/>
              <a:t>Clever and stupid</a:t>
            </a:r>
          </a:p>
          <a:p>
            <a:pPr marL="254832" indent="-254832">
              <a:buFont typeface="Arial" panose="020B0604020202020204" pitchFamily="34" charset="0"/>
              <a:buChar char="•"/>
            </a:pPr>
            <a:r>
              <a:rPr lang="en-GB" dirty="0"/>
              <a:t>Begin and end</a:t>
            </a:r>
          </a:p>
          <a:p>
            <a:pPr marL="254832" indent="-254832">
              <a:buFont typeface="Arial" panose="020B0604020202020204" pitchFamily="34" charset="0"/>
              <a:buChar char="•"/>
            </a:pPr>
            <a:r>
              <a:rPr lang="en-GB" dirty="0"/>
              <a:t>Beautiful and ugly</a:t>
            </a:r>
          </a:p>
          <a:p>
            <a:pPr marL="254832" indent="-254832">
              <a:buFont typeface="Arial" panose="020B0604020202020204" pitchFamily="34" charset="0"/>
              <a:buChar char="•"/>
            </a:pPr>
            <a:r>
              <a:rPr lang="en-GB" dirty="0"/>
              <a:t>Sad and happy</a:t>
            </a:r>
          </a:p>
          <a:p>
            <a:r>
              <a:rPr lang="en-GB" dirty="0"/>
              <a:t>Usage example: In information retrieval, you might want to expand the keywords search by retrieving the synonyms of the query words.</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35419926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Responses</a:t>
            </a:r>
          </a:p>
          <a:p>
            <a:r>
              <a:rPr lang="en-US" sz="1200" i="1" dirty="0"/>
              <a:t>Responses</a:t>
            </a:r>
            <a:r>
              <a:rPr lang="en-US" sz="1200" dirty="0"/>
              <a:t> are messages that are based on the identified intents and entities that are communicated to the user when the dialog node is activated. You can add variations of the response for a more natural experience or add conditions to pick one response out of many in the same dialog node. </a:t>
            </a:r>
          </a:p>
          <a:p>
            <a:r>
              <a:rPr lang="en-US" sz="1200" dirty="0"/>
              <a:t>The figure shows an example of adding different variations for greetings if the node is triggered by a greeting intent from the user.</a:t>
            </a:r>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109</a:t>
            </a:fld>
            <a:endParaRPr lang="en-US" dirty="0"/>
          </a:p>
        </p:txBody>
      </p:sp>
    </p:spTree>
    <p:extLst>
      <p:ext uri="{BB962C8B-B14F-4D97-AF65-F5344CB8AC3E}">
        <p14:creationId xmlns:p14="http://schemas.microsoft.com/office/powerpoint/2010/main" val="21578214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Rich responses</a:t>
            </a:r>
          </a:p>
          <a:p>
            <a:pPr defTabSz="815462">
              <a:defRPr/>
            </a:pPr>
            <a:r>
              <a:rPr lang="en-US" dirty="0"/>
              <a:t>In addition to the default response type of </a:t>
            </a:r>
            <a:r>
              <a:rPr lang="en-US" b="0" i="1" dirty="0"/>
              <a:t>text</a:t>
            </a:r>
            <a:r>
              <a:rPr lang="en-US" dirty="0"/>
              <a:t>, you can return responses with multimedia or interactive elements, such as images or clickable buttons to simplify the interaction model of your application and enhance the user experience.</a:t>
            </a:r>
          </a:p>
          <a:p>
            <a:r>
              <a:rPr lang="en-US" dirty="0"/>
              <a:t>The following response types are supported:</a:t>
            </a:r>
          </a:p>
          <a:p>
            <a:pPr marL="254832" indent="-254832" defTabSz="815462">
              <a:buFont typeface="Arial" panose="020B0604020202020204" pitchFamily="34" charset="0"/>
              <a:buChar char="•"/>
              <a:defRPr/>
            </a:pPr>
            <a:r>
              <a:rPr lang="en-US" dirty="0"/>
              <a:t>Image: Embeds an image into the response.</a:t>
            </a:r>
          </a:p>
          <a:p>
            <a:pPr marL="254832" indent="-254832">
              <a:buFont typeface="Arial" panose="020B0604020202020204" pitchFamily="34" charset="0"/>
              <a:buChar char="•"/>
            </a:pPr>
            <a:r>
              <a:rPr lang="en-US" dirty="0"/>
              <a:t>Option: </a:t>
            </a:r>
            <a:r>
              <a:rPr lang="en-US" sz="1200" dirty="0"/>
              <a:t>Adds a list of one or more options. When a user clicks one of the options, an associated user input value is sent to the service. How options are rendered can differ depending on where you deploy the dialog. For example, in one integration channel, the options might be displayed as clickable buttons, but in another they might be displayed as a drop-down list.</a:t>
            </a:r>
            <a:endParaRPr lang="en-US" dirty="0"/>
          </a:p>
          <a:p>
            <a:pPr marL="254832" indent="-254832">
              <a:buFont typeface="Arial" panose="020B0604020202020204" pitchFamily="34" charset="0"/>
              <a:buChar char="•"/>
            </a:pPr>
            <a:r>
              <a:rPr lang="en-US" dirty="0"/>
              <a:t>Pause: </a:t>
            </a:r>
            <a:r>
              <a:rPr lang="en-US" sz="1200" dirty="0"/>
              <a:t>Forces the application to wait for a specified number of milliseconds before continuing with processing. You can choose to show an indicator that the dialog is working on typing a response. Use this response type if you need to perform an action that might take some time.</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110</a:t>
            </a:fld>
            <a:endParaRPr lang="en-US" dirty="0"/>
          </a:p>
        </p:txBody>
      </p:sp>
    </p:spTree>
    <p:extLst>
      <p:ext uri="{BB962C8B-B14F-4D97-AF65-F5344CB8AC3E}">
        <p14:creationId xmlns:p14="http://schemas.microsoft.com/office/powerpoint/2010/main" val="15976082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 single dialog node, you can provide different responses, each one triggered by a different condition. Use this approach to address multiple scenarios in a single node.</a:t>
            </a:r>
          </a:p>
          <a:p>
            <a:r>
              <a:rPr lang="en-US" sz="1200" dirty="0"/>
              <a:t>In this example, the service uses information that it collected earlier about the user's location to tailor its response and provide information about the store nearest the user. The conditional responses are based on context values.</a:t>
            </a:r>
          </a:p>
          <a:p>
            <a:r>
              <a:rPr lang="en-US" sz="1200" dirty="0"/>
              <a:t>This single node now provides the equivalent function of four separate nodes. </a:t>
            </a:r>
            <a:endParaRPr lang="en-US" dirty="0"/>
          </a:p>
        </p:txBody>
      </p:sp>
      <p:sp>
        <p:nvSpPr>
          <p:cNvPr id="4" name="Footer Placeholder 3"/>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111</a:t>
            </a:fld>
            <a:endParaRPr lang="en-US" dirty="0"/>
          </a:p>
        </p:txBody>
      </p:sp>
    </p:spTree>
    <p:extLst>
      <p:ext uri="{BB962C8B-B14F-4D97-AF65-F5344CB8AC3E}">
        <p14:creationId xmlns:p14="http://schemas.microsoft.com/office/powerpoint/2010/main" val="42600312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Slots</a:t>
            </a:r>
          </a:p>
          <a:p>
            <a:r>
              <a:rPr lang="en-US" sz="1200" dirty="0"/>
              <a:t>Add slots to a dialog node to gather multiple pieces of information from a user within that node. Slots collect information at the users' pace. Details that the user provides are saved, and the service asks only for the details the use did not provide.</a:t>
            </a:r>
          </a:p>
          <a:p>
            <a:r>
              <a:rPr lang="en-US" sz="1200" dirty="0"/>
              <a:t>Example:</a:t>
            </a:r>
          </a:p>
          <a:p>
            <a:r>
              <a:rPr lang="en-US" sz="1200" dirty="0"/>
              <a:t>The user wants to reserve a table in a restaurant. The needed information is the number of guests, the date, the time, and the name of the restaurant. When asked, the user might provide values for multiple slots at once. For example, the input might include the information, ”</a:t>
            </a:r>
            <a:r>
              <a:rPr lang="en-US" dirty="0"/>
              <a:t>There will be 6 of us dining at 7 PM”.</a:t>
            </a:r>
            <a:r>
              <a:rPr lang="en-US" sz="1200" dirty="0"/>
              <a:t> This one input contains two of the missing required values: the number of guests and time of the reservation. The service recognizes and stores both of them, each one in its corresponding slot. It then displays the prompt that is associated with the next empty slot, which in this case asks the user, “Where would you like to eat?”</a:t>
            </a:r>
            <a:r>
              <a:rPr lang="en-US" sz="1200" i="1" dirty="0"/>
              <a:t> </a:t>
            </a:r>
            <a:r>
              <a:rPr lang="en-US" sz="1200" dirty="0"/>
              <a:t>to determine the restaurant slot and stores the response. After the user replies, the service asks, “What day will this take place?”</a:t>
            </a:r>
            <a:r>
              <a:rPr lang="en-US" sz="1200" i="1" dirty="0"/>
              <a:t> </a:t>
            </a:r>
            <a:r>
              <a:rPr lang="en-US" sz="1200" dirty="0"/>
              <a:t>to determine the date slot, stores it, and gives a reply.</a:t>
            </a:r>
            <a:endParaRPr lang="en-US" sz="1200" i="1" dirty="0"/>
          </a:p>
        </p:txBody>
      </p:sp>
      <p:sp>
        <p:nvSpPr>
          <p:cNvPr id="4" name="Footer Placeholder 3"/>
          <p:cNvSpPr>
            <a:spLocks noGrp="1"/>
          </p:cNvSpPr>
          <p:nvPr>
            <p:ph type="ftr" sz="quarter" idx="10"/>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112</a:t>
            </a:fld>
            <a:endParaRPr lang="en-US" dirty="0"/>
          </a:p>
        </p:txBody>
      </p:sp>
    </p:spTree>
    <p:extLst>
      <p:ext uri="{BB962C8B-B14F-4D97-AF65-F5344CB8AC3E}">
        <p14:creationId xmlns:p14="http://schemas.microsoft.com/office/powerpoint/2010/main" val="17995948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The dialog is processed by the service from top to bottom.</a:t>
            </a:r>
          </a:p>
          <a:p>
            <a:r>
              <a:rPr lang="en-GB" dirty="0"/>
              <a:t>As it travels down the tree, if the service finds a condition that is met, it triggers that node. It then moves from left to right on the triggered node to check the user input against any child node conditions. As it checks the children nodes, it moves again from top to bottom.</a:t>
            </a:r>
          </a:p>
          <a:p>
            <a:r>
              <a:rPr lang="en-GB" dirty="0"/>
              <a:t>The service continues to work its way through the dialog tree until it reaches the last node in the branch that it is following.</a:t>
            </a:r>
          </a:p>
          <a:p>
            <a:r>
              <a:rPr lang="en-US" dirty="0"/>
              <a:t>If none of the conditions evaluates to true, then the response from the last node in the tree, which typically has a special </a:t>
            </a:r>
            <a:r>
              <a:rPr lang="en-US" b="0" i="1" dirty="0"/>
              <a:t>anything_else</a:t>
            </a:r>
            <a:r>
              <a:rPr lang="en-US" b="1" dirty="0"/>
              <a:t> </a:t>
            </a:r>
            <a:r>
              <a:rPr lang="en-US" dirty="0"/>
              <a:t>condition that always evaluates to true, is returned.</a:t>
            </a:r>
            <a:endParaRPr lang="en-GB" dirty="0"/>
          </a:p>
          <a:p>
            <a:r>
              <a:rPr lang="en-US" dirty="0"/>
              <a:t>When you start to build the dialog, you must determine the branches to include and where to place them. The order of the branches is important because nodes are evaluated from first to last. The first node whose condition matches the input is used; any nodes that come later in the tree are not triggered.</a:t>
            </a:r>
            <a:endParaRPr lang="en-GB" dirty="0"/>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1241014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Dialog depiction</a:t>
            </a:r>
          </a:p>
          <a:p>
            <a:r>
              <a:rPr lang="en-US" dirty="0"/>
              <a:t>This diagram shows a mockup of a dialog tree that is built with the GUI dialog builder tool. It contains two root dialog nodes. A typical dialog tree would likely have many more nodes, but this depiction provides a glimpse of what a subset of nodes might look like.</a:t>
            </a:r>
          </a:p>
          <a:p>
            <a:r>
              <a:rPr lang="en-US" dirty="0"/>
              <a:t>The first root node has conditions for an intent value. It has two child nodes and each have a condition on an entity value. The second child node defines two responses. The first response is returned to the user if the value of the context variable matches the value that is specified in the condition. Otherwise, the second response is returned.</a:t>
            </a:r>
          </a:p>
          <a:p>
            <a:r>
              <a:rPr lang="en-US" dirty="0"/>
              <a:t>This standard type of node is useful to capture questions about a certain topic and then in the root response ask a follow-up question that is addressed by the child nodes. For example, it might recognize a user question about discounts and ask a follow-up question about whether the user is a member of any associations with which the company has special discount arrangements. The child nodes provide different responses based on the user's answer to the question about association membership.</a:t>
            </a:r>
          </a:p>
          <a:p>
            <a:r>
              <a:rPr lang="en-US" dirty="0"/>
              <a:t>The second root node is a node with slots. It also has conditions on an intent value. It defines a set of slots, one for each piece of information that you want to collect from the user. Each slot asks a question to elicit the answer from the user. It looks for a specific entity value in the user's reply to the prompt, which it then saves in a slot context variable. </a:t>
            </a:r>
          </a:p>
          <a:p>
            <a:r>
              <a:rPr lang="en-US" dirty="0"/>
              <a:t>This type of node is useful for collecting details that you might need to perform a transaction on the user's behalf. For example, if the user's intent is to book a flight, the slots can collect the origin and destination location information, travel dates, and so on.</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589240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r>
              <a:rPr lang="en-US" dirty="0"/>
              <a:t>You can easily switch back and forth between the new experience and the classic experience. However, the new experience provides a simplified user interface, an improved deployment process, and access to the latest features.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switch between the new and classic experiences, following these steps:</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From the Watson Assistant interface, click the Manage icon to open your account menu.</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Select Switch to classic experience or Switch to new experience from the account menu.</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You don’t lose any work if you switch to a different experience, and other users of the same instance are not affected. However, keep in mind that any work you do in one experience is not available in the other experience. You can switch back and forth at any time.</a:t>
            </a:r>
          </a:p>
          <a:p>
            <a:endParaRPr lang="en-US" dirty="0"/>
          </a:p>
          <a:p>
            <a:r>
              <a:rPr lang="en-US" b="1" dirty="0"/>
              <a:t>References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Switching the experience</a:t>
            </a:r>
          </a:p>
          <a:p>
            <a:r>
              <a:rPr lang="en-US" dirty="0"/>
              <a:t>https://cloud.ibm.com/docs/watson-assistant#welcome-new-assistant-switch-experience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Switching between new and classic experiences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https://cloud.ibm.com/docs/watson-assistant?topic=watson-assistant-switch-experience</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9588814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sz="quarter" idx="3"/>
          </p:nvPr>
        </p:nvSpPr>
        <p:spPr/>
        <p:txBody>
          <a:bodyPr/>
          <a:lstStyle/>
          <a:p>
            <a:endParaRPr lang="en-US" dirty="0"/>
          </a:p>
        </p:txBody>
      </p:sp>
      <p:sp>
        <p:nvSpPr>
          <p:cNvPr id="2" name="Footer Placeholder 1">
            <a:extLst>
              <a:ext uri="{FF2B5EF4-FFF2-40B4-BE49-F238E27FC236}">
                <a16:creationId xmlns:a16="http://schemas.microsoft.com/office/drawing/2014/main" id="{6BB049D9-09A0-4751-8077-6F43D7CF440D}"/>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7535527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r>
              <a:rPr lang="en-US" sz="1800" dirty="0">
                <a:effectLst/>
                <a:latin typeface="Times New Roman" panose="02020603050405020304" pitchFamily="18" charset="0"/>
                <a:ea typeface="Times New Roman" panose="02020603050405020304" pitchFamily="18" charset="0"/>
              </a:rPr>
              <a:t>If you are using a Watson Assistance instance that you created before October 2021, you might still be using the classic Watson Assistant experience. To take advantage of the latest features, consider switching to the new experience.</a:t>
            </a:r>
          </a:p>
          <a:p>
            <a:pPr marL="0" marR="0"/>
            <a:r>
              <a:rPr lang="en-US" sz="1800" dirty="0">
                <a:effectLst/>
                <a:latin typeface="Times New Roman" panose="02020603050405020304" pitchFamily="18" charset="0"/>
                <a:ea typeface="Times New Roman" panose="02020603050405020304" pitchFamily="18" charset="0"/>
              </a:rPr>
              <a:t>Consider the following questions to decide which experience you want to use:</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Do you want to build a new actions-based assistant?</a:t>
            </a:r>
          </a:p>
          <a:p>
            <a:pPr marL="271463" marR="0" lvl="1">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experience provides a simplified user interface that was designed around actions, and an improved deployment process. If you plan to build an actions-based assistant, use the new experience for access to the latest features and improvements.</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Are you working on an existing assistant built in the classic Watson Assistant?</a:t>
            </a:r>
          </a:p>
          <a:p>
            <a:pPr marL="271463" marR="0" lvl="1">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If you have a dialog-based assistant that was built by using the classic Watson Assistant, and you are not currently planning to migrate to an actions-based assistant, you might still want to consider migrating it to the new experience so you can take advantage of the new process for publishing and deploying your assistant. Migrating to the new experience also makes it easy for you to begin using actions when you are ready.</a:t>
            </a:r>
          </a:p>
          <a:p>
            <a:pPr marL="271463" marR="0" lvl="1" indent="0" algn="l" defTabSz="914400" rtl="0" eaLnBrk="0" fontAlgn="base" latinLnBrk="0" hangingPunct="0">
              <a:lnSpc>
                <a:spcPct val="100000"/>
              </a:lnSpc>
              <a:spcBef>
                <a:spcPts val="600"/>
              </a:spcBef>
              <a:spcAft>
                <a:spcPts val="60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more information about how to migrate a dialog-based assistant to the new experience, see Activating dialog and migrating skills at </a:t>
            </a:r>
            <a:r>
              <a:rPr lang="en-US" sz="1800" b="0" dirty="0"/>
              <a:t>https://cloud.ibm.com/docs/watson-assistant?topic=watson-assistant-activate-dialog</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Do you want to convert an existing dialog-based assistant to use actions?</a:t>
            </a:r>
          </a:p>
          <a:p>
            <a:pPr marL="271463" marR="0" lvl="1">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If you have a dialog-based assistant, but you want to reimplement it to use actions instead, start by migrating it to the new experience. You can then start to use actions alongside your dialog, and you can replace your dialog nodes with actions at your own pace.</a:t>
            </a:r>
          </a:p>
          <a:p>
            <a:pPr marL="271463" marR="0" lvl="1" indent="0" algn="l" defTabSz="914400" rtl="0" eaLnBrk="0" fontAlgn="base" latinLnBrk="0" hangingPunct="0">
              <a:lnSpc>
                <a:spcPct val="100000"/>
              </a:lnSpc>
              <a:spcBef>
                <a:spcPts val="600"/>
              </a:spcBef>
              <a:spcAft>
                <a:spcPts val="60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more information about using a dialog with actions, see Calling actions from a dialog at </a:t>
            </a:r>
            <a:r>
              <a:rPr lang="en-US" sz="1800" b="0" dirty="0"/>
              <a:t>https://cloud.ibm.com/docs/watson-assistant?topic=watson-assistant-dialog-call-action</a:t>
            </a:r>
          </a:p>
          <a:p>
            <a:pPr marL="271463" marR="0" lvl="1">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r>
              <a:rPr lang="en-US" b="1" dirty="0"/>
              <a:t>References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Migrating to the new experience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https://cloud.ibm.com/docs/watson-assistant?topic=watson-assistant-migrate-overview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New Watson Assistant - Deployment process 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https://cloud.ibm.com/docs/watson-assistant?topic=watson-assistant-publish-overview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Activating dialog and migrating skills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https://cloud.ibm.com/docs/watson-assistant?topic=watson-assistant-activate-dialog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Calling actions from a dialog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https://cloud.ibm.com/docs/watson-assistant?topic=watson-assistant-dialog-call-action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218845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161616"/>
                </a:solidFill>
                <a:effectLst/>
                <a:latin typeface="IBM Plex Sans" panose="020B0503050203000203" pitchFamily="34" charset="0"/>
              </a:rPr>
              <a:t>Downloading intents</a:t>
            </a:r>
            <a:endParaRPr lang="en-US" b="1" i="0" dirty="0">
              <a:solidFill>
                <a:srgbClr val="161616"/>
              </a:solidFill>
              <a:effectLst/>
              <a:latin typeface="inherit"/>
            </a:endParaRPr>
          </a:p>
          <a:p>
            <a:pPr algn="l" fontAlgn="base"/>
            <a:r>
              <a:rPr lang="en-US" b="0" i="0" dirty="0">
                <a:solidFill>
                  <a:srgbClr val="2D3F49"/>
                </a:solidFill>
                <a:effectLst/>
                <a:latin typeface="IBM Plex Sans" panose="020B0503050203000203" pitchFamily="34" charset="0"/>
              </a:rPr>
              <a:t>You can download an intent to a CSV file, so you can then upload and reuse the examples as example phrases in the new Watson Assistant experience.</a:t>
            </a:r>
          </a:p>
          <a:p>
            <a:pPr algn="l" fontAlgn="base">
              <a:buFont typeface="+mj-lt"/>
              <a:buAutoNum type="arabicPeriod"/>
            </a:pPr>
            <a:r>
              <a:rPr lang="en-US" b="0" i="0" dirty="0">
                <a:solidFill>
                  <a:srgbClr val="394B54"/>
                </a:solidFill>
                <a:effectLst/>
                <a:latin typeface="inherit"/>
              </a:rPr>
              <a:t>Go to the </a:t>
            </a:r>
            <a:r>
              <a:rPr lang="en-US" b="1" i="0" dirty="0">
                <a:solidFill>
                  <a:srgbClr val="394B54"/>
                </a:solidFill>
                <a:effectLst/>
                <a:latin typeface="inherit"/>
              </a:rPr>
              <a:t>Intents</a:t>
            </a:r>
            <a:r>
              <a:rPr lang="en-US" b="0" i="0" dirty="0">
                <a:solidFill>
                  <a:srgbClr val="394B54"/>
                </a:solidFill>
                <a:effectLst/>
                <a:latin typeface="inherit"/>
              </a:rPr>
              <a:t> page.</a:t>
            </a:r>
          </a:p>
          <a:p>
            <a:pPr algn="l" fontAlgn="base">
              <a:buFont typeface="+mj-lt"/>
              <a:buAutoNum type="arabicPeriod"/>
            </a:pPr>
            <a:r>
              <a:rPr lang="en-US" b="0" i="0" dirty="0">
                <a:solidFill>
                  <a:srgbClr val="2D3F49"/>
                </a:solidFill>
                <a:effectLst/>
                <a:latin typeface="inherit"/>
              </a:rPr>
              <a:t>Select the intent that you want to download, and then click the </a:t>
            </a:r>
            <a:r>
              <a:rPr lang="en-US" b="1" i="0" dirty="0">
                <a:solidFill>
                  <a:srgbClr val="2D3F49"/>
                </a:solidFill>
                <a:effectLst/>
                <a:latin typeface="inherit"/>
              </a:rPr>
              <a:t>Download</a:t>
            </a:r>
            <a:r>
              <a:rPr lang="en-US" b="0" i="0" dirty="0">
                <a:solidFill>
                  <a:srgbClr val="2D3F49"/>
                </a:solidFill>
                <a:effectLst/>
                <a:latin typeface="inherit"/>
              </a:rPr>
              <a:t> icon .</a:t>
            </a:r>
          </a:p>
          <a:p>
            <a:pPr algn="l" fontAlgn="base">
              <a:buFont typeface="+mj-lt"/>
              <a:buAutoNum type="arabicPeriod"/>
            </a:pPr>
            <a:r>
              <a:rPr lang="en-US" b="0" i="0" dirty="0">
                <a:solidFill>
                  <a:srgbClr val="394B54"/>
                </a:solidFill>
                <a:effectLst/>
                <a:latin typeface="inherit"/>
              </a:rPr>
              <a:t>Specify the name and location in which to store the CSV file that is generated, and then click </a:t>
            </a:r>
            <a:r>
              <a:rPr lang="en-US" b="1" i="0" dirty="0">
                <a:solidFill>
                  <a:srgbClr val="394B54"/>
                </a:solidFill>
                <a:effectLst/>
                <a:latin typeface="inherit"/>
              </a:rPr>
              <a:t>Save</a:t>
            </a:r>
            <a:r>
              <a:rPr lang="en-US" b="0" i="0" dirty="0">
                <a:solidFill>
                  <a:srgbClr val="394B54"/>
                </a:solidFill>
                <a:effectLst/>
                <a:latin typeface="inherit"/>
              </a:rPr>
              <a:t>.</a:t>
            </a:r>
          </a:p>
          <a:p>
            <a:pPr algn="l" fontAlgn="base">
              <a:buFont typeface="+mj-lt"/>
              <a:buAutoNum type="arabicPeriod"/>
            </a:pPr>
            <a:r>
              <a:rPr lang="en-US" b="0" i="0" dirty="0">
                <a:solidFill>
                  <a:srgbClr val="394B54"/>
                </a:solidFill>
                <a:effectLst/>
                <a:latin typeface="inherit"/>
              </a:rPr>
              <a:t>Upload the examples from the intent as example phrases for a specific action in the new Watson Assistant.</a:t>
            </a:r>
          </a:p>
          <a:p>
            <a:r>
              <a:rPr lang="en-US" b="0" i="0" dirty="0">
                <a:solidFill>
                  <a:srgbClr val="394B54"/>
                </a:solidFill>
                <a:effectLst/>
                <a:latin typeface="inherit"/>
              </a:rPr>
              <a:t>For more information, see </a:t>
            </a:r>
            <a:r>
              <a:rPr lang="en-US" dirty="0"/>
              <a:t>Uploading phrases https://cloud.ibm.com/docs/watson-assistant?topic=watson-assistant-understand-questions#understand-questions-uploading-examples</a:t>
            </a:r>
            <a:endParaRPr lang="en-US" b="0" i="0" dirty="0">
              <a:solidFill>
                <a:srgbClr val="394B54"/>
              </a:solidFill>
              <a:effectLst/>
              <a:latin typeface="inherit"/>
            </a:endParaRPr>
          </a:p>
          <a:p>
            <a:pPr algn="l" fontAlgn="base"/>
            <a:r>
              <a:rPr lang="en-US" b="1" i="0" dirty="0">
                <a:solidFill>
                  <a:srgbClr val="161616"/>
                </a:solidFill>
                <a:effectLst/>
                <a:latin typeface="IBM Plex Sans" panose="020B0503050203000203" pitchFamily="34" charset="0"/>
              </a:rPr>
              <a:t>Downloading entities</a:t>
            </a:r>
            <a:endParaRPr lang="en-US" b="1" i="0" dirty="0">
              <a:solidFill>
                <a:srgbClr val="161616"/>
              </a:solidFill>
              <a:effectLst/>
              <a:latin typeface="inherit"/>
            </a:endParaRPr>
          </a:p>
          <a:p>
            <a:pPr algn="l" fontAlgn="base"/>
            <a:r>
              <a:rPr lang="en-US" b="0" i="0" dirty="0">
                <a:solidFill>
                  <a:srgbClr val="2D3F49"/>
                </a:solidFill>
                <a:effectLst/>
                <a:latin typeface="IBM Plex Sans" panose="020B0503050203000203" pitchFamily="34" charset="0"/>
              </a:rPr>
              <a:t>You can download a number of entities to a CSV file, so you can then upload and reuse them as saved customer responses in the new Watson Assistant experience.</a:t>
            </a:r>
          </a:p>
          <a:p>
            <a:pPr algn="l" fontAlgn="base">
              <a:buFont typeface="+mj-lt"/>
              <a:buAutoNum type="arabicPeriod"/>
            </a:pPr>
            <a:r>
              <a:rPr lang="en-US" b="0" i="0" dirty="0">
                <a:solidFill>
                  <a:srgbClr val="394B54"/>
                </a:solidFill>
                <a:effectLst/>
                <a:latin typeface="inherit"/>
              </a:rPr>
              <a:t>Go to the </a:t>
            </a:r>
            <a:r>
              <a:rPr lang="en-US" b="1" i="0" dirty="0">
                <a:solidFill>
                  <a:srgbClr val="394B54"/>
                </a:solidFill>
                <a:effectLst/>
                <a:latin typeface="inherit"/>
              </a:rPr>
              <a:t>Entities</a:t>
            </a:r>
            <a:r>
              <a:rPr lang="en-US" b="0" i="0" dirty="0">
                <a:solidFill>
                  <a:srgbClr val="394B54"/>
                </a:solidFill>
                <a:effectLst/>
                <a:latin typeface="inherit"/>
              </a:rPr>
              <a:t> page.</a:t>
            </a:r>
          </a:p>
          <a:p>
            <a:pPr algn="l" fontAlgn="base">
              <a:buFont typeface="+mj-lt"/>
              <a:buAutoNum type="arabicPeriod"/>
            </a:pPr>
            <a:r>
              <a:rPr lang="en-US" b="0" i="0" dirty="0">
                <a:solidFill>
                  <a:srgbClr val="394B54"/>
                </a:solidFill>
                <a:effectLst/>
                <a:latin typeface="inherit"/>
              </a:rPr>
              <a:t>Select the entities that you want to download, and then click the </a:t>
            </a:r>
            <a:r>
              <a:rPr lang="en-US" b="1" i="0" dirty="0">
                <a:solidFill>
                  <a:srgbClr val="394B54"/>
                </a:solidFill>
                <a:effectLst/>
                <a:latin typeface="inherit"/>
              </a:rPr>
              <a:t>Download</a:t>
            </a:r>
            <a:r>
              <a:rPr lang="en-US" b="0" i="0" dirty="0">
                <a:solidFill>
                  <a:srgbClr val="394B54"/>
                </a:solidFill>
                <a:effectLst/>
                <a:latin typeface="inherit"/>
              </a:rPr>
              <a:t> icon .</a:t>
            </a:r>
          </a:p>
          <a:p>
            <a:pPr algn="l" fontAlgn="base">
              <a:buFont typeface="+mj-lt"/>
              <a:buAutoNum type="arabicPeriod"/>
            </a:pPr>
            <a:r>
              <a:rPr lang="en-US" b="0" i="0" dirty="0">
                <a:solidFill>
                  <a:srgbClr val="394B54"/>
                </a:solidFill>
                <a:effectLst/>
                <a:latin typeface="inherit"/>
              </a:rPr>
              <a:t>Specify the name and location in which to store the CSV file that is generated, and then click </a:t>
            </a:r>
            <a:r>
              <a:rPr lang="en-US" b="1" i="0" dirty="0">
                <a:solidFill>
                  <a:srgbClr val="394B54"/>
                </a:solidFill>
                <a:effectLst/>
                <a:latin typeface="inherit"/>
              </a:rPr>
              <a:t>Save</a:t>
            </a:r>
            <a:r>
              <a:rPr lang="en-US" b="0" i="0" dirty="0">
                <a:solidFill>
                  <a:srgbClr val="394B54"/>
                </a:solidFill>
                <a:effectLst/>
                <a:latin typeface="inherit"/>
              </a:rPr>
              <a:t>.</a:t>
            </a:r>
          </a:p>
          <a:p>
            <a:pPr algn="l" fontAlgn="base">
              <a:buFont typeface="+mj-lt"/>
              <a:buAutoNum type="arabicPeriod"/>
            </a:pPr>
            <a:r>
              <a:rPr lang="en-US" b="0" i="0" dirty="0">
                <a:solidFill>
                  <a:srgbClr val="394B54"/>
                </a:solidFill>
                <a:effectLst/>
                <a:latin typeface="inherit"/>
              </a:rPr>
              <a:t>Upload the entities as saved customer responses in the new Watson Assistant. For more information, see </a:t>
            </a:r>
            <a:r>
              <a:rPr lang="en-US" b="0" i="0" dirty="0">
                <a:solidFill>
                  <a:srgbClr val="0F62FE"/>
                </a:solidFill>
                <a:effectLst/>
                <a:latin typeface="inherit"/>
              </a:rPr>
              <a:t>Uploading saved customer responses at https://cloud.ibm.com/docs/watson-assistant?topic=watson-assistant-collect-info#uploading-saved-customer-response</a:t>
            </a:r>
            <a:endParaRPr lang="en-US" b="0" i="0" dirty="0">
              <a:solidFill>
                <a:srgbClr val="394B54"/>
              </a:solidFill>
              <a:effectLst/>
              <a:latin typeface="inherit"/>
            </a:endParaRPr>
          </a:p>
          <a:p>
            <a:endParaRPr lang="en-US" dirty="0"/>
          </a:p>
          <a:p>
            <a:r>
              <a:rPr lang="en-US" b="1" dirty="0"/>
              <a:t>References</a:t>
            </a:r>
            <a:r>
              <a:rPr lang="en-US" dirty="0"/>
              <a:t>:</a:t>
            </a:r>
          </a:p>
          <a:p>
            <a:r>
              <a:rPr lang="en-US" dirty="0"/>
              <a:t>Migrating intents and entities</a:t>
            </a:r>
          </a:p>
          <a:p>
            <a:r>
              <a:rPr lang="en-US" dirty="0"/>
              <a:t>https://cloud.ibm.com/docs/watson-assistant?topic=watson-assistant-migrate-intents-entities</a:t>
            </a:r>
          </a:p>
          <a:p>
            <a:r>
              <a:rPr lang="en-US" dirty="0"/>
              <a:t>Uploading phrases</a:t>
            </a:r>
          </a:p>
          <a:p>
            <a:r>
              <a:rPr lang="en-US" dirty="0"/>
              <a:t>https://cloud.ibm.com/docs/watson-assistant?topic=watson-assistant-understand-questions#understand-questions-uploading-examples</a:t>
            </a:r>
          </a:p>
          <a:p>
            <a:r>
              <a:rPr lang="en-US" dirty="0"/>
              <a:t>Uploading saved customer responses</a:t>
            </a:r>
          </a:p>
          <a:p>
            <a:r>
              <a:rPr lang="en-US" dirty="0"/>
              <a:t>https://cloud.ibm.com/docs/watson-assistant?topic=watson-assistant-collect-info#uploading-saved-customer-response</a:t>
            </a:r>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118</a:t>
            </a:fld>
            <a:endParaRPr lang="en-US"/>
          </a:p>
        </p:txBody>
      </p:sp>
    </p:spTree>
    <p:extLst>
      <p:ext uri="{BB962C8B-B14F-4D97-AF65-F5344CB8AC3E}">
        <p14:creationId xmlns:p14="http://schemas.microsoft.com/office/powerpoint/2010/main" val="3364281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nSpc>
                <a:spcPct val="150000"/>
              </a:lnSpc>
            </a:pPr>
            <a:r>
              <a:rPr lang="en-GB" b="1" dirty="0">
                <a:latin typeface="Arial" panose="020B0604020202020204" pitchFamily="34" charset="0"/>
                <a:cs typeface="Arial" panose="020B0604020202020204" pitchFamily="34" charset="0"/>
              </a:rPr>
              <a:t>Homonyms</a:t>
            </a:r>
            <a:r>
              <a:rPr lang="en-GB" dirty="0">
                <a:latin typeface="Arial" panose="020B0604020202020204" pitchFamily="34" charset="0"/>
                <a:cs typeface="Arial" panose="020B0604020202020204" pitchFamily="34" charset="0"/>
              </a:rPr>
              <a:t> are words that have the same written form but have unrelated meanings. There are two types of homonyms:</a:t>
            </a:r>
          </a:p>
          <a:p>
            <a:pPr marL="254832" indent="-254832">
              <a:lnSpc>
                <a:spcPct val="150000"/>
              </a:lnSpc>
              <a:buFont typeface="Arial" panose="020B0604020202020204" pitchFamily="34" charset="0"/>
              <a:buChar char="•"/>
            </a:pPr>
            <a:r>
              <a:rPr lang="en-GB" b="0" dirty="0">
                <a:latin typeface="Arial" panose="020B0604020202020204" pitchFamily="34" charset="0"/>
                <a:cs typeface="Arial" panose="020B0604020202020204" pitchFamily="34" charset="0"/>
              </a:rPr>
              <a:t>Homographs </a:t>
            </a:r>
          </a:p>
          <a:p>
            <a:pPr marL="254832" indent="-254832">
              <a:lnSpc>
                <a:spcPct val="150000"/>
              </a:lnSpc>
              <a:buFont typeface="Arial" panose="020B0604020202020204" pitchFamily="34" charset="0"/>
              <a:buChar char="•"/>
            </a:pPr>
            <a:r>
              <a:rPr lang="en-GB" dirty="0"/>
              <a:t>Homophones</a:t>
            </a:r>
            <a:endParaRPr lang="en-GB" b="0" dirty="0">
              <a:latin typeface="Arial" panose="020B0604020202020204" pitchFamily="34" charset="0"/>
              <a:cs typeface="Arial" panose="020B0604020202020204" pitchFamily="34" charset="0"/>
            </a:endParaRPr>
          </a:p>
          <a:p>
            <a:pPr>
              <a:lnSpc>
                <a:spcPct val="150000"/>
              </a:lnSpc>
            </a:pPr>
            <a:r>
              <a:rPr lang="en-GB" b="1" dirty="0">
                <a:latin typeface="Arial" panose="020B0604020202020204" pitchFamily="34" charset="0"/>
                <a:cs typeface="Arial" panose="020B0604020202020204" pitchFamily="34" charset="0"/>
              </a:rPr>
              <a:t>Homographs</a:t>
            </a:r>
            <a:r>
              <a:rPr lang="en-GB" dirty="0">
                <a:latin typeface="Arial" panose="020B0604020202020204" pitchFamily="34" charset="0"/>
                <a:cs typeface="Arial" panose="020B0604020202020204" pitchFamily="34" charset="0"/>
              </a:rPr>
              <a:t> are words that have the same written form. For example: </a:t>
            </a:r>
          </a:p>
          <a:p>
            <a:pPr marL="225460" lvl="0" indent="-254832">
              <a:lnSpc>
                <a:spcPct val="150000"/>
              </a:lnSpc>
              <a:buFont typeface="Arial" panose="020B0604020202020204" pitchFamily="34" charset="0"/>
              <a:buChar char="•"/>
            </a:pPr>
            <a:r>
              <a:rPr lang="en-GB" dirty="0">
                <a:latin typeface="Arial" panose="020B0604020202020204" pitchFamily="34" charset="0"/>
                <a:cs typeface="Arial" panose="020B0604020202020204" pitchFamily="34" charset="0"/>
              </a:rPr>
              <a:t>This answer is </a:t>
            </a:r>
            <a:r>
              <a:rPr lang="en-GB" b="1" i="1" dirty="0">
                <a:latin typeface="Arial" panose="020B0604020202020204" pitchFamily="34" charset="0"/>
                <a:cs typeface="Arial" panose="020B0604020202020204" pitchFamily="34" charset="0"/>
              </a:rPr>
              <a:t>right</a:t>
            </a:r>
            <a:r>
              <a:rPr lang="en-GB" dirty="0">
                <a:latin typeface="Arial" panose="020B0604020202020204" pitchFamily="34" charset="0"/>
                <a:cs typeface="Arial" panose="020B0604020202020204" pitchFamily="34" charset="0"/>
              </a:rPr>
              <a:t>.</a:t>
            </a:r>
          </a:p>
          <a:p>
            <a:pPr marL="225460" lvl="0" indent="-254832">
              <a:lnSpc>
                <a:spcPct val="150000"/>
              </a:lnSpc>
              <a:buFont typeface="Arial" panose="020B0604020202020204" pitchFamily="34" charset="0"/>
              <a:buChar char="•"/>
            </a:pPr>
            <a:r>
              <a:rPr lang="en-GB" dirty="0">
                <a:latin typeface="Arial" panose="020B0604020202020204" pitchFamily="34" charset="0"/>
                <a:cs typeface="Arial" panose="020B0604020202020204" pitchFamily="34" charset="0"/>
              </a:rPr>
              <a:t>The building is on the </a:t>
            </a:r>
            <a:r>
              <a:rPr lang="en-GB" b="1" i="1" dirty="0">
                <a:latin typeface="Arial" panose="020B0604020202020204" pitchFamily="34" charset="0"/>
                <a:cs typeface="Arial" panose="020B0604020202020204" pitchFamily="34" charset="0"/>
              </a:rPr>
              <a:t>right</a:t>
            </a:r>
            <a:r>
              <a:rPr lang="en-GB" dirty="0">
                <a:latin typeface="Arial" panose="020B0604020202020204" pitchFamily="34" charset="0"/>
                <a:cs typeface="Arial" panose="020B0604020202020204" pitchFamily="34" charset="0"/>
              </a:rPr>
              <a:t> side of the river.</a:t>
            </a:r>
          </a:p>
          <a:p>
            <a:pPr marL="225460" lvl="0" indent="-254832">
              <a:lnSpc>
                <a:spcPct val="150000"/>
              </a:lnSpc>
              <a:buFont typeface="Arial" panose="020B0604020202020204" pitchFamily="34" charset="0"/>
              <a:buChar char="•"/>
            </a:pPr>
            <a:r>
              <a:rPr lang="en-GB" dirty="0">
                <a:latin typeface="Arial" panose="020B0604020202020204" pitchFamily="34" charset="0"/>
                <a:cs typeface="Arial" panose="020B0604020202020204" pitchFamily="34" charset="0"/>
              </a:rPr>
              <a:t>You have the </a:t>
            </a:r>
            <a:r>
              <a:rPr lang="en-GB" b="1" i="1" dirty="0">
                <a:latin typeface="Arial" panose="020B0604020202020204" pitchFamily="34" charset="0"/>
                <a:cs typeface="Arial" panose="020B0604020202020204" pitchFamily="34" charset="0"/>
              </a:rPr>
              <a:t>right</a:t>
            </a:r>
            <a:r>
              <a:rPr lang="en-GB" dirty="0">
                <a:latin typeface="Arial" panose="020B0604020202020204" pitchFamily="34" charset="0"/>
                <a:cs typeface="Arial" panose="020B0604020202020204" pitchFamily="34" charset="0"/>
              </a:rPr>
              <a:t> to remain silent.</a:t>
            </a:r>
          </a:p>
          <a:p>
            <a:pPr marL="225460" lvl="0" indent="-254832">
              <a:lnSpc>
                <a:spcPct val="150000"/>
              </a:lnSpc>
              <a:buFont typeface="Arial" panose="020B0604020202020204" pitchFamily="34" charset="0"/>
              <a:buChar char="•"/>
            </a:pPr>
            <a:r>
              <a:rPr lang="en-GB" dirty="0">
                <a:latin typeface="Arial" panose="020B0604020202020204" pitchFamily="34" charset="0"/>
                <a:cs typeface="Arial" panose="020B0604020202020204" pitchFamily="34" charset="0"/>
              </a:rPr>
              <a:t>Come here </a:t>
            </a:r>
            <a:r>
              <a:rPr lang="en-GB" b="1" i="1" dirty="0">
                <a:latin typeface="Arial" panose="020B0604020202020204" pitchFamily="34" charset="0"/>
                <a:cs typeface="Arial" panose="020B0604020202020204" pitchFamily="34" charset="0"/>
              </a:rPr>
              <a:t>right</a:t>
            </a:r>
            <a:r>
              <a:rPr lang="en-GB" dirty="0">
                <a:latin typeface="Arial" panose="020B0604020202020204" pitchFamily="34" charset="0"/>
                <a:cs typeface="Arial" panose="020B0604020202020204" pitchFamily="34" charset="0"/>
              </a:rPr>
              <a:t> now.</a:t>
            </a:r>
          </a:p>
          <a:p>
            <a:pPr>
              <a:lnSpc>
                <a:spcPct val="150000"/>
              </a:lnSpc>
            </a:pPr>
            <a:r>
              <a:rPr lang="en-GB" dirty="0">
                <a:latin typeface="Arial" panose="020B0604020202020204" pitchFamily="34" charset="0"/>
                <a:cs typeface="Arial" panose="020B0604020202020204" pitchFamily="34" charset="0"/>
              </a:rPr>
              <a:t>Although the word </a:t>
            </a:r>
            <a:r>
              <a:rPr lang="en-GB" b="1" i="1" dirty="0">
                <a:latin typeface="Arial" panose="020B0604020202020204" pitchFamily="34" charset="0"/>
                <a:cs typeface="Arial" panose="020B0604020202020204" pitchFamily="34" charset="0"/>
              </a:rPr>
              <a:t>right</a:t>
            </a:r>
            <a:r>
              <a:rPr lang="en-GB" dirty="0">
                <a:latin typeface="Arial" panose="020B0604020202020204" pitchFamily="34" charset="0"/>
                <a:cs typeface="Arial" panose="020B0604020202020204" pitchFamily="34" charset="0"/>
              </a:rPr>
              <a:t> has the same written form in the examples, you notice the difference between the meanings in each sentence.</a:t>
            </a:r>
          </a:p>
          <a:p>
            <a:pPr>
              <a:lnSpc>
                <a:spcPct val="150000"/>
              </a:lnSpc>
            </a:pPr>
            <a:r>
              <a:rPr lang="en-GB" sz="2100" b="1" dirty="0">
                <a:cs typeface="Arial" panose="020B0604020202020204" pitchFamily="34" charset="0"/>
              </a:rPr>
              <a:t>Homophones </a:t>
            </a:r>
            <a:r>
              <a:rPr lang="en-GB" sz="2100" dirty="0">
                <a:cs typeface="Arial" panose="020B0604020202020204" pitchFamily="34" charset="0"/>
              </a:rPr>
              <a:t>are words that sound similar when spoken but have different meanings and spellings. For example: </a:t>
            </a:r>
          </a:p>
          <a:p>
            <a:pPr marL="225460" lvl="0" indent="-254832">
              <a:lnSpc>
                <a:spcPct val="150000"/>
              </a:lnSpc>
              <a:buFont typeface="Arial" panose="020B0604020202020204" pitchFamily="34" charset="0"/>
              <a:buChar char="•"/>
            </a:pPr>
            <a:r>
              <a:rPr lang="en-GB" dirty="0">
                <a:latin typeface="Arial" panose="020B0604020202020204" pitchFamily="34" charset="0"/>
                <a:cs typeface="Arial" panose="020B0604020202020204" pitchFamily="34" charset="0"/>
              </a:rPr>
              <a:t>“left” and “lift”.</a:t>
            </a:r>
          </a:p>
          <a:p>
            <a:pPr marL="225460" lvl="0" indent="-254832">
              <a:lnSpc>
                <a:spcPct val="150000"/>
              </a:lnSpc>
              <a:buFont typeface="Arial" panose="020B0604020202020204" pitchFamily="34" charset="0"/>
              <a:buChar char="•"/>
            </a:pPr>
            <a:r>
              <a:rPr lang="en-GB" dirty="0">
                <a:latin typeface="Arial" panose="020B0604020202020204" pitchFamily="34" charset="0"/>
                <a:cs typeface="Arial" panose="020B0604020202020204" pitchFamily="34" charset="0"/>
              </a:rPr>
              <a:t>“right” and “write”.</a:t>
            </a:r>
          </a:p>
          <a:p>
            <a:endParaRPr lang="en-US" dirty="0"/>
          </a:p>
          <a:p>
            <a:pPr>
              <a:lnSpc>
                <a:spcPct val="150000"/>
              </a:lnSpc>
            </a:pPr>
            <a:endParaRPr lang="en-GB" dirty="0">
              <a:latin typeface="Arial" panose="020B0604020202020204" pitchFamily="34" charset="0"/>
              <a:cs typeface="Arial" panose="020B0604020202020204" pitchFamily="34" charset="0"/>
            </a:endParaRP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383661011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To use an existing dialog skill, activate the dialog feature in your assistant. Then, you can upload your existing skill.</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Activating dialog</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activate the dialog feature in the new experience: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Create or open an assistant where you want to use a dialog as the primary conversation with users.</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Open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Assistant settings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Click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Activate dialog.</a:t>
            </a:r>
          </a:p>
          <a:p>
            <a:pPr marL="342900" marR="0" indent="-342900">
              <a:spcBef>
                <a:spcPts val="600"/>
              </a:spcBef>
              <a:spcAft>
                <a:spcPts val="600"/>
              </a:spcAft>
              <a:buFont typeface="+mj-lt"/>
              <a:buAutoNum type="arabicPeriod"/>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In the confirmation that displays, click </a:t>
            </a:r>
            <a:r>
              <a:rPr lang="en-US" sz="1800" b="1" dirty="0">
                <a:effectLst/>
                <a:latin typeface="IBM Plex Sans" panose="020B0503050203000203" pitchFamily="34" charset="0"/>
                <a:ea typeface="MS Mincho" panose="02020609040205080304" pitchFamily="49" charset="-128"/>
                <a:cs typeface="Times New Roman" panose="02020603050405020304" pitchFamily="18" charset="0"/>
              </a:rPr>
              <a:t>Activate dialog</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again.</a:t>
            </a:r>
          </a:p>
          <a:p>
            <a:endParaRPr lang="en-US" dirty="0"/>
          </a:p>
          <a:p>
            <a:r>
              <a:rPr lang="en-US" b="1" dirty="0"/>
              <a:t>References</a:t>
            </a:r>
            <a:r>
              <a:rPr lang="en-US" dirty="0"/>
              <a:t>:</a:t>
            </a:r>
          </a:p>
          <a:p>
            <a:r>
              <a:rPr lang="en-US" dirty="0"/>
              <a:t>Activating dialog and migrating skills</a:t>
            </a:r>
          </a:p>
          <a:p>
            <a:r>
              <a:rPr lang="en-US" dirty="0"/>
              <a:t>https://cloud.ibm.com/docs/watson-assistant?topic=watson-assistant-activate-dialog</a:t>
            </a:r>
          </a:p>
          <a:p>
            <a:r>
              <a:rPr lang="en-US" dirty="0"/>
              <a:t>Downloading a skill</a:t>
            </a:r>
          </a:p>
          <a:p>
            <a:r>
              <a:rPr lang="en-US" dirty="0"/>
              <a:t>https://cloud.ibm.com/docs/assistant?topic=assistant-skill-tasks#skill-tasks-download</a:t>
            </a:r>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218845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Migrating existing skills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Once the dialog feature is activated, you can start a new dialog conversation from scratch. Or if you have an existing dialog skill, you can migrate it to the new Watson Assistant.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migrate an existing dialog skill:</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Use the classic experience to download your dialog skill in JSON format.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new Watson Assistant, open 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Dialog</a:t>
            </a:r>
            <a:r>
              <a:rPr lang="en-US" sz="1800" dirty="0">
                <a:effectLst/>
                <a:latin typeface="Arial" panose="020B0604020202020204" pitchFamily="34" charset="0"/>
                <a:ea typeface="MS Mincho" panose="02020609040205080304" pitchFamily="49" charset="-128"/>
                <a:cs typeface="Times New Roman" panose="02020603050405020304" pitchFamily="18" charset="0"/>
              </a:rPr>
              <a:t> page.</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Options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choose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Upload / Download</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On the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Upload</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tab, upload the JSON file for your dialog skill.</a:t>
            </a:r>
          </a:p>
          <a:p>
            <a:endParaRPr lang="en-US" dirty="0"/>
          </a:p>
          <a:p>
            <a:r>
              <a:rPr lang="en-US" b="1" dirty="0"/>
              <a:t>References</a:t>
            </a:r>
            <a:r>
              <a:rPr lang="en-US" dirty="0"/>
              <a:t>:</a:t>
            </a:r>
          </a:p>
          <a:p>
            <a:r>
              <a:rPr lang="en-US" dirty="0"/>
              <a:t>Downloading a skill</a:t>
            </a:r>
          </a:p>
          <a:p>
            <a:r>
              <a:rPr lang="en-US" dirty="0"/>
              <a:t>https://cloud.ibm.com/docs/assistant?topic=assistant-skill-tasks#skill-tasks-download</a:t>
            </a:r>
          </a:p>
          <a:p>
            <a:r>
              <a:rPr lang="en-US" dirty="0"/>
              <a:t>Migrating existing skills</a:t>
            </a:r>
          </a:p>
          <a:p>
            <a:r>
              <a:rPr lang="en-US" dirty="0"/>
              <a:t>https://cloud.ibm.com/docs/watson-assistant?topic=watson-assistant-activate-dialog#activate-dialog-upload</a:t>
            </a:r>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39044825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r>
              <a:rPr lang="en-US" dirty="0"/>
              <a:t>In the new Watson Assistant, you can use actions with your primary dialog conversation. A dialog feature takes precedence over actions. You can use actions to supplement a dialog-based conversation, but the dialog drives the conversation with users to match their requests.</a:t>
            </a:r>
          </a:p>
          <a:p>
            <a:r>
              <a:rPr lang="en-US" dirty="0"/>
              <a:t>A dialog node calls an action to perform a task and then return to the dialog. From a single dialog node, you can make a call to either a webhook or an action, not both. Choose the approach that best suits your needs:</a:t>
            </a:r>
          </a:p>
          <a:p>
            <a:pPr marL="342900" indent="-342900">
              <a:buFont typeface="Arial" panose="020B0604020202020204" pitchFamily="34" charset="0"/>
              <a:buChar char="•"/>
            </a:pPr>
            <a:r>
              <a:rPr lang="en-US" dirty="0"/>
              <a:t>Call an action if you want to perform a discrete and self-contained task, and then return to the dialog to be ready to address any new user requests. Data that is collected from the user during action processing must be stored as a session variable for it to be passed to the dialog.</a:t>
            </a:r>
          </a:p>
          <a:p>
            <a:pPr marL="285750" indent="-285750">
              <a:buFont typeface="Arial" panose="020B0604020202020204" pitchFamily="34" charset="0"/>
              <a:buChar char="•"/>
            </a:pPr>
            <a:r>
              <a:rPr lang="en-US" dirty="0"/>
              <a:t>Call a webhook if you want to send a request to a web service to complete a task and return a response that can be used later by this dialog. For more information, see Extending your assistant with webhooks.</a:t>
            </a:r>
          </a:p>
          <a:p>
            <a:endParaRPr lang="en-US" dirty="0"/>
          </a:p>
          <a:p>
            <a:r>
              <a:rPr lang="en-US" dirty="0">
                <a:latin typeface="Arial" panose="020B0604020202020204" pitchFamily="34" charset="0"/>
                <a:cs typeface="Arial" panose="020B0604020202020204" pitchFamily="34" charset="0"/>
              </a:rPr>
              <a:t>┌ Note ─────────────────</a:t>
            </a:r>
          </a:p>
          <a:p>
            <a:r>
              <a:rPr lang="en-US" dirty="0">
                <a:latin typeface="Arial" panose="020B0604020202020204" pitchFamily="34" charset="0"/>
                <a:cs typeface="Arial" panose="020B0604020202020204" pitchFamily="34" charset="0"/>
              </a:rPr>
              <a:t>For step-by-step instructions, see “Adding a call to an action” at https://cloud.ibm.com/docs/watson-assistant?topic=watson-assistant-dialog-call-action#dialog-call-action-add</a:t>
            </a:r>
          </a:p>
          <a:p>
            <a:r>
              <a:rPr lang="en-US" dirty="0">
                <a:latin typeface="Arial" panose="020B0604020202020204" pitchFamily="34" charset="0"/>
                <a:cs typeface="Arial" panose="020B0604020202020204" pitchFamily="34" charset="0"/>
              </a:rPr>
              <a:t>└────────────────────</a:t>
            </a:r>
            <a:endParaRPr lang="en-US"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References</a:t>
            </a:r>
            <a:r>
              <a:rPr lang="en-US" dirty="0"/>
              <a:t>:</a:t>
            </a:r>
          </a:p>
          <a:p>
            <a:r>
              <a:rPr lang="en-US" dirty="0"/>
              <a:t>Calling actions from a dialog</a:t>
            </a:r>
          </a:p>
          <a:p>
            <a:r>
              <a:rPr lang="en-US" dirty="0"/>
              <a:t>https://cloud.ibm.com/docs/watson-assistant?topic=watson-assistant-dialog-call-action</a:t>
            </a:r>
          </a:p>
          <a:p>
            <a:r>
              <a:rPr lang="en-US" dirty="0"/>
              <a:t>Extending your assistant with webhooks</a:t>
            </a:r>
          </a:p>
          <a:p>
            <a:r>
              <a:rPr lang="en-US" dirty="0"/>
              <a:t>https://cloud.ibm.com/docs/watson-assistant?topic=watson-assistant-webhook-overview</a:t>
            </a:r>
          </a:p>
          <a:p>
            <a:r>
              <a:rPr lang="en-US" dirty="0">
                <a:latin typeface="Arial" panose="020B0604020202020204" pitchFamily="34" charset="0"/>
                <a:cs typeface="Arial" panose="020B0604020202020204" pitchFamily="34" charset="0"/>
              </a:rPr>
              <a:t>Adding a call to an action</a:t>
            </a:r>
          </a:p>
          <a:p>
            <a:r>
              <a:rPr lang="en-US" dirty="0">
                <a:latin typeface="Arial" panose="020B0604020202020204" pitchFamily="34" charset="0"/>
                <a:cs typeface="Arial" panose="020B0604020202020204" pitchFamily="34" charset="0"/>
              </a:rPr>
              <a:t>https://cloud.ibm.com/docs/watson-assistant?topic=watson-assistant-dialog-call-action#dialog-call-action-add</a:t>
            </a:r>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34326542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r>
              <a:rPr lang="en-US" dirty="0"/>
              <a:t>You might want to call an action from a dialog in the following scenarios:</a:t>
            </a:r>
          </a:p>
          <a:p>
            <a:pPr marL="285750" indent="-285750">
              <a:buFont typeface="Arial" panose="020B0604020202020204" pitchFamily="34" charset="0"/>
              <a:buChar char="•"/>
            </a:pPr>
            <a:r>
              <a:rPr lang="en-US" dirty="0"/>
              <a:t>You want to perform an action from multiple dialog threads. </a:t>
            </a:r>
          </a:p>
          <a:p>
            <a:pPr marL="271463" lvl="1" indent="0">
              <a:buFont typeface="Arial" panose="020B0604020202020204" pitchFamily="34" charset="0"/>
              <a:buNone/>
            </a:pPr>
            <a:r>
              <a:rPr lang="en-US" dirty="0"/>
              <a:t>For example, you want to ask customers how satisfied they are with your service. You can define a single action to check customer satisfaction and call it from multiple branch-ending dialog nodes.</a:t>
            </a:r>
          </a:p>
          <a:p>
            <a:pPr marL="271463" lvl="1" indent="0">
              <a:buFont typeface="Arial" panose="020B0604020202020204" pitchFamily="34" charset="0"/>
              <a:buNone/>
            </a:pPr>
            <a:r>
              <a:rPr lang="en-US" dirty="0"/>
              <a:t>In this scenario, you don't need to define an intent, such as #check_satisfaction. The action is called automatically, replacing a jump to another dialog node's response.</a:t>
            </a:r>
          </a:p>
          <a:p>
            <a:pPr marL="285750" indent="-285750">
              <a:buFont typeface="Arial" panose="020B0604020202020204" pitchFamily="34" charset="0"/>
              <a:buChar char="•"/>
            </a:pPr>
            <a:r>
              <a:rPr lang="en-US" dirty="0"/>
              <a:t>You want to see how actions works.</a:t>
            </a:r>
          </a:p>
          <a:p>
            <a:pPr marL="271463" lvl="1" indent="0">
              <a:buFont typeface="Arial" panose="020B0604020202020204" pitchFamily="34" charset="0"/>
              <a:buNone/>
            </a:pPr>
            <a:r>
              <a:rPr lang="en-US" dirty="0"/>
              <a:t>In this scenario, you can pick an intent for the action to handle. If you plan for the action to be called from the dialog only, you can define the user examples for the intent that triggers the dialog node. When you define the action, you can add one customer example only, reducing the time that you need to spend building the action.</a:t>
            </a:r>
          </a:p>
          <a:p>
            <a:endParaRPr lang="en-US" dirty="0"/>
          </a:p>
          <a:p>
            <a:r>
              <a:rPr lang="en-US" dirty="0">
                <a:latin typeface="Arial" panose="020B0604020202020204" pitchFamily="34" charset="0"/>
                <a:cs typeface="Arial" panose="020B0604020202020204" pitchFamily="34" charset="0"/>
              </a:rPr>
              <a:t>┌ Note ─────────────────</a:t>
            </a:r>
          </a:p>
          <a:p>
            <a:r>
              <a:rPr lang="en-US" dirty="0">
                <a:latin typeface="Arial" panose="020B0604020202020204" pitchFamily="34" charset="0"/>
                <a:cs typeface="Arial" panose="020B0604020202020204" pitchFamily="34" charset="0"/>
              </a:rPr>
              <a:t>For step-by-step instructions, see “Adding a call to an action” at https://cloud.ibm.com/docs/watson-assistant?topic=watson-assistant-dialog-call-action#dialog-call-action-add</a:t>
            </a:r>
          </a:p>
          <a:p>
            <a:r>
              <a:rPr lang="en-US" dirty="0">
                <a:latin typeface="Arial" panose="020B0604020202020204" pitchFamily="34" charset="0"/>
                <a:cs typeface="Arial" panose="020B0604020202020204" pitchFamily="34" charset="0"/>
              </a:rPr>
              <a:t>└────────────────────</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References</a:t>
            </a:r>
            <a:r>
              <a:rPr lang="en-US" dirty="0"/>
              <a:t>:</a:t>
            </a:r>
          </a:p>
          <a:p>
            <a:r>
              <a:rPr lang="en-US" dirty="0"/>
              <a:t>Calling actions from a dialog</a:t>
            </a:r>
          </a:p>
          <a:p>
            <a:r>
              <a:rPr lang="en-US" dirty="0"/>
              <a:t>https://cloud.ibm.com/docs/watson-assistant?topic=watson-assistant-dialog-call-action</a:t>
            </a:r>
          </a:p>
          <a:p>
            <a:r>
              <a:rPr lang="en-US" dirty="0"/>
              <a:t>Extending your assistant with webhooks</a:t>
            </a:r>
          </a:p>
          <a:p>
            <a:r>
              <a:rPr lang="en-US" dirty="0"/>
              <a:t>https://cloud.ibm.com/docs/watson-assistant?topic=watson-assistant-webhook-overview</a:t>
            </a:r>
          </a:p>
          <a:p>
            <a:r>
              <a:rPr lang="en-US" dirty="0">
                <a:latin typeface="Arial" panose="020B0604020202020204" pitchFamily="34" charset="0"/>
                <a:cs typeface="Arial" panose="020B0604020202020204" pitchFamily="34" charset="0"/>
              </a:rPr>
              <a:t>Adding a call to an action</a:t>
            </a:r>
          </a:p>
          <a:p>
            <a:r>
              <a:rPr lang="en-US" dirty="0">
                <a:latin typeface="Arial" panose="020B0604020202020204" pitchFamily="34" charset="0"/>
                <a:cs typeface="Arial" panose="020B0604020202020204" pitchFamily="34" charset="0"/>
              </a:rPr>
              <a:t>https://cloud.ibm.com/docs/watson-assistant?topic=watson-assistant-dialog-call-action#dialog-call-action-add</a:t>
            </a:r>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13620773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348989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dirty="0"/>
              <a:t>Although it might be clear to the user that they are talking to a chatbot, creating a persona makes the bot friendlier and engages its users. You can create a bot persona by providing some distinguishing characteristics to your chatbot. For example, adding the following features can help to accomplish this goal:   </a:t>
            </a:r>
          </a:p>
          <a:p>
            <a:pPr marL="254832" indent="-254832">
              <a:buFont typeface="Arial" panose="020B0604020202020204" pitchFamily="34" charset="0"/>
              <a:buChar char="•"/>
            </a:pPr>
            <a:r>
              <a:rPr lang="en-US" sz="1200" b="1" dirty="0"/>
              <a:t>Avatar</a:t>
            </a:r>
            <a:br>
              <a:rPr lang="en-US" sz="1200" b="1" dirty="0"/>
            </a:br>
            <a:r>
              <a:rPr lang="en-US" sz="1200" dirty="0"/>
              <a:t>An avatar adds a face to your chatbot. A simple 2D graphic image adds a nice touch, along with a name. Adding a gender is not always a good idea. Generally, the chatbot should be gender-neutral, such as a friendly android (robot) or a friendly pet like a cat or a bird. </a:t>
            </a:r>
          </a:p>
          <a:p>
            <a:pPr marL="254832" indent="-254832">
              <a:buFont typeface="Arial" panose="020B0604020202020204" pitchFamily="34" charset="0"/>
              <a:buChar char="•"/>
            </a:pPr>
            <a:r>
              <a:rPr lang="en-GB" sz="1200" b="1" dirty="0"/>
              <a:t>A voice</a:t>
            </a:r>
            <a:br>
              <a:rPr lang="en-GB" sz="1200" b="1" dirty="0"/>
            </a:br>
            <a:r>
              <a:rPr lang="en-GB" sz="1200" dirty="0"/>
              <a:t>Adding a voice to your chatbot makes it more interactive and adds value to its personality. Doing so requires almost no effort because most text to speech services can be added to your existing output response text to transform it into audio.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0861628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254832" indent="-254832">
              <a:buFont typeface="Arial" panose="020B0604020202020204" pitchFamily="34" charset="0"/>
              <a:buChar char="•"/>
            </a:pPr>
            <a:r>
              <a:rPr lang="en-GB" b="1" dirty="0"/>
              <a:t>Sentiment analysis</a:t>
            </a:r>
            <a:r>
              <a:rPr lang="en-GB" dirty="0"/>
              <a:t> can map user emotion input to a positive, negative, or neutral status. It adds emotion to your chatbot. Your chatbot can sense the user’s positive comment and react to it, or sense a negative input and direct the conversation appropriately. </a:t>
            </a:r>
          </a:p>
          <a:p>
            <a:pPr marL="254832" indent="-254832">
              <a:buFont typeface="Arial" panose="020B0604020202020204" pitchFamily="34" charset="0"/>
              <a:buChar char="•"/>
            </a:pPr>
            <a:r>
              <a:rPr lang="en-GB" b="1" dirty="0"/>
              <a:t>Tone analysis </a:t>
            </a:r>
            <a:r>
              <a:rPr lang="en-GB" dirty="0"/>
              <a:t>can perform more advanced interpretation of the user’s mood. For example, it can detect whether the user is frustrated or thankful. The chatbot can then reply with a customized answer to each mood, giving your bot emotional AI that adds to its personality and makes it friendlier.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5653903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your assistant to reach its potential as a comprehensive user solution, it needs to seamlessly call out to and pull information from a wide variety of web apps.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Managing all the possible channels, integrations, and extensions might seem daunting task, but Watson Assistant simplifies the process with its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Integrations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page. The “Integrations” page consolidates all of your channels, extensions, and third-party connections in one spot, streamlining your ability to manage how and where users interact with your assistant.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open the Integrations page, click the Integrations icon in the Watson Assistant home page.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page is organized into three sections: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Essential channels. The foundations of any assistant’s ability to reach users. They are web chat and phone.</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Extensions. Customize your assistant by adding Search capabilities and connecting to third-party APIs with the Build custom extensions option.</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Channels. Deploy your assistant to Slack, Facebook Messenger and SMS/WhatsApp with Twilio.</a:t>
            </a:r>
          </a:p>
          <a:p>
            <a:endParaRPr lang="en-US" dirty="0"/>
          </a:p>
          <a:p>
            <a:r>
              <a:rPr lang="en-US" b="1" dirty="0"/>
              <a:t>References</a:t>
            </a:r>
            <a:r>
              <a:rPr lang="en-US" dirty="0"/>
              <a:t>:</a:t>
            </a:r>
          </a:p>
          <a:p>
            <a:r>
              <a:rPr lang="en-US" dirty="0"/>
              <a:t>Watson Assistant Integrations: channel your knowledge</a:t>
            </a:r>
          </a:p>
          <a:p>
            <a:r>
              <a:rPr lang="en-US" dirty="0"/>
              <a:t>https://medium.com/ibm-watson/watson-assistant-integrations-channel-your-knowledge-909dfecae26</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Adding integrations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https://cloud.ibm.com/docs/watson-assistant?topic=watson-assistant-deploy-integration-add</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Essential channels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constitute the foundations of any assistant’s ability to reach users. They are web chat and phone. They are the most common methods of deploying assistants.</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Web chat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is a code snippet that you can immediately embed in your website.</a:t>
            </a:r>
          </a:p>
          <a:p>
            <a:pPr marL="271463" marR="0" lvl="1">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When you build a custom user interface for your assistant, you spend a lot of time and effort writing code to solve typical UI problems. For example, you must keep up with browser support changes, manage scrolling behavior, validate input, and design the layout and styling. The time that you spend designing and maintaining the UI can be better spent building a quality assistant instead. When you use the web chat integration, Watson Assistant manages the user interface, so you can focus on designing conversational exchanges that address the unique business needs of your customers. </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Phone integration</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By adding the phone integration to your assistant, you can make your assistant available to customers over the phone. When you add the phone integration to your assistant, you can automatically generate a working phone number that is automatically connected to your assistant. Or, if you prefer, you can connect the assistant to your existing infrastructure by configuring an existing Session Initiation Protocol (SIP) trunk. </a:t>
            </a:r>
          </a:p>
          <a:p>
            <a:pPr marL="271463" marR="0" lvl="1" indent="0">
              <a:spcBef>
                <a:spcPts val="600"/>
              </a:spcBef>
              <a:spcAft>
                <a:spcPts val="600"/>
              </a:spcAft>
              <a:buFont typeface="Arial" panose="020B0604020202020204" pitchFamily="34" charset="0"/>
              <a:buNone/>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When your customer makes a phone call by using the telephone number connected to your assistant, the phone integration answers. The integration converts output from your assistant into voice audio by using the IBM Watson Text to Speech service. The audio is sent to the telephone network through the SIP trunk. When the customer replies, the voice input is converted into text by using the IBM Watson Speech to Text service.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 Note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Phone integration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is available only to Plus or Enterprise plan users.</a:t>
            </a:r>
            <a:endParaRPr lang="en-US" sz="1800" dirty="0">
              <a:effectLst/>
              <a:latin typeface="Arial" panose="020B0604020202020204" pitchFamily="34" charset="0"/>
              <a:ea typeface="MS Mincho" panose="02020609040205080304" pitchFamily="49" charset="-128"/>
              <a:cs typeface="Arial" panose="020B0604020202020204" pitchFamily="34"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References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Web chat overview</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https://cloud.ibm.com/docs/assistant?topic=assistant-web-chat-basics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Integrating the web chat with your website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https://cloud.ibm.com/docs/assistant?topic=assistant-deploy-web-chat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Integrating with phone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https://cloud.ibm.com/docs/assistant?topic=assistant-deploy-phone</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5570892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If you need to integrate your assistant with an external service that has a REST API, you can build a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custom extension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by importing an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OpenAPI</a:t>
            </a:r>
            <a:r>
              <a:rPr lang="en-US" sz="1800" dirty="0">
                <a:effectLst/>
                <a:latin typeface="Arial" panose="020B0604020202020204" pitchFamily="34" charset="0"/>
                <a:ea typeface="MS Mincho" panose="02020609040205080304" pitchFamily="49" charset="-128"/>
                <a:cs typeface="Times New Roman" panose="02020603050405020304" pitchFamily="18" charset="0"/>
              </a:rPr>
              <a:t> document (previously known as Swagger).</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After you create a custom extension, you can connect it to an assistant as an integration. In your actions, you can then define steps that interact with the external service by calling the extension.</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more information about connecting a custom extension to an assistant, see Add a custom extension at https://cloud.ibm.com/docs/watson-assistant?topic=watson-assistant-add-custom-extension.</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You can put your subject matter expertise to work by adding search. 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search integration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gives your assistant access to corporate data collections that it can mine for answers.</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When a search integration is added, your assistant can route complex customer inquiries to the IBM Watson Discovery service. Discovery treats the user input as a search query. It finds information that is relevant to the query from an external data source and returns it to the assistant. With search integration, the assistant can query existing company documents or data to see whether any useful information can be found and shared with the customer.</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 Note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Search integration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is available only to Plus or Enterprise plan users.</a:t>
            </a:r>
            <a:endParaRPr lang="en-US" sz="1800" dirty="0">
              <a:effectLst/>
              <a:latin typeface="Arial" panose="020B0604020202020204" pitchFamily="34" charset="0"/>
              <a:ea typeface="MS Mincho" panose="02020609040205080304" pitchFamily="49" charset="-128"/>
              <a:cs typeface="Arial" panose="020B0604020202020204" pitchFamily="34"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tabLst>
                <a:tab pos="457200" algn="l"/>
              </a:tabLs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References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 a custom extension</a:t>
            </a:r>
          </a:p>
          <a:p>
            <a:pPr marL="0" marR="0">
              <a:spcBef>
                <a:spcPts val="600"/>
              </a:spcBef>
              <a:spcAft>
                <a:spcPts val="600"/>
              </a:spcAft>
              <a:tabLst>
                <a:tab pos="457200" algn="l"/>
              </a:tabLs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https://cloud.ibm.com/docs/watson-assistant?topic=watson-assistant-add-custom-extension</a:t>
            </a:r>
          </a:p>
          <a:p>
            <a:pPr marL="0" marR="0">
              <a:spcBef>
                <a:spcPts val="600"/>
              </a:spcBef>
              <a:spcAft>
                <a:spcPts val="600"/>
              </a:spcAft>
            </a:pPr>
            <a:r>
              <a:rPr lang="en-US" sz="1800" dirty="0" err="1">
                <a:effectLst/>
                <a:latin typeface="Arial" panose="020B0604020202020204" pitchFamily="34" charset="0"/>
                <a:ea typeface="MS Mincho" panose="02020609040205080304" pitchFamily="49" charset="-128"/>
                <a:cs typeface="Times New Roman" panose="02020603050405020304" pitchFamily="18" charset="0"/>
              </a:rPr>
              <a:t>OpenAPI</a:t>
            </a:r>
            <a:r>
              <a:rPr lang="en-US" sz="1800" dirty="0">
                <a:effectLst/>
                <a:latin typeface="Arial" panose="020B0604020202020204" pitchFamily="34" charset="0"/>
                <a:ea typeface="MS Mincho" panose="02020609040205080304" pitchFamily="49" charset="-128"/>
                <a:cs typeface="Times New Roman" panose="02020603050405020304" pitchFamily="18" charset="0"/>
              </a:rPr>
              <a:t> Specification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https://swagger.io/specification/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Watson Assistant Extensions </a:t>
            </a:r>
            <a:r>
              <a:rPr lang="en-US" sz="1800">
                <a:effectLst/>
                <a:latin typeface="Arial" panose="020B0604020202020204" pitchFamily="34" charset="0"/>
                <a:ea typeface="MS Mincho" panose="02020609040205080304" pitchFamily="49" charset="-128"/>
                <a:cs typeface="Times New Roman" panose="02020603050405020304" pitchFamily="18" charset="0"/>
              </a:rPr>
              <a:t>Starter Kit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https://github.com/watson-developer-cloud/assistant-toolkit/tree/master/integrations/extensions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Adding a search integration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https://cloud.ibm.com/docs/watson-assistant?topic=watson-assistant-search-add</a:t>
            </a:r>
          </a:p>
          <a:p>
            <a:pPr marL="0" marR="0">
              <a:spcBef>
                <a:spcPts val="600"/>
              </a:spcBef>
              <a:spcAft>
                <a:spcPts val="600"/>
              </a:spcAft>
              <a:tabLst>
                <a:tab pos="457200" algn="l"/>
              </a:tabLs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128</a:t>
            </a:fld>
            <a:endParaRPr lang="en-US"/>
          </a:p>
        </p:txBody>
      </p:sp>
    </p:spTree>
    <p:extLst>
      <p:ext uri="{BB962C8B-B14F-4D97-AF65-F5344CB8AC3E}">
        <p14:creationId xmlns:p14="http://schemas.microsoft.com/office/powerpoint/2010/main" val="369115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nSpc>
                <a:spcPct val="150000"/>
              </a:lnSpc>
            </a:pPr>
            <a:r>
              <a:rPr lang="en-GB" sz="2100" dirty="0">
                <a:cs typeface="Arial" panose="020B0604020202020204" pitchFamily="34" charset="0"/>
              </a:rPr>
              <a:t>Homonyms introduce challenges into NLP operations such as machine translation and speech recognition. How do you translate </a:t>
            </a:r>
            <a:r>
              <a:rPr lang="en-GB" sz="2100" i="1" dirty="0">
                <a:cs typeface="Arial" panose="020B0604020202020204" pitchFamily="34" charset="0"/>
              </a:rPr>
              <a:t>right</a:t>
            </a:r>
            <a:r>
              <a:rPr lang="en-GB" sz="2100" dirty="0">
                <a:cs typeface="Arial" panose="020B0604020202020204" pitchFamily="34" charset="0"/>
              </a:rPr>
              <a:t> so that it has the correct meaning? How do you differentiate two words that sound similar when you convert speech to text?</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03131810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final section of the “Integrations” page contains quick links to configure your assistant for deployment to four of the most widely used digital messaging apps: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Facebook Messenger</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Slack</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SMS with Twilio</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WhatsApp with Twilio</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By using an existing account with these services, you can make your assistant available through these apps in a matter of minutes.</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References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Adding integrations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https://cloud.ibm.com/docs/watson-assistant?topic=watson-assistant-deploy-integration-add</a:t>
            </a:r>
          </a:p>
          <a:p>
            <a:r>
              <a:rPr lang="en-US" sz="1800" dirty="0"/>
              <a:t>Watson Assistant Integrations: channel your knowledge</a:t>
            </a:r>
          </a:p>
          <a:p>
            <a:r>
              <a:rPr lang="en-US" sz="1800" dirty="0"/>
              <a:t>https://medium.com/ibm-watson/watson-assistant-integrations-channel-your-knowledge-909dfecae26</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129</a:t>
            </a:fld>
            <a:endParaRPr lang="en-US"/>
          </a:p>
        </p:txBody>
      </p:sp>
    </p:spTree>
    <p:extLst>
      <p:ext uri="{BB962C8B-B14F-4D97-AF65-F5344CB8AC3E}">
        <p14:creationId xmlns:p14="http://schemas.microsoft.com/office/powerpoint/2010/main" val="858716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With advancements in speech to text technology, you can use IBM, Google, and Microsoft speech to text services to enable your chatbot to understand user speech. </a:t>
            </a:r>
          </a:p>
          <a:p>
            <a:r>
              <a:rPr lang="en-GB" dirty="0"/>
              <a:t>This feature is heavily used in home automation chatbots and automation tasks in general. </a:t>
            </a:r>
            <a:r>
              <a:rPr lang="en-US" dirty="0"/>
              <a:t>For example, in Microsoft Windows you can give commands to Cortana by using your voice without touching a key or pressing a mouse button. You can do the same with Siri on the Apple iPhone</a:t>
            </a:r>
            <a:r>
              <a:rPr lang="en-GB" dirty="0"/>
              <a:t>. </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84077507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139700" y="768350"/>
            <a:ext cx="6823075" cy="3838575"/>
          </a:xfrm>
          <a:prstGeom prst="rect">
            <a:avLst/>
          </a:prstGeom>
          <a:ln/>
        </p:spPr>
      </p:sp>
      <p:sp>
        <p:nvSpPr>
          <p:cNvPr id="134147" name="Rectangle 3"/>
          <p:cNvSpPr>
            <a:spLocks noGrp="1" noChangeArrowheads="1"/>
          </p:cNvSpPr>
          <p:nvPr>
            <p:ph type="body" idx="1"/>
          </p:nvPr>
        </p:nvSpPr>
        <p:spPr>
          <a:noFill/>
          <a:ln w="9525">
            <a:noFill/>
            <a:miter lim="800000"/>
            <a:headEnd/>
            <a:tailEnd/>
          </a:ln>
          <a:effectLst/>
        </p:spPr>
        <p:txBody>
          <a:bodyPr vert="horz" wrap="square" lIns="96791" tIns="48396" rIns="96791" bIns="48396" numCol="1" anchor="t" anchorCtr="0" compatLnSpc="1">
            <a:prstTxWarp prst="textNoShape">
              <a:avLst/>
            </a:prstTxWarp>
            <a:noAutofit/>
          </a:bodyPr>
          <a:lstStyle/>
          <a:p>
            <a:pPr>
              <a:defRPr/>
            </a:pPr>
            <a:endParaRPr lang="zh-CN" altLang="zh-CN" dirty="0"/>
          </a:p>
        </p:txBody>
      </p:sp>
    </p:spTree>
    <p:extLst>
      <p:ext uri="{BB962C8B-B14F-4D97-AF65-F5344CB8AC3E}">
        <p14:creationId xmlns:p14="http://schemas.microsoft.com/office/powerpoint/2010/main" val="98170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nSpc>
                <a:spcPct val="160000"/>
              </a:lnSpc>
            </a:pPr>
            <a:r>
              <a:rPr lang="en-GB" sz="1200" b="1" dirty="0">
                <a:cs typeface="Arial" panose="020B0604020202020204" pitchFamily="34" charset="0"/>
              </a:rPr>
              <a:t>Polysemy</a:t>
            </a:r>
            <a:r>
              <a:rPr lang="en-GB" sz="1200" dirty="0">
                <a:cs typeface="Arial" panose="020B0604020202020204" pitchFamily="34" charset="0"/>
              </a:rPr>
              <a:t> refers to words that have the same written form and related meaning. For example:</a:t>
            </a:r>
          </a:p>
          <a:p>
            <a:pPr marL="254832" indent="-254832">
              <a:lnSpc>
                <a:spcPct val="160000"/>
              </a:lnSpc>
              <a:buFont typeface="Arial" panose="020B0604020202020204" pitchFamily="34" charset="0"/>
              <a:buChar char="•"/>
            </a:pPr>
            <a:r>
              <a:rPr lang="en-GB" sz="1200" dirty="0">
                <a:cs typeface="Arial" panose="020B0604020202020204" pitchFamily="34" charset="0"/>
              </a:rPr>
              <a:t>You must </a:t>
            </a:r>
            <a:r>
              <a:rPr lang="en-GB" sz="1200" i="1" dirty="0">
                <a:cs typeface="Arial" panose="020B0604020202020204" pitchFamily="34" charset="0"/>
              </a:rPr>
              <a:t>face</a:t>
            </a:r>
            <a:r>
              <a:rPr lang="en-GB" sz="1200" dirty="0">
                <a:cs typeface="Arial" panose="020B0604020202020204" pitchFamily="34" charset="0"/>
              </a:rPr>
              <a:t> your fear.</a:t>
            </a:r>
          </a:p>
          <a:p>
            <a:pPr marL="254832" indent="-254832">
              <a:lnSpc>
                <a:spcPct val="160000"/>
              </a:lnSpc>
              <a:buFont typeface="Arial" panose="020B0604020202020204" pitchFamily="34" charset="0"/>
              <a:buChar char="•"/>
            </a:pPr>
            <a:r>
              <a:rPr lang="en-GB" sz="1200" dirty="0">
                <a:cs typeface="Arial" panose="020B0604020202020204" pitchFamily="34" charset="0"/>
              </a:rPr>
              <a:t>Her face is beautiful.</a:t>
            </a:r>
          </a:p>
          <a:p>
            <a:pPr>
              <a:lnSpc>
                <a:spcPct val="160000"/>
              </a:lnSpc>
            </a:pPr>
            <a:r>
              <a:rPr lang="en-GB" sz="1200" b="1" dirty="0">
                <a:cs typeface="Arial" panose="020B0604020202020204" pitchFamily="34" charset="0"/>
              </a:rPr>
              <a:t>Hyponymy</a:t>
            </a:r>
            <a:r>
              <a:rPr lang="en-GB" sz="1200" dirty="0">
                <a:cs typeface="Arial" panose="020B0604020202020204" pitchFamily="34" charset="0"/>
              </a:rPr>
              <a:t>: A word is a hyponym of another word if it represents a subclass of the other word. For example:</a:t>
            </a:r>
          </a:p>
          <a:p>
            <a:pPr marL="254832" indent="-254832">
              <a:lnSpc>
                <a:spcPct val="160000"/>
              </a:lnSpc>
              <a:buFont typeface="Arial" panose="020B0604020202020204" pitchFamily="34" charset="0"/>
              <a:buChar char="•"/>
            </a:pPr>
            <a:r>
              <a:rPr lang="en-GB" sz="1200" dirty="0">
                <a:cs typeface="Arial" panose="020B0604020202020204" pitchFamily="34" charset="0"/>
              </a:rPr>
              <a:t>Orange is a hyponym of fruit.</a:t>
            </a:r>
          </a:p>
          <a:p>
            <a:pPr marL="254832" indent="-254832">
              <a:lnSpc>
                <a:spcPct val="160000"/>
              </a:lnSpc>
              <a:buFont typeface="Arial" panose="020B0604020202020204" pitchFamily="34" charset="0"/>
              <a:buChar char="•"/>
            </a:pPr>
            <a:r>
              <a:rPr lang="en-GB" sz="1200" dirty="0">
                <a:cs typeface="Arial" panose="020B0604020202020204" pitchFamily="34" charset="0"/>
              </a:rPr>
              <a:t>Yellow is a hyponym of </a:t>
            </a:r>
            <a:r>
              <a:rPr lang="en-US" sz="1200" dirty="0">
                <a:cs typeface="Arial" panose="020B0604020202020204" pitchFamily="34" charset="0"/>
              </a:rPr>
              <a:t>color</a:t>
            </a:r>
            <a:r>
              <a:rPr lang="en-GB" sz="1200" dirty="0">
                <a:cs typeface="Arial" panose="020B0604020202020204" pitchFamily="34" charset="0"/>
              </a:rPr>
              <a:t>.</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744001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Hypernymy</a:t>
            </a:r>
            <a:r>
              <a:rPr lang="en-GB" dirty="0"/>
              <a:t>: </a:t>
            </a:r>
            <a:r>
              <a:rPr lang="en-US" dirty="0"/>
              <a:t>One word is the hypernym of another word if it represents a superclass of the other word. For example:</a:t>
            </a:r>
          </a:p>
          <a:p>
            <a:pPr marL="254832" indent="-254832">
              <a:buFont typeface="Arial" panose="020B0604020202020204" pitchFamily="34" charset="0"/>
              <a:buChar char="•"/>
            </a:pPr>
            <a:r>
              <a:rPr lang="en-GB" i="1" dirty="0"/>
              <a:t>Fruit</a:t>
            </a:r>
            <a:r>
              <a:rPr lang="en-GB" dirty="0"/>
              <a:t> is a hypernym of orange.</a:t>
            </a:r>
          </a:p>
          <a:p>
            <a:pPr marL="254832" indent="-254832">
              <a:buFont typeface="Arial" panose="020B0604020202020204" pitchFamily="34" charset="0"/>
              <a:buChar char="•"/>
            </a:pPr>
            <a:r>
              <a:rPr lang="en-GB" i="1" dirty="0"/>
              <a:t>Color</a:t>
            </a:r>
            <a:r>
              <a:rPr lang="en-GB" dirty="0"/>
              <a:t> is a hypernym of yellow.</a:t>
            </a:r>
          </a:p>
          <a:p>
            <a:r>
              <a:rPr lang="en-GB" dirty="0"/>
              <a:t>Usage example: Comparing the semantic similarity.</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87543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3411445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dirty="0"/>
              <a:t>There are many open source tools that you can use for NLP. For example:</a:t>
            </a:r>
          </a:p>
          <a:p>
            <a:pPr marL="254832" marR="0" lvl="0" indent="-254832"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Open NLP that is based on Java. It provides many functions for text processing, such as </a:t>
            </a:r>
            <a:r>
              <a:rPr lang="en-GB" sz="1200" dirty="0"/>
              <a:t>tokenizers, sentence segmentation, part-of-speech tagging, named entity extraction, chunking, parsing, co-reference resolution, and more.  For more information, see Apache </a:t>
            </a:r>
            <a:r>
              <a:rPr lang="en-GB" sz="1200" dirty="0" err="1"/>
              <a:t>OpenNLP</a:t>
            </a:r>
            <a:r>
              <a:rPr lang="en-GB" sz="1200" dirty="0"/>
              <a:t> at https://opennlp.apache.org/</a:t>
            </a:r>
          </a:p>
          <a:p>
            <a:pPr marL="254832" indent="-254832">
              <a:buFont typeface="Arial" panose="020B0604020202020204" pitchFamily="34" charset="0"/>
              <a:buChar char="•"/>
            </a:pPr>
            <a:r>
              <a:rPr lang="en-GB" sz="1200" dirty="0"/>
              <a:t> </a:t>
            </a:r>
            <a:r>
              <a:rPr lang="en-US" dirty="0"/>
              <a:t>Stanford Core NLP, which is written in Java. </a:t>
            </a:r>
            <a:r>
              <a:rPr lang="en-GB" sz="1200" dirty="0"/>
              <a:t>It is a suite of NLP tools that provide part-of-speech tagging, a named entity recognizer, a co-reference resolution system, sentiment analysis, and more. It supports many languages, such as English, German, French, Arabic, Spanish, and Chinese. For more information, see https://stanfordnlp.github.io/CoreNLP/.</a:t>
            </a:r>
          </a:p>
          <a:p>
            <a:pPr marL="254832" indent="-254832" defTabSz="815462">
              <a:buFont typeface="Arial" panose="020B0604020202020204" pitchFamily="34" charset="0"/>
              <a:buChar char="•"/>
              <a:defRPr/>
            </a:pPr>
            <a:r>
              <a:rPr lang="en-GB" sz="1200" dirty="0"/>
              <a:t>NLTK provides the same processes as the other NLP suites, but in the Python language. For more information, see https://www.nltk.org/.</a:t>
            </a:r>
          </a:p>
          <a:p>
            <a:pPr marL="254832" indent="-254832" defTabSz="815462">
              <a:buFont typeface="Arial" panose="020B0604020202020204" pitchFamily="34" charset="0"/>
              <a:buChar char="•"/>
              <a:defRPr/>
            </a:pPr>
            <a:r>
              <a:rPr lang="en-GB" sz="1200" dirty="0" err="1"/>
              <a:t>WordNet</a:t>
            </a:r>
            <a:r>
              <a:rPr lang="en-GB" sz="1200" dirty="0"/>
              <a:t> is a popular lexical database that is used in research. There are many APIs and languages that you can use to access WordNet. For example, you can make a call to retrieve a synonym of a word. WordNet is available online and as an offline version that you can download. For more information, see https://wordnet.princeton.edu/.</a:t>
            </a:r>
          </a:p>
          <a:p>
            <a:pPr defTabSz="815462">
              <a:defRPr/>
            </a:pPr>
            <a:r>
              <a:rPr lang="en-GB" sz="1200" dirty="0"/>
              <a:t>There are other libraries, such as Unstructured Information Management Architecture (UIMA). IBM Watson uses UIMA to </a:t>
            </a:r>
            <a:r>
              <a:rPr lang="en-GB" sz="1200" dirty="0" err="1"/>
              <a:t>analyze</a:t>
            </a:r>
            <a:r>
              <a:rPr lang="en-GB" sz="1200" dirty="0"/>
              <a:t> unstructured data. </a:t>
            </a:r>
            <a:r>
              <a:rPr lang="en-GB" dirty="0"/>
              <a:t>The Apache Clinical Text Analysis and Knowledge Extraction System (Apache </a:t>
            </a:r>
            <a:r>
              <a:rPr lang="en-GB" dirty="0" err="1"/>
              <a:t>cTAKES</a:t>
            </a:r>
            <a:r>
              <a:rPr lang="en-GB" dirty="0"/>
              <a:t>) is a UIMA-based system that is used to extract information from medical records.</a:t>
            </a:r>
          </a:p>
          <a:p>
            <a:pPr defTabSz="815462">
              <a:defRPr/>
            </a:pPr>
            <a:endParaRPr lang="en-GB" dirty="0"/>
          </a:p>
          <a:p>
            <a:pPr defTabSz="815462">
              <a:defRPr/>
            </a:pPr>
            <a:r>
              <a:rPr lang="en-GB" b="1"/>
              <a:t>References</a:t>
            </a:r>
            <a:r>
              <a:rPr lang="en-GB"/>
              <a:t>:</a:t>
            </a:r>
            <a:endParaRPr lang="en-GB" dirty="0"/>
          </a:p>
          <a:p>
            <a:pPr defTabSz="815462">
              <a:defRPr/>
            </a:pPr>
            <a:r>
              <a:rPr lang="en-GB" sz="1400" dirty="0"/>
              <a:t>Apache </a:t>
            </a:r>
            <a:r>
              <a:rPr lang="en-GB" sz="1400" dirty="0" err="1"/>
              <a:t>OpenNLP</a:t>
            </a:r>
            <a:endParaRPr lang="en-GB" sz="1400" dirty="0"/>
          </a:p>
          <a:p>
            <a:pPr defTabSz="815462">
              <a:defRPr/>
            </a:pPr>
            <a:r>
              <a:rPr lang="en-GB" sz="1400" dirty="0"/>
              <a:t>https://opennlp.apache.org/</a:t>
            </a:r>
          </a:p>
          <a:p>
            <a:pPr defTabSz="815462">
              <a:defRPr/>
            </a:pPr>
            <a:r>
              <a:rPr lang="en-GB" sz="1400" dirty="0" err="1"/>
              <a:t>CoreNLP</a:t>
            </a:r>
            <a:endParaRPr lang="en-GB" sz="1400" dirty="0"/>
          </a:p>
          <a:p>
            <a:pPr defTabSz="815462">
              <a:defRPr/>
            </a:pPr>
            <a:r>
              <a:rPr lang="en-GB" sz="1400" dirty="0"/>
              <a:t>https://stanfordnlp.github.io/CoreNLP/</a:t>
            </a:r>
            <a:endParaRPr lang="en-GB" dirty="0"/>
          </a:p>
          <a:p>
            <a:endParaRPr lang="en-GB"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731062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spcAft>
                <a:spcPts val="1070"/>
              </a:spcAft>
            </a:pPr>
            <a:r>
              <a:rPr lang="en-US" dirty="0"/>
              <a:t>Instead of using low-level libraries, you can use many cloud services that accomplish high-level NLP tasks, for example, </a:t>
            </a:r>
            <a:r>
              <a:rPr lang="en-GB" sz="1800" dirty="0"/>
              <a:t>IBM Cloud, Microsoft Cloud (Azure), and Google Cloud.</a:t>
            </a:r>
          </a:p>
          <a:p>
            <a:pPr>
              <a:spcAft>
                <a:spcPts val="1200"/>
              </a:spcAft>
            </a:pPr>
            <a:r>
              <a:rPr lang="en-GB" sz="1800" dirty="0"/>
              <a:t>IBM offers its AI services through IBM Cloud. </a:t>
            </a:r>
          </a:p>
          <a:p>
            <a:pPr>
              <a:spcAft>
                <a:spcPts val="1200"/>
              </a:spcAft>
            </a:pPr>
            <a:r>
              <a:rPr lang="en-GB" dirty="0"/>
              <a:t>Examples of NLP services are:</a:t>
            </a:r>
          </a:p>
          <a:p>
            <a:pPr marL="285750" lvl="0" indent="-285750">
              <a:spcAft>
                <a:spcPts val="1200"/>
              </a:spcAft>
              <a:buFont typeface="Arial" panose="020B0604020202020204" pitchFamily="34" charset="0"/>
              <a:buChar char="•"/>
            </a:pPr>
            <a:r>
              <a:rPr lang="en-GB" dirty="0"/>
              <a:t> </a:t>
            </a:r>
            <a:r>
              <a:rPr lang="en-GB" sz="1900" dirty="0"/>
              <a:t>Watson Natural Language Understanding for text classification, entity identification, relation </a:t>
            </a:r>
            <a:r>
              <a:rPr lang="en-GB" sz="3600" dirty="0"/>
              <a:t>extraction,</a:t>
            </a:r>
            <a:r>
              <a:rPr lang="en-GB" sz="1900" dirty="0"/>
              <a:t> and emotion extraction.</a:t>
            </a:r>
          </a:p>
          <a:p>
            <a:pPr marL="342900" lvl="0" indent="-342900">
              <a:spcAft>
                <a:spcPts val="1200"/>
              </a:spcAft>
              <a:buFont typeface="Arial" panose="020B0604020202020204" pitchFamily="34" charset="0"/>
              <a:buChar char="•"/>
            </a:pPr>
            <a:r>
              <a:rPr lang="en-US" sz="2000" dirty="0"/>
              <a:t>Language Translator: Translates text from one language to another</a:t>
            </a:r>
          </a:p>
          <a:p>
            <a:pPr marL="342900" lvl="0" indent="-342900">
              <a:spcAft>
                <a:spcPts val="1200"/>
              </a:spcAft>
              <a:buFont typeface="Arial" panose="020B0604020202020204" pitchFamily="34" charset="0"/>
              <a:buChar char="•"/>
            </a:pPr>
            <a:r>
              <a:rPr lang="en-US" sz="4000" dirty="0"/>
              <a:t>Watson Assistant: build conversational interface into an application (chatbot).</a:t>
            </a:r>
          </a:p>
          <a:p>
            <a:pPr defTabSz="815462">
              <a:spcAft>
                <a:spcPts val="1070"/>
              </a:spcAft>
              <a:defRPr/>
            </a:pPr>
            <a:r>
              <a:rPr lang="en-GB" sz="1600" dirty="0"/>
              <a:t>You can rapidly build a complete NLP application by using these services.</a:t>
            </a:r>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712675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753552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819575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There are two categories of NLP: </a:t>
            </a:r>
          </a:p>
          <a:p>
            <a:pPr marL="254832" indent="-254832">
              <a:buFont typeface="Arial" panose="020B0604020202020204" pitchFamily="34" charset="0"/>
              <a:buChar char="•"/>
            </a:pPr>
            <a:r>
              <a:rPr lang="en-GB" dirty="0"/>
              <a:t>Natural language understanding (NLU): </a:t>
            </a:r>
            <a:r>
              <a:rPr lang="en-GB" dirty="0">
                <a:effectLst/>
                <a:latin typeface="Arial" panose="020B0604020202020204" pitchFamily="34" charset="0"/>
              </a:rPr>
              <a:t>It</a:t>
            </a:r>
            <a:r>
              <a:rPr lang="en-GB" baseline="0" dirty="0">
                <a:effectLst/>
                <a:latin typeface="Arial" panose="020B0604020202020204" pitchFamily="34" charset="0"/>
              </a:rPr>
              <a:t> is the NLP task </a:t>
            </a:r>
            <a:r>
              <a:rPr lang="en-GB" dirty="0">
                <a:effectLst/>
                <a:latin typeface="Arial" panose="020B0604020202020204" pitchFamily="34" charset="0"/>
              </a:rPr>
              <a:t>of extracting insights from natural language inputs.</a:t>
            </a:r>
            <a:endParaRPr lang="en-GB" dirty="0"/>
          </a:p>
          <a:p>
            <a:pPr marL="254832" indent="-254832">
              <a:buFont typeface="Arial" panose="020B0604020202020204" pitchFamily="34" charset="0"/>
              <a:buChar char="•"/>
            </a:pPr>
            <a:r>
              <a:rPr lang="en-GB" dirty="0"/>
              <a:t>Natural language generation (NLG): </a:t>
            </a:r>
            <a:r>
              <a:rPr lang="en-GB" dirty="0">
                <a:effectLst/>
                <a:latin typeface="Arial" panose="020B0604020202020204" pitchFamily="34" charset="0"/>
              </a:rPr>
              <a:t>it is the NLP task of building natural language outputs from non-linguistic inputs.</a:t>
            </a:r>
            <a:endParaRPr lang="en-GB" dirty="0"/>
          </a:p>
          <a:p>
            <a:pPr defTabSz="815462">
              <a:defRPr/>
            </a:pPr>
            <a:r>
              <a:rPr lang="en-GB" dirty="0"/>
              <a:t>Natural language exists in various media, such as text in documents, reports, or messages, or speech.</a:t>
            </a:r>
          </a:p>
          <a:p>
            <a:pPr defTabSz="815462">
              <a:defRPr/>
            </a:pPr>
            <a:r>
              <a:rPr lang="en-GB" dirty="0"/>
              <a:t>The graphic in the slide </a:t>
            </a:r>
            <a:r>
              <a:rPr lang="en-GB" baseline="0" dirty="0"/>
              <a:t>shows that NLU is the NLP process that takes input text while NLG is the NLP process that generates text as output.</a:t>
            </a:r>
            <a:endParaRPr lang="en-GB" dirty="0"/>
          </a:p>
          <a:p>
            <a:pPr defTabSz="815462">
              <a:defRPr/>
            </a:pPr>
            <a:endParaRPr lang="en-GB" dirty="0"/>
          </a:p>
          <a:p>
            <a:pPr defTabSz="815462">
              <a:defRPr/>
            </a:pPr>
            <a:r>
              <a:rPr lang="en-GB" dirty="0"/>
              <a:t> </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036544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defTabSz="815462">
              <a:defRPr/>
            </a:pPr>
            <a:r>
              <a:rPr lang="en-GB" dirty="0"/>
              <a:t>NLU </a:t>
            </a:r>
            <a:r>
              <a:rPr lang="en-US" noProof="0" dirty="0"/>
              <a:t>analyzes</a:t>
            </a:r>
            <a:r>
              <a:rPr lang="en-GB" dirty="0"/>
              <a:t> language to gain insights into the text. There are many examples of NLU applications:</a:t>
            </a:r>
          </a:p>
          <a:p>
            <a:pPr marL="254832" indent="-254832" defTabSz="815462">
              <a:buFont typeface="Arial" panose="020B0604020202020204" pitchFamily="34" charset="0"/>
              <a:buChar char="•"/>
              <a:defRPr/>
            </a:pPr>
            <a:r>
              <a:rPr lang="en-GB" dirty="0"/>
              <a:t>Mapping a user’s unstructured input to a computer</a:t>
            </a:r>
            <a:r>
              <a:rPr lang="en-GB" baseline="0" dirty="0"/>
              <a:t> representation (</a:t>
            </a:r>
            <a:r>
              <a:rPr lang="en-GB" dirty="0"/>
              <a:t>structured data) and relation extraction</a:t>
            </a:r>
          </a:p>
          <a:p>
            <a:pPr marL="254832" indent="-254832" defTabSz="815462">
              <a:buFont typeface="Arial" panose="020B0604020202020204" pitchFamily="34" charset="0"/>
              <a:buChar char="•"/>
              <a:defRPr/>
            </a:pPr>
            <a:r>
              <a:rPr lang="en-GB" dirty="0"/>
              <a:t>Question and answering system</a:t>
            </a:r>
          </a:p>
          <a:p>
            <a:pPr marL="254832" indent="-254832" defTabSz="815462">
              <a:buFont typeface="Arial" panose="020B0604020202020204" pitchFamily="34" charset="0"/>
              <a:buChar char="•"/>
              <a:defRPr/>
            </a:pPr>
            <a:r>
              <a:rPr lang="en-GB" dirty="0"/>
              <a:t>Sentiment analysis</a:t>
            </a:r>
          </a:p>
          <a:p>
            <a:pPr defTabSz="815462">
              <a:defRPr/>
            </a:pPr>
            <a:r>
              <a:rPr lang="en-GB" dirty="0"/>
              <a:t>The graphic in the slide shows</a:t>
            </a:r>
            <a:r>
              <a:rPr lang="en-GB" baseline="0" dirty="0"/>
              <a:t> an example of converting unstructured to structured data. The input to the NLU system is natural language (unstructured text) and through the NLP process it is converted to structured data (table).</a:t>
            </a:r>
          </a:p>
          <a:p>
            <a:pPr defTabSz="815462">
              <a:defRPr/>
            </a:pPr>
            <a:endParaRPr lang="en-GB" dirty="0"/>
          </a:p>
          <a:p>
            <a:r>
              <a:rPr lang="en-US" b="1" dirty="0"/>
              <a:t>References</a:t>
            </a:r>
            <a:r>
              <a:rPr lang="en-US" dirty="0"/>
              <a:t>: </a:t>
            </a:r>
          </a:p>
          <a:p>
            <a:r>
              <a:rPr lang="en-US" dirty="0"/>
              <a:t>Natural Language Generation: An Overview</a:t>
            </a:r>
          </a:p>
          <a:p>
            <a:r>
              <a:rPr lang="en-US" dirty="0"/>
              <a:t>http://www.lacsc.org/papers/PaperA6.pdf</a:t>
            </a:r>
          </a:p>
          <a:p>
            <a:r>
              <a:rPr lang="en-US" dirty="0"/>
              <a:t>Understanding Natural Language Understanding</a:t>
            </a:r>
          </a:p>
          <a:p>
            <a:r>
              <a:rPr lang="en-US" dirty="0"/>
              <a:t>https://nlp.stanford.edu/~wcmac/papers/20140716-UNLU.pdf</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4215544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Here are some NLG application examples:</a:t>
            </a:r>
          </a:p>
          <a:p>
            <a:pPr marL="254832" indent="-254832">
              <a:buFont typeface="Arial" panose="020B0604020202020204" pitchFamily="34" charset="0"/>
              <a:buChar char="•"/>
            </a:pPr>
            <a:r>
              <a:rPr lang="en-GB" dirty="0"/>
              <a:t>Translator. </a:t>
            </a:r>
          </a:p>
          <a:p>
            <a:pPr marL="254832" indent="-254832">
              <a:buFont typeface="Arial" panose="020B0604020202020204" pitchFamily="34" charset="0"/>
              <a:buChar char="•"/>
            </a:pPr>
            <a:r>
              <a:rPr lang="en-GB" dirty="0"/>
              <a:t>Text summarization.</a:t>
            </a:r>
          </a:p>
          <a:p>
            <a:pPr marL="254832" indent="-254832">
              <a:buFont typeface="Arial" panose="020B0604020202020204" pitchFamily="34" charset="0"/>
              <a:buChar char="•"/>
            </a:pPr>
            <a:r>
              <a:rPr lang="en-GB" dirty="0">
                <a:effectLst/>
              </a:rPr>
              <a:t>Weather Forecasting Systems, which compile graphical weather maps representations and </a:t>
            </a:r>
            <a:r>
              <a:rPr lang="en-GB" b="0" dirty="0">
                <a:effectLst/>
              </a:rPr>
              <a:t>interpret the numbers that come from the prediction system. By using NLG, you can transform this information into natural language. </a:t>
            </a:r>
          </a:p>
          <a:p>
            <a:pPr marL="254832" indent="-254832">
              <a:buFont typeface="Arial" panose="020B0604020202020204" pitchFamily="34" charset="0"/>
              <a:buChar char="•"/>
            </a:pPr>
            <a:endParaRPr lang="en-GB" dirty="0">
              <a:effectLst/>
            </a:endParaRPr>
          </a:p>
          <a:p>
            <a:r>
              <a:rPr lang="en-GB" b="1" dirty="0"/>
              <a:t>References</a:t>
            </a:r>
            <a:r>
              <a:rPr lang="en-GB" dirty="0"/>
              <a:t>:</a:t>
            </a:r>
          </a:p>
          <a:p>
            <a:r>
              <a:rPr lang="en-GB" dirty="0"/>
              <a:t>Watson Language Translator </a:t>
            </a:r>
          </a:p>
          <a:p>
            <a:r>
              <a:rPr lang="en-GB"/>
              <a:t>https</a:t>
            </a:r>
            <a:r>
              <a:rPr lang="en-GB" dirty="0"/>
              <a:t>://www.ibm.com/cloud/watson-language-translator</a:t>
            </a:r>
          </a:p>
          <a:p>
            <a:r>
              <a:rPr lang="en-US"/>
              <a:t>Natural </a:t>
            </a:r>
            <a:r>
              <a:rPr lang="en-US" dirty="0"/>
              <a:t>Language </a:t>
            </a:r>
            <a:r>
              <a:rPr lang="en-US" dirty="0" err="1"/>
              <a:t>GenerationScope</a:t>
            </a:r>
            <a:r>
              <a:rPr lang="en-US" dirty="0"/>
              <a:t>, Applications and Approaches</a:t>
            </a:r>
            <a:endParaRPr lang="en-GB" dirty="0"/>
          </a:p>
          <a:p>
            <a:r>
              <a:rPr lang="en-GB" dirty="0"/>
              <a:t>http://www.academia.edu/3879518/Natural_Language_Generation_Scope_Applications_and_Approaches</a:t>
            </a:r>
          </a:p>
          <a:p>
            <a:endParaRPr lang="en-GB" dirty="0"/>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17940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3378047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nSpc>
                <a:spcPct val="200000"/>
              </a:lnSpc>
            </a:pPr>
            <a:r>
              <a:rPr lang="en-GB" sz="1200" dirty="0">
                <a:cs typeface="Arial" panose="020B0604020202020204" pitchFamily="34" charset="0"/>
              </a:rPr>
              <a:t>Building applications with NLP processes is not a trivial task. Natural language includes many a</a:t>
            </a:r>
            <a:r>
              <a:rPr lang="en-GB" dirty="0"/>
              <a:t>mbiguities</a:t>
            </a:r>
            <a:r>
              <a:rPr lang="en-GB" sz="1200" dirty="0">
                <a:cs typeface="Arial" panose="020B0604020202020204" pitchFamily="34" charset="0"/>
              </a:rPr>
              <a:t>, such as a lexical ambiguity, which is a primitive level, such as at the word level. </a:t>
            </a:r>
          </a:p>
          <a:p>
            <a:pPr>
              <a:lnSpc>
                <a:spcPct val="200000"/>
              </a:lnSpc>
            </a:pPr>
            <a:r>
              <a:rPr lang="en-GB" sz="1200" dirty="0">
                <a:cs typeface="Arial" panose="020B0604020202020204" pitchFamily="34" charset="0"/>
              </a:rPr>
              <a:t>Two examples:</a:t>
            </a:r>
          </a:p>
          <a:p>
            <a:pPr marL="254832" indent="-254832">
              <a:lnSpc>
                <a:spcPct val="200000"/>
              </a:lnSpc>
              <a:buFont typeface="Arial" panose="020B0604020202020204" pitchFamily="34" charset="0"/>
              <a:buChar char="•"/>
            </a:pPr>
            <a:r>
              <a:rPr lang="en-GB" sz="1200" dirty="0">
                <a:cs typeface="Arial" panose="020B0604020202020204" pitchFamily="34" charset="0"/>
              </a:rPr>
              <a:t>The word </a:t>
            </a:r>
            <a:r>
              <a:rPr lang="en-GB" sz="1200" i="1" dirty="0">
                <a:cs typeface="Arial" panose="020B0604020202020204" pitchFamily="34" charset="0"/>
              </a:rPr>
              <a:t>dance</a:t>
            </a:r>
            <a:r>
              <a:rPr lang="en-GB" sz="1200" dirty="0">
                <a:cs typeface="Arial" panose="020B0604020202020204" pitchFamily="34" charset="0"/>
              </a:rPr>
              <a:t> can be a verb (“We will </a:t>
            </a:r>
            <a:r>
              <a:rPr lang="en-GB" sz="1200" i="1" dirty="0">
                <a:cs typeface="Arial" panose="020B0604020202020204" pitchFamily="34" charset="0"/>
              </a:rPr>
              <a:t>dance</a:t>
            </a:r>
            <a:r>
              <a:rPr lang="en-GB" sz="1200" dirty="0">
                <a:cs typeface="Arial" panose="020B0604020202020204" pitchFamily="34" charset="0"/>
              </a:rPr>
              <a:t> all night.”) or a noun (“This is the salsa </a:t>
            </a:r>
            <a:r>
              <a:rPr lang="en-GB" sz="1200" i="1" dirty="0">
                <a:cs typeface="Arial" panose="020B0604020202020204" pitchFamily="34" charset="0"/>
              </a:rPr>
              <a:t>dance</a:t>
            </a:r>
            <a:r>
              <a:rPr lang="en-GB" sz="1200" dirty="0">
                <a:cs typeface="Arial" panose="020B0604020202020204" pitchFamily="34" charset="0"/>
              </a:rPr>
              <a:t>.”).</a:t>
            </a:r>
          </a:p>
          <a:p>
            <a:pPr marL="254832" indent="-254832">
              <a:lnSpc>
                <a:spcPct val="200000"/>
              </a:lnSpc>
              <a:buFont typeface="Arial" panose="020B0604020202020204" pitchFamily="34" charset="0"/>
              <a:buChar char="•"/>
            </a:pPr>
            <a:r>
              <a:rPr lang="en-GB" sz="1200" dirty="0">
                <a:cs typeface="Arial" panose="020B0604020202020204" pitchFamily="34" charset="0"/>
              </a:rPr>
              <a:t>The word </a:t>
            </a:r>
            <a:r>
              <a:rPr lang="en-GB" sz="1200" i="1" dirty="0">
                <a:cs typeface="Arial" panose="020B0604020202020204" pitchFamily="34" charset="0"/>
              </a:rPr>
              <a:t>will</a:t>
            </a:r>
            <a:r>
              <a:rPr lang="en-GB" sz="1200" b="1" dirty="0">
                <a:cs typeface="Arial" panose="020B0604020202020204" pitchFamily="34" charset="0"/>
              </a:rPr>
              <a:t> </a:t>
            </a:r>
            <a:r>
              <a:rPr lang="en-GB" sz="1200" dirty="0">
                <a:cs typeface="Arial" panose="020B0604020202020204" pitchFamily="34" charset="0"/>
              </a:rPr>
              <a:t>can be a helping verb to indicate an action in the future (“John </a:t>
            </a:r>
            <a:r>
              <a:rPr lang="en-GB" sz="1200" i="1" dirty="0">
                <a:cs typeface="Arial" panose="020B0604020202020204" pitchFamily="34" charset="0"/>
              </a:rPr>
              <a:t>will</a:t>
            </a:r>
            <a:r>
              <a:rPr lang="en-GB" sz="1200" dirty="0">
                <a:cs typeface="Arial" panose="020B0604020202020204" pitchFamily="34" charset="0"/>
              </a:rPr>
              <a:t> go to work”) or a noun (“His uncle left him millions in his </a:t>
            </a:r>
            <a:r>
              <a:rPr lang="en-GB" sz="1200" i="1" dirty="0">
                <a:cs typeface="Arial" panose="020B0604020202020204" pitchFamily="34" charset="0"/>
              </a:rPr>
              <a:t>will</a:t>
            </a:r>
            <a:r>
              <a:rPr lang="en-GB" sz="1200" dirty="0">
                <a:cs typeface="Arial" panose="020B0604020202020204" pitchFamily="34" charset="0"/>
              </a:rPr>
              <a:t>.”).</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725877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Here are two more types of language ambiguity:</a:t>
            </a:r>
          </a:p>
          <a:p>
            <a:pPr marL="254832" indent="-254832">
              <a:buFont typeface="Arial" panose="020B0604020202020204" pitchFamily="34" charset="0"/>
              <a:buChar char="•"/>
            </a:pPr>
            <a:r>
              <a:rPr lang="en-GB" b="1" dirty="0"/>
              <a:t>Syntactic-level ambiguity: </a:t>
            </a:r>
            <a:r>
              <a:rPr lang="en-GB" dirty="0"/>
              <a:t>A sentence that can be parsed in various ways. For example: “She pointed at the guy with the umbrella.” Did she use her umbrella to point at the guy or did she point at the guy who is carrying an umbrella?</a:t>
            </a:r>
          </a:p>
          <a:p>
            <a:pPr marL="254832" indent="-254832">
              <a:buFont typeface="Arial" panose="020B0604020202020204" pitchFamily="34" charset="0"/>
              <a:buChar char="•"/>
            </a:pPr>
            <a:r>
              <a:rPr lang="en-US" b="1" dirty="0"/>
              <a:t>Anaphora</a:t>
            </a:r>
            <a:r>
              <a:rPr lang="en-US" dirty="0"/>
              <a:t> is an expression for which the interpretation depends on another expression that was previously introduced. The referring term is called </a:t>
            </a:r>
            <a:r>
              <a:rPr lang="en-US" i="1" dirty="0"/>
              <a:t>anaphor</a:t>
            </a:r>
            <a:r>
              <a:rPr lang="en-US" dirty="0"/>
              <a:t> and it is usually a pronoun. The pronoun takes the place of a noun but, to avoid</a:t>
            </a:r>
            <a:r>
              <a:rPr lang="en-US" baseline="0" dirty="0"/>
              <a:t> ambiguity, </a:t>
            </a:r>
            <a:r>
              <a:rPr lang="en-US" dirty="0"/>
              <a:t>the pronoun must refer clearly to the noun that the pronoun replaces. </a:t>
            </a:r>
          </a:p>
          <a:p>
            <a:pPr marL="254832" indent="-254832">
              <a:buFont typeface="Arial" panose="020B0604020202020204" pitchFamily="34" charset="0"/>
              <a:buChar char="•"/>
            </a:pPr>
            <a:r>
              <a:rPr lang="en-US" dirty="0"/>
              <a:t>An </a:t>
            </a:r>
            <a:r>
              <a:rPr lang="en-US" b="1" dirty="0"/>
              <a:t>anaphora ambiguity </a:t>
            </a:r>
            <a:r>
              <a:rPr lang="en-US" dirty="0"/>
              <a:t>occurs when more than one possible antecedent exists. For example</a:t>
            </a:r>
            <a:r>
              <a:rPr lang="en-US" baseline="0" dirty="0"/>
              <a:t>: “</a:t>
            </a:r>
            <a:r>
              <a:rPr lang="en-US" dirty="0"/>
              <a:t>When Mary invited Ann to play she did not know that she would be late.” Is the first “she” replacing Mary or Ann? Who did not know?  Is</a:t>
            </a:r>
            <a:r>
              <a:rPr lang="en-US" baseline="0" dirty="0"/>
              <a:t> the second “she” replacing Mary or Ann? Who would be late?</a:t>
            </a:r>
          </a:p>
          <a:p>
            <a:pPr marL="254832" indent="-254832">
              <a:buFont typeface="Arial" panose="020B0604020202020204" pitchFamily="34" charset="0"/>
              <a:buChar char="•"/>
            </a:pPr>
            <a:endParaRPr lang="en-GB" dirty="0"/>
          </a:p>
          <a:p>
            <a:r>
              <a:rPr lang="en-GB" b="1" dirty="0"/>
              <a:t>References</a:t>
            </a:r>
            <a:r>
              <a:rPr lang="en-GB" dirty="0"/>
              <a:t>:</a:t>
            </a:r>
          </a:p>
          <a:p>
            <a:r>
              <a:rPr lang="en-GB" dirty="0"/>
              <a:t>Syntactic ambiguity</a:t>
            </a:r>
          </a:p>
          <a:p>
            <a:r>
              <a:rPr lang="en-GB" dirty="0"/>
              <a:t>https://en.wikipedia.org/wiki/Syntactic_ambiguity</a:t>
            </a:r>
          </a:p>
          <a:p>
            <a:r>
              <a:rPr lang="en-GB" dirty="0"/>
              <a:t>Anaphora (linguistics)</a:t>
            </a:r>
          </a:p>
          <a:p>
            <a:r>
              <a:rPr lang="en-GB" dirty="0"/>
              <a:t>https://en.wikipedia.org/wiki/Anaphora_(linguistics)</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299704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807510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NLP five phases or stages are:</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Morphological Analysis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Morphological analysis is </a:t>
            </a:r>
            <a:r>
              <a:rPr lang="en-US" sz="1800" b="0" dirty="0">
                <a:effectLst/>
                <a:latin typeface="Arial" panose="020B0604020202020204" pitchFamily="34" charset="0"/>
                <a:ea typeface="MS Mincho" panose="02020609040205080304" pitchFamily="49" charset="-128"/>
                <a:cs typeface="Times New Roman" panose="02020603050405020304" pitchFamily="18" charset="0"/>
              </a:rPr>
              <a:t>a </a:t>
            </a:r>
            <a:r>
              <a:rPr lang="en-US" sz="1800" b="0" i="1" dirty="0">
                <a:effectLst/>
                <a:latin typeface="Arial" panose="020B0604020202020204" pitchFamily="34" charset="0"/>
                <a:ea typeface="MS Mincho" panose="02020609040205080304" pitchFamily="49" charset="-128"/>
                <a:cs typeface="Times New Roman" panose="02020603050405020304" pitchFamily="18" charset="0"/>
              </a:rPr>
              <a:t>field of linguistics that studies the structure of words</a:t>
            </a:r>
            <a:r>
              <a:rPr lang="en-US" sz="1800" b="0"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It identifies how a word is produced by using morphemes. The morpheme is the smallest element of a word that has grammatical function and meaning. It is a meaningful morphological unit of a language that cannot be further divided.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Also, this phase is called lexical analysis, which </a:t>
            </a:r>
            <a:r>
              <a:rPr lang="en-US" sz="1800" b="0" i="1" dirty="0">
                <a:effectLst/>
                <a:latin typeface="Arial" panose="020B0604020202020204" pitchFamily="34" charset="0"/>
                <a:ea typeface="MS Mincho" panose="02020609040205080304" pitchFamily="49" charset="-128"/>
                <a:cs typeface="Times New Roman" panose="02020603050405020304" pitchFamily="18" charset="0"/>
              </a:rPr>
              <a:t>deals with the study at the level of words regarding their lexical meaning and part-of-speech</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This level of linguistic processing uses a language's lexicon. Lexicon of a language is the collection of words and phrases in that language. The lexical analysis divides the text into paragraphs, sentences, and words. Lexical normalization, which is the process of converting or transforming a nonstandard text to a standard register, is performed. Lexical normalization includes techniques such as: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Stop word removal (removing for example ‘and’, ‘of’, ‘the’ from text)</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Tokenization (breaking the text into sentences or words)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Word tokenizer</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Sentence tokenizer</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Tweet tokenizer</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Stemming (removing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ing</a:t>
            </a:r>
            <a:r>
              <a:rPr lang="en-US" sz="1800" dirty="0">
                <a:effectLst/>
                <a:latin typeface="Arial" panose="020B0604020202020204" pitchFamily="34" charset="0"/>
                <a:ea typeface="MS Mincho" panose="02020609040205080304" pitchFamily="49" charset="-128"/>
                <a:cs typeface="Times New Roman" panose="02020603050405020304" pitchFamily="18" charset="0"/>
              </a:rPr>
              <a:t>’, ‘es’, ‘s’ from the tail of the words)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Lemmatization (converting the words to their base forms)</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Syntactic Analysis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Syntactic analysis is the analysis that provides the logical meaning of a sentence or parts of that sentence. It is the process of analyzing natural language with the rules of formal grammar. Grammatical rules are applied to categories and groups of words, not to individual words.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Syntactic Analysis is used to check grammar, arrangements of words, and the interrelationship between the words.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Example</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“Mumbai goes to the Sara”. This sentence does not make sense, so this sentence is rejected by a syntactic analyzer.</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Syntactical parsing involves the analysis of words in the sentence for grammar. Dependency grammar and part of speech (POS) tags are the important attributes of text syntactic.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Some of the techniques that are used in this phase are:</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Dependency Parsing</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Part of Speech (POS) tagging</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Semantic Analysis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Semantic analysis retrieves the possible meanings of a sentence that is clear and semantically correct. It is the process of retrieving meaningful insights from text.</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Discourse Integration</a:t>
            </a: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Discourse integration refers to the context of a sentence or word. The meaning of a sentence depends on the meaning of the sentence just before it. In addition, it also brings about the meaning of the immediately succeeding sentence.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example, the word “that” in the sentence “He wanted that” depends upon the prior discourse context.</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Pragmatic Analysis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Pragmatic analysis is the study of meanings in a language. In involves the process of extraction of insights from the text. Through Pragmatic Analysis, what was described is reinterpreted by what it was meant. It derives the various aspects of language that require real-world knowledge. It means to abstract the meaningful use of language in situations. In this analysis, the focus is always on what was said is reinterpreted on what is intended.</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example, the sentence “Please crack the door open” does not mean to break the door but to open it a small amount.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endParaRPr lang="en-US" dirty="0"/>
          </a:p>
          <a:p>
            <a:r>
              <a:rPr lang="en-US" b="1" dirty="0"/>
              <a:t>References</a:t>
            </a:r>
            <a:r>
              <a:rPr lang="en-US" dirty="0"/>
              <a:t>:</a:t>
            </a:r>
          </a:p>
          <a:p>
            <a:r>
              <a:rPr lang="en-US" dirty="0"/>
              <a:t>Phases in Natural Language Processing</a:t>
            </a:r>
          </a:p>
          <a:p>
            <a:r>
              <a:rPr lang="en-US" dirty="0"/>
              <a:t>https://padhaitime.com/Natural-Language-Processing/Phases-in-NLP</a:t>
            </a:r>
          </a:p>
          <a:p>
            <a:r>
              <a:rPr lang="en-US" dirty="0"/>
              <a:t>Stages of Natural Language Processing</a:t>
            </a:r>
          </a:p>
          <a:p>
            <a:r>
              <a:rPr lang="en-US" dirty="0"/>
              <a:t>https://byteiota.com/stages-of-nlp/</a:t>
            </a:r>
          </a:p>
          <a:p>
            <a:r>
              <a:rPr lang="en-US" dirty="0"/>
              <a:t>The 5 Phases of Natural Language Processing</a:t>
            </a:r>
          </a:p>
          <a:p>
            <a:r>
              <a:rPr lang="en-US" dirty="0"/>
              <a:t>https://www.optisolbusiness.com/insight/the-5-phases-of-natural-language-processing</a:t>
            </a:r>
          </a:p>
          <a:p>
            <a:r>
              <a:rPr lang="en-US" dirty="0"/>
              <a:t>Natural Language Processing Step by Step Guide</a:t>
            </a:r>
          </a:p>
          <a:p>
            <a:r>
              <a:rPr lang="en-US" dirty="0"/>
              <a:t>https://www.analyticsvidhya.com/blog/2021/05/natural-language-processing-step-by-step-guide/#h2_6</a:t>
            </a:r>
          </a:p>
        </p:txBody>
      </p:sp>
      <p:sp>
        <p:nvSpPr>
          <p:cNvPr id="4" name="Footer Placeholder 3"/>
          <p:cNvSpPr>
            <a:spLocks noGrp="1"/>
          </p:cNvSpPr>
          <p:nvPr>
            <p:ph type="ftr" sz="quarter" idx="4"/>
          </p:nvPr>
        </p:nvSpPr>
        <p:spPr/>
        <p:txBody>
          <a:bodyPr/>
          <a:lstStyle/>
          <a:p>
            <a:pPr>
              <a:defRPr/>
            </a:pPr>
            <a:r>
              <a:rPr lang="en-US"/>
              <a:t>© Copyright IBM Corporation 2019,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26</a:t>
            </a:fld>
            <a:endParaRPr lang="en-US"/>
          </a:p>
        </p:txBody>
      </p:sp>
    </p:spTree>
    <p:extLst>
      <p:ext uri="{BB962C8B-B14F-4D97-AF65-F5344CB8AC3E}">
        <p14:creationId xmlns:p14="http://schemas.microsoft.com/office/powerpoint/2010/main" val="1215421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When you work on an NLP task like machine translation, you must perform a set of processes and activities. This set of processes is the NLP pipeline.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A pipeline is a process for designing a program in which the output of one module feeds into the input of the next module. You use the pipeline to break down the complexity of the NLP task into a smaller set of less complicated tasks. There are no strict rules for the activities that must be done in the pipeline.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The following slides, explore some of these activities by using the following example: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“Yes, I received your invitation, and I will happily attend your party in London.”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This statement is understandable by a human but not a computer. We use the pipeline to walk through each stage to </a:t>
            </a:r>
            <a:r>
              <a:rPr lang="en-US" sz="1800" dirty="0">
                <a:effectLst/>
                <a:latin typeface="Arial" panose="020B0604020202020204" pitchFamily="34" charset="0"/>
                <a:ea typeface="MS Mincho" panose="02020609040205080304" pitchFamily="49" charset="-128"/>
                <a:cs typeface="Times New Roman" panose="02020603050405020304" pitchFamily="18" charset="0"/>
              </a:rPr>
              <a:t>analyze</a:t>
            </a:r>
            <a:r>
              <a:rPr lang="en-GB" sz="1800" dirty="0">
                <a:effectLst/>
                <a:latin typeface="Arial" panose="020B0604020202020204" pitchFamily="34" charset="0"/>
                <a:ea typeface="MS Mincho" panose="02020609040205080304" pitchFamily="49" charset="-128"/>
                <a:cs typeface="Times New Roman" panose="02020603050405020304" pitchFamily="18" charset="0"/>
              </a:rPr>
              <a:t> the statement.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a:p>
            <a:r>
              <a:rPr lang="en-US" b="1" dirty="0"/>
              <a:t>Reference</a:t>
            </a:r>
            <a:r>
              <a:rPr lang="en-US" dirty="0"/>
              <a:t>:</a:t>
            </a:r>
          </a:p>
          <a:p>
            <a:r>
              <a:rPr lang="en-US" dirty="0" err="1"/>
              <a:t>CoreNLP</a:t>
            </a:r>
            <a:r>
              <a:rPr lang="en-US" dirty="0"/>
              <a:t> Pipelines</a:t>
            </a:r>
          </a:p>
          <a:p>
            <a:r>
              <a:rPr lang="en-US" dirty="0"/>
              <a:t>https://stanfordnlp.github.io/CoreNLP/pipelines.html</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307578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NLP uses pipelines to read, decipher, and understand human languages. The slide shows the prime processes of the NLP pipelines. </a:t>
            </a:r>
          </a:p>
          <a:p>
            <a:endParaRPr lang="en-US" dirty="0"/>
          </a:p>
          <a:p>
            <a:r>
              <a:rPr lang="en-US" b="1" dirty="0"/>
              <a:t>References</a:t>
            </a:r>
            <a:r>
              <a:rPr lang="en-US" dirty="0"/>
              <a:t>:</a:t>
            </a:r>
          </a:p>
          <a:p>
            <a:r>
              <a:rPr lang="en-US" dirty="0"/>
              <a:t>Preprocessing steps in Natural Language Processing (NLP)</a:t>
            </a:r>
          </a:p>
          <a:p>
            <a:r>
              <a:rPr lang="en-US" dirty="0"/>
              <a:t>https://www.educative.io/answers/preprocessing-steps-in-natural-language-processing-nlp</a:t>
            </a:r>
          </a:p>
          <a:p>
            <a:r>
              <a:rPr lang="en-US" dirty="0"/>
              <a:t>How to build an NLP pipeline</a:t>
            </a:r>
          </a:p>
          <a:p>
            <a:r>
              <a:rPr lang="en-US" dirty="0"/>
              <a:t>https://www.wikitechy.com/tutorial/nlp/how-to-build-an-nlp-pipeline</a:t>
            </a:r>
          </a:p>
        </p:txBody>
      </p:sp>
      <p:sp>
        <p:nvSpPr>
          <p:cNvPr id="4" name="Footer Placeholder 3"/>
          <p:cNvSpPr>
            <a:spLocks noGrp="1"/>
          </p:cNvSpPr>
          <p:nvPr>
            <p:ph type="ftr" sz="quarter" idx="4"/>
          </p:nvPr>
        </p:nvSpPr>
        <p:spPr/>
        <p:txBody>
          <a:bodyPr/>
          <a:lstStyle/>
          <a:p>
            <a:pPr>
              <a:defRPr/>
            </a:pPr>
            <a:r>
              <a:rPr lang="en-US"/>
              <a:t>© Copyright IBM Corporation 2019,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28</a:t>
            </a:fld>
            <a:endParaRPr lang="en-US"/>
          </a:p>
        </p:txBody>
      </p:sp>
    </p:spTree>
    <p:extLst>
      <p:ext uri="{BB962C8B-B14F-4D97-AF65-F5344CB8AC3E}">
        <p14:creationId xmlns:p14="http://schemas.microsoft.com/office/powerpoint/2010/main" val="1753367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spcAft>
                <a:spcPts val="1070"/>
              </a:spcAft>
            </a:pPr>
            <a:r>
              <a:rPr lang="en-GB" dirty="0"/>
              <a:t>NLP stands for natural language processing. It is a subfield of computer science and AI concerned with the processing human language by computers. It is one of the most important fields in computer science in both industry and academia. </a:t>
            </a:r>
          </a:p>
          <a:p>
            <a:pPr>
              <a:spcAft>
                <a:spcPts val="1070"/>
              </a:spcAft>
            </a:pPr>
            <a:r>
              <a:rPr lang="en-US" dirty="0"/>
              <a:t>NLP enables machines to understand human communication to extract different information.</a:t>
            </a:r>
            <a:endParaRPr lang="en-GB" dirty="0"/>
          </a:p>
          <a:p>
            <a:pPr>
              <a:spcAft>
                <a:spcPts val="1070"/>
              </a:spcAft>
            </a:pPr>
            <a:r>
              <a:rPr lang="en-US" dirty="0"/>
              <a:t>Examples of NLP applications include analysis of text in emails, human speech, social media, or documents.</a:t>
            </a:r>
            <a:endParaRPr lang="en-GB" dirty="0"/>
          </a:p>
          <a:p>
            <a:pPr>
              <a:lnSpc>
                <a:spcPct val="200000"/>
              </a:lnSpc>
            </a:pPr>
            <a:r>
              <a:rPr lang="en-US" sz="1200" dirty="0"/>
              <a:t>NLP has its origins in machine translation from the 1950s</a:t>
            </a:r>
            <a:r>
              <a:rPr lang="en-GB" sz="1200" dirty="0"/>
              <a:t>.</a:t>
            </a:r>
          </a:p>
          <a:p>
            <a:pPr>
              <a:lnSpc>
                <a:spcPct val="200000"/>
              </a:lnSpc>
            </a:pPr>
            <a:r>
              <a:rPr lang="en-GB" sz="1200" dirty="0"/>
              <a:t>The first machine translation was from English to Russian and vice versa, but with poor and inaccurate results.</a:t>
            </a:r>
          </a:p>
          <a:p>
            <a:pPr>
              <a:lnSpc>
                <a:spcPct val="200000"/>
              </a:lnSpc>
            </a:pPr>
            <a:r>
              <a:rPr lang="en-GB" sz="1200" dirty="0"/>
              <a:t>Machine translation and other NLP applications advanced over the years by combining the power of artificial intelligence (AI), computational linguistics, and computer science.</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421884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Sentence segmentation focuses on finding the boundaries of sentences in text, that is, where the sentence starts and ends. This is not an easy task to accomplish due to the possible ambiguity that is caused by punctuation marks. </a:t>
            </a:r>
          </a:p>
          <a:p>
            <a:r>
              <a:rPr lang="en-GB" dirty="0"/>
              <a:t>For example, a period might indicate the end of a sentence, but it might also indicate an abbreviation, a decimal point, or an email address. </a:t>
            </a:r>
          </a:p>
          <a:p>
            <a:r>
              <a:rPr lang="en-GB" dirty="0"/>
              <a:t>Assume that the two sentences here are separated by the conjunction “and”, so the result of this stage is the following sentences:</a:t>
            </a:r>
          </a:p>
          <a:p>
            <a:pPr marL="285750" indent="-285750">
              <a:buFont typeface="Arial" panose="020B0604020202020204" pitchFamily="34" charset="0"/>
              <a:buChar char="•"/>
            </a:pPr>
            <a:r>
              <a:rPr lang="en-GB" dirty="0"/>
              <a:t>“Yes, I received your invitation.”</a:t>
            </a:r>
          </a:p>
          <a:p>
            <a:pPr marL="285750" indent="-285750">
              <a:buFont typeface="Arial" panose="020B0604020202020204" pitchFamily="34" charset="0"/>
              <a:buChar char="•"/>
            </a:pPr>
            <a:r>
              <a:rPr lang="en-GB" dirty="0"/>
              <a:t> “I will happily attend your party in London.” </a:t>
            </a:r>
          </a:p>
          <a:p>
            <a:pPr marL="285750" indent="-285750">
              <a:buFont typeface="Arial" panose="020B0604020202020204" pitchFamily="34" charset="0"/>
              <a:buChar char="•"/>
            </a:pPr>
            <a:endParaRPr lang="en-GB" dirty="0"/>
          </a:p>
          <a:p>
            <a:r>
              <a:rPr lang="en-US" b="1" dirty="0"/>
              <a:t>Reference</a:t>
            </a:r>
            <a:r>
              <a:rPr lang="en-US" dirty="0"/>
              <a:t>:</a:t>
            </a:r>
          </a:p>
          <a:p>
            <a:r>
              <a:rPr lang="en-US" dirty="0"/>
              <a:t>Sentence boundary disambiguation</a:t>
            </a:r>
          </a:p>
          <a:p>
            <a:r>
              <a:rPr lang="en-US" dirty="0"/>
              <a:t>https://en.wikipedia.org/wiki/Sentence_boundary_disambiguation</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4252871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Tokenization is a basic process that breaks a sentence into a group of words, punctuation, numbers, and </a:t>
            </a:r>
            <a:r>
              <a:rPr lang="en-US" noProof="0" dirty="0"/>
              <a:t>alphanumerics</a:t>
            </a:r>
            <a:r>
              <a:rPr lang="en-GB" dirty="0"/>
              <a:t> that are called tokens. The tokenization can be done on multiple delimiters. Assume in the example that you use the white space as delimiter and apply tokenization to the example:</a:t>
            </a:r>
            <a:br>
              <a:rPr lang="en-GB" dirty="0"/>
            </a:br>
            <a:r>
              <a:rPr lang="en-GB" dirty="0"/>
              <a:t>First sentence: “Yes””,” “I” “received” “your” “invitation”</a:t>
            </a:r>
            <a:br>
              <a:rPr lang="en-GB" dirty="0"/>
            </a:br>
            <a:r>
              <a:rPr lang="en-GB" dirty="0"/>
              <a:t>Second sentence: “I” “will” “happily” “attend” “your” “party” “in” “London”</a:t>
            </a:r>
          </a:p>
          <a:p>
            <a:r>
              <a:rPr lang="en-GB" dirty="0"/>
              <a:t>White space is a standard delimiter but is not sufficiently useful by itself. For example, segmenting “New York” into “New” and “York” might introduce ambiguity because they both refer to a state, so you should preserve the space in-between. </a:t>
            </a:r>
          </a:p>
          <a:p>
            <a:r>
              <a:rPr lang="en-GB" dirty="0">
                <a:latin typeface="Arial" panose="020B0604020202020204" pitchFamily="34" charset="0"/>
                <a:cs typeface="Arial" panose="020B0604020202020204" pitchFamily="34" charset="0"/>
              </a:rPr>
              <a:t>┌ Note ─────────────────</a:t>
            </a:r>
          </a:p>
          <a:p>
            <a:pPr defTabSz="815462"/>
            <a:r>
              <a:rPr lang="en-GB" dirty="0"/>
              <a:t>Sentence segmentation, tokenization, and other activities in the pipeline might also differ depending on the language. For example, you cannot use the same English </a:t>
            </a:r>
            <a:r>
              <a:rPr lang="en-GB" dirty="0" err="1"/>
              <a:t>tokenizer</a:t>
            </a:r>
            <a:r>
              <a:rPr lang="en-GB" dirty="0"/>
              <a:t> with the Japanese language. </a:t>
            </a:r>
            <a:endParaRPr lang="en-US" dirty="0"/>
          </a:p>
          <a:p>
            <a:r>
              <a:rPr lang="en-GB" dirty="0">
                <a:latin typeface="Arial" panose="020B0604020202020204" pitchFamily="34" charset="0"/>
                <a:cs typeface="Arial" panose="020B0604020202020204" pitchFamily="34" charset="0"/>
              </a:rPr>
              <a:t>└────────────────────</a:t>
            </a:r>
            <a:endParaRPr lang="en-GB"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114094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stemming step, the prefixes and suffixes are removed to obtain the root word.</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Stemming chops words without knowing the context of the word in sentences. It might create the nonexistence meaning of a word. For Example: “Studies” =&gt;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Studi</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"troubled" =&gt;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troubl</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Stemming is preferred when the meaning of the word is not important for analysis, for example spam detection. Lemmatization is recommended when the meaning of the word is important for analysis, for example, Question &amp; Answer system. </a:t>
            </a:r>
          </a:p>
          <a:p>
            <a:endParaRPr lang="en-US" dirty="0"/>
          </a:p>
          <a:p>
            <a:r>
              <a:rPr lang="en-US" b="1" dirty="0"/>
              <a:t>References</a:t>
            </a:r>
            <a:r>
              <a:rPr lang="en-US" dirty="0"/>
              <a:t>:</a:t>
            </a:r>
          </a:p>
          <a:p>
            <a:r>
              <a:rPr lang="en-US" dirty="0"/>
              <a:t>Preprocessing steps in Natural Language Processing (NLP)</a:t>
            </a:r>
          </a:p>
          <a:p>
            <a:r>
              <a:rPr lang="en-GB" dirty="0"/>
              <a:t>https://www.educative.io/answers/preprocessing-steps-in-natural-language-processing-nlp</a:t>
            </a:r>
          </a:p>
          <a:p>
            <a:r>
              <a:rPr lang="en-US" dirty="0"/>
              <a:t>What is Stemming and Lemmatization in NLP?</a:t>
            </a:r>
            <a:endParaRPr lang="en-GB" dirty="0"/>
          </a:p>
          <a:p>
            <a:r>
              <a:rPr lang="en-GB" dirty="0"/>
              <a:t>https://www.analyticssteps.com/blogs/what-stemming-and-lemmatization-nlp</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604549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This table demonstrates some of the rules of the Porter stemmer.</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656850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An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inflected</a:t>
            </a:r>
            <a:r>
              <a:rPr lang="en-US" sz="1800" dirty="0">
                <a:effectLst/>
                <a:latin typeface="Arial" panose="020B0604020202020204" pitchFamily="34" charset="0"/>
                <a:ea typeface="MS Mincho" panose="02020609040205080304" pitchFamily="49" charset="-128"/>
                <a:cs typeface="Times New Roman" panose="02020603050405020304" pitchFamily="18" charset="0"/>
              </a:rPr>
              <a:t> form of a word has a changed spelling or ending that shows the way it is used in sentences: "Finds" and "found" are inflected forms of "find."</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Lemmatization groups different inflected forms of a word into a base word called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lemma</a:t>
            </a:r>
            <a:r>
              <a:rPr lang="en-US" sz="1800" dirty="0">
                <a:effectLst/>
                <a:latin typeface="Arial" panose="020B0604020202020204" pitchFamily="34" charset="0"/>
                <a:ea typeface="MS Mincho" panose="02020609040205080304" pitchFamily="49" charset="-128"/>
                <a:cs typeface="Times New Roman" panose="02020603050405020304" pitchFamily="18" charset="0"/>
              </a:rPr>
              <a:t>. For example,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List of words:  going, gone, went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Lemma: go</a:t>
            </a:r>
          </a:p>
          <a:p>
            <a:endParaRPr lang="en-US" dirty="0"/>
          </a:p>
          <a:p>
            <a:r>
              <a:rPr lang="en-US" b="1" dirty="0"/>
              <a:t>Reference</a:t>
            </a:r>
            <a:r>
              <a:rPr lang="en-US" dirty="0"/>
              <a:t>s</a:t>
            </a:r>
          </a:p>
          <a:p>
            <a:r>
              <a:rPr lang="en-US" dirty="0"/>
              <a:t>Preprocessing steps in Natural Language Processing (NLP)</a:t>
            </a:r>
          </a:p>
          <a:p>
            <a:r>
              <a:rPr lang="en-GB" dirty="0"/>
              <a:t>https://www.educative.io/answers/preprocessing-steps-in-natural-language-processing-nlp</a:t>
            </a:r>
          </a:p>
          <a:p>
            <a:r>
              <a:rPr lang="en-US" dirty="0"/>
              <a:t>What is Stemming and Lemmatization in NLP?</a:t>
            </a:r>
            <a:endParaRPr lang="en-GB" dirty="0"/>
          </a:p>
          <a:p>
            <a:r>
              <a:rPr lang="en-GB" dirty="0"/>
              <a:t>https://www.analyticssteps.com/blogs/what-stemming-and-lemmatization-nlp</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56713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Stop words are the words in any language that do not add much meaning to a sentence. Stop words can safely be ignored without sacrificing the meaning of the sentence. For example, in English, “the”, “is” and “and”, are examples of stop words. In NLP and text mining applications, stop words removal eliminates unimportant words so that applications can focus on the important words instead.</a:t>
            </a:r>
          </a:p>
          <a:p>
            <a:r>
              <a:rPr lang="en-US" dirty="0"/>
              <a:t>A list of English stop words can be found at https://www.ranks.nl/stopwords</a:t>
            </a:r>
          </a:p>
          <a:p>
            <a:endParaRPr lang="en-US" dirty="0"/>
          </a:p>
          <a:p>
            <a:r>
              <a:rPr lang="en-US" b="1" dirty="0"/>
              <a:t>References</a:t>
            </a:r>
            <a:r>
              <a:rPr lang="en-US" dirty="0"/>
              <a:t>:</a:t>
            </a:r>
          </a:p>
          <a:p>
            <a:r>
              <a:rPr lang="en-US" dirty="0"/>
              <a:t>Preprocessing steps in Natural Language Processing (NLP)</a:t>
            </a:r>
          </a:p>
          <a:p>
            <a:r>
              <a:rPr lang="en-GB" dirty="0"/>
              <a:t>https://www.educative.io/answers/preprocessing-steps-in-natural-language-processing-nlp</a:t>
            </a:r>
          </a:p>
          <a:p>
            <a:r>
              <a:rPr lang="en-GB" dirty="0" err="1"/>
              <a:t>Stopwords</a:t>
            </a:r>
            <a:r>
              <a:rPr lang="en-GB" dirty="0"/>
              <a:t> Lists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https://www.ranks.nl/stopwords</a:t>
            </a:r>
          </a:p>
          <a:p>
            <a:endParaRPr lang="en-GB"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933946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b="0" i="0" dirty="0">
                <a:solidFill>
                  <a:srgbClr val="202124"/>
                </a:solidFill>
                <a:effectLst/>
                <a:latin typeface="arial" panose="020B0604020202020204" pitchFamily="34" charset="0"/>
              </a:rPr>
              <a:t>Dependency Parsing (DP) is the process of examining the dependencies between the phrases of a sentence to determine its grammatical structure. A sentence is divided into sections. The process assumes that there is a direct relationship between each linguistic unit in a sentence. These hyperlinks are called dependencies.</a:t>
            </a:r>
          </a:p>
          <a:p>
            <a:r>
              <a:rPr lang="en-US" b="0" i="0" dirty="0">
                <a:solidFill>
                  <a:srgbClr val="202124"/>
                </a:solidFill>
                <a:effectLst/>
                <a:latin typeface="arial" panose="020B0604020202020204" pitchFamily="34" charset="0"/>
              </a:rPr>
              <a:t>The example in the slide shows a diagram that explains the sentence’s dependence structure. </a:t>
            </a:r>
          </a:p>
          <a:p>
            <a:r>
              <a:rPr lang="en-US" b="0" i="0" dirty="0">
                <a:solidFill>
                  <a:srgbClr val="202124"/>
                </a:solidFill>
                <a:effectLst/>
                <a:latin typeface="arial" panose="020B0604020202020204" pitchFamily="34" charset="0"/>
              </a:rPr>
              <a:t>In a written dependency structure, the relationships between each linguistic unit, or phrase, in the sentence are expressed by directed arcs. In the example, the root of the tree “prefer” varies the pinnacle of the preceding sentence, as labelled in the diagram. Relations among the words are illustrated above the sentence with directed, labeled arcs from heads to dependents. A root node explicitly marks the root of the tree, the head of the entire structure.</a:t>
            </a:r>
          </a:p>
          <a:p>
            <a:r>
              <a:rPr lang="en-US" b="0" i="0" dirty="0">
                <a:solidFill>
                  <a:srgbClr val="202124"/>
                </a:solidFill>
                <a:effectLst/>
                <a:latin typeface="arial" panose="020B0604020202020204" pitchFamily="34" charset="0"/>
              </a:rPr>
              <a:t>A dependence tag indicates the relationship between linguistic units. For example, the word “flight” changes the meaning of the noun “Denver.” As a result, you might identify a dependence flight -&gt; Denver, where flight is the pinnacle or head and Denver is the kid or dependent. It is represented by </a:t>
            </a:r>
            <a:r>
              <a:rPr lang="en-US" b="0" i="0" dirty="0" err="1">
                <a:solidFill>
                  <a:srgbClr val="202124"/>
                </a:solidFill>
                <a:effectLst/>
                <a:latin typeface="arial" panose="020B0604020202020204" pitchFamily="34" charset="0"/>
              </a:rPr>
              <a:t>nmod</a:t>
            </a:r>
            <a:r>
              <a:rPr lang="en-US" b="0" i="0" dirty="0">
                <a:solidFill>
                  <a:srgbClr val="202124"/>
                </a:solidFill>
                <a:effectLst/>
                <a:latin typeface="arial" panose="020B0604020202020204" pitchFamily="34" charset="0"/>
              </a:rPr>
              <a:t>, which stands for the nominal modifier.</a:t>
            </a:r>
          </a:p>
          <a:p>
            <a:r>
              <a:rPr lang="en-US" b="0" i="0" dirty="0">
                <a:solidFill>
                  <a:srgbClr val="202124"/>
                </a:solidFill>
                <a:effectLst/>
                <a:latin typeface="arial" panose="020B0604020202020204" pitchFamily="34" charset="0"/>
              </a:rPr>
              <a:t>The dependency tags that are used in the example are:</a:t>
            </a:r>
          </a:p>
          <a:p>
            <a:pPr marL="285750" indent="-285750">
              <a:buFont typeface="Arial" panose="020B0604020202020204" pitchFamily="34" charset="0"/>
              <a:buChar char="•"/>
            </a:pPr>
            <a:r>
              <a:rPr lang="en-US" b="0" i="0" dirty="0">
                <a:solidFill>
                  <a:srgbClr val="202124"/>
                </a:solidFill>
                <a:effectLst/>
                <a:latin typeface="arial" panose="020B0604020202020204" pitchFamily="34" charset="0"/>
              </a:rPr>
              <a:t>nominal subject (</a:t>
            </a:r>
            <a:r>
              <a:rPr lang="en-US" b="0" i="0" dirty="0" err="1">
                <a:solidFill>
                  <a:srgbClr val="202124"/>
                </a:solidFill>
                <a:effectLst/>
                <a:latin typeface="arial" panose="020B0604020202020204" pitchFamily="34" charset="0"/>
              </a:rPr>
              <a:t>nsubj</a:t>
            </a:r>
            <a:r>
              <a:rPr lang="en-US" b="0" i="0" dirty="0">
                <a:solidFill>
                  <a:srgbClr val="202124"/>
                </a:solidFill>
                <a:effectLst/>
                <a:latin typeface="arial" panose="020B0604020202020204" pitchFamily="34" charset="0"/>
              </a:rPr>
              <a:t>): nominal, which is the syntactic subject and the proto-agent of a clause.</a:t>
            </a:r>
          </a:p>
          <a:p>
            <a:pPr marL="285750" indent="-285750">
              <a:buFont typeface="Arial" panose="020B0604020202020204" pitchFamily="34" charset="0"/>
              <a:buChar char="•"/>
            </a:pPr>
            <a:r>
              <a:rPr lang="en-US" b="0" i="0" dirty="0">
                <a:solidFill>
                  <a:srgbClr val="202124"/>
                </a:solidFill>
                <a:effectLst/>
                <a:latin typeface="arial" panose="020B0604020202020204" pitchFamily="34" charset="0"/>
              </a:rPr>
              <a:t>direct object of a verb (</a:t>
            </a:r>
            <a:r>
              <a:rPr lang="en-US" b="0" i="0" dirty="0" err="1">
                <a:solidFill>
                  <a:srgbClr val="202124"/>
                </a:solidFill>
                <a:effectLst/>
                <a:latin typeface="arial" panose="020B0604020202020204" pitchFamily="34" charset="0"/>
              </a:rPr>
              <a:t>dobj</a:t>
            </a:r>
            <a:r>
              <a:rPr lang="en-US" b="0" i="0" dirty="0">
                <a:solidFill>
                  <a:srgbClr val="202124"/>
                </a:solidFill>
                <a:effectLst/>
                <a:latin typeface="arial" panose="020B0604020202020204" pitchFamily="34" charset="0"/>
              </a:rPr>
              <a:t>): noun phrase, which is the (accusative) object of the verb.</a:t>
            </a:r>
          </a:p>
          <a:p>
            <a:pPr marL="285750" indent="-285750">
              <a:buFont typeface="Arial" panose="020B0604020202020204" pitchFamily="34" charset="0"/>
              <a:buChar char="•"/>
            </a:pPr>
            <a:r>
              <a:rPr lang="en-US" b="0" i="0" dirty="0">
                <a:solidFill>
                  <a:srgbClr val="202124"/>
                </a:solidFill>
                <a:effectLst/>
                <a:latin typeface="arial" panose="020B0604020202020204" pitchFamily="34" charset="0"/>
              </a:rPr>
              <a:t>relation determiner (det): holds between a nominal head and its determiner.</a:t>
            </a:r>
          </a:p>
          <a:p>
            <a:pPr marL="285750" indent="-285750">
              <a:buFont typeface="Arial" panose="020B0604020202020204" pitchFamily="34" charset="0"/>
              <a:buChar char="•"/>
            </a:pPr>
            <a:r>
              <a:rPr lang="en-US" b="0" i="0" dirty="0">
                <a:solidFill>
                  <a:srgbClr val="202124"/>
                </a:solidFill>
                <a:effectLst/>
                <a:latin typeface="arial" panose="020B0604020202020204" pitchFamily="34" charset="0"/>
              </a:rPr>
              <a:t>nominal modifier (</a:t>
            </a:r>
            <a:r>
              <a:rPr lang="en-US" b="0" i="0" dirty="0" err="1">
                <a:solidFill>
                  <a:srgbClr val="202124"/>
                </a:solidFill>
                <a:effectLst/>
                <a:latin typeface="arial" panose="020B0604020202020204" pitchFamily="34" charset="0"/>
              </a:rPr>
              <a:t>nmod</a:t>
            </a:r>
            <a:r>
              <a:rPr lang="en-US" b="0" i="0" dirty="0">
                <a:solidFill>
                  <a:srgbClr val="202124"/>
                </a:solidFill>
                <a:effectLst/>
                <a:latin typeface="arial" panose="020B0604020202020204" pitchFamily="34" charset="0"/>
              </a:rPr>
              <a:t>): The </a:t>
            </a:r>
            <a:r>
              <a:rPr lang="en-US" b="0" i="0" dirty="0" err="1">
                <a:solidFill>
                  <a:srgbClr val="202124"/>
                </a:solidFill>
                <a:effectLst/>
                <a:latin typeface="arial" panose="020B0604020202020204" pitchFamily="34" charset="0"/>
              </a:rPr>
              <a:t>nmod</a:t>
            </a:r>
            <a:r>
              <a:rPr lang="en-US" b="0" i="0" dirty="0">
                <a:solidFill>
                  <a:srgbClr val="202124"/>
                </a:solidFill>
                <a:effectLst/>
                <a:latin typeface="arial" panose="020B0604020202020204" pitchFamily="34" charset="0"/>
              </a:rPr>
              <a:t> relation is used for nominal dependents of another noun or noun phrase and functionally corresponds to an attribute, or genitive complement.</a:t>
            </a:r>
          </a:p>
          <a:p>
            <a:pPr marL="285750" indent="-285750">
              <a:buFont typeface="Arial" panose="020B0604020202020204" pitchFamily="34" charset="0"/>
              <a:buChar char="•"/>
            </a:pPr>
            <a:r>
              <a:rPr lang="en-US" b="0" i="0" dirty="0">
                <a:solidFill>
                  <a:srgbClr val="202124"/>
                </a:solidFill>
                <a:effectLst/>
                <a:latin typeface="arial" panose="020B0604020202020204" pitchFamily="34" charset="0"/>
              </a:rPr>
              <a:t>Case: The case relation is used for any case-marking element, which is treated as a separate syntactic word (including prepositions, postpositions, and clitic case markers). Case-marking elements are treated as dependents of the noun that they attach to or introduce.</a:t>
            </a:r>
          </a:p>
          <a:p>
            <a:endParaRPr lang="en-US" dirty="0"/>
          </a:p>
          <a:p>
            <a:r>
              <a:rPr lang="en-US" b="1" dirty="0"/>
              <a:t>References</a:t>
            </a:r>
            <a:r>
              <a:rPr lang="en-US" dirty="0"/>
              <a:t>:</a:t>
            </a:r>
          </a:p>
          <a:p>
            <a:r>
              <a:rPr lang="en-US" dirty="0"/>
              <a:t>Dependency Parsing</a:t>
            </a:r>
          </a:p>
          <a:p>
            <a:r>
              <a:rPr lang="en-GB" dirty="0"/>
              <a:t>https://www.analyticsvidhya.com/blog/2021/12/dependency-parsing-in-natural-language-processing-with-examples/</a:t>
            </a:r>
          </a:p>
          <a:p>
            <a:r>
              <a:rPr lang="en-GB" dirty="0"/>
              <a:t>Dependency Parsing</a:t>
            </a:r>
          </a:p>
          <a:p>
            <a:r>
              <a:rPr lang="en-GB" dirty="0"/>
              <a:t>https://web.stanford.edu/~jurafsky/slp3/14.pdf</a:t>
            </a:r>
          </a:p>
          <a:p>
            <a:r>
              <a:rPr lang="en-GB" dirty="0"/>
              <a:t>Universal Dependency Relations</a:t>
            </a:r>
          </a:p>
          <a:p>
            <a:r>
              <a:rPr lang="en-GB" dirty="0"/>
              <a:t>https://universaldependencies.org/u/dep/</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CoreNLP</a:t>
            </a:r>
            <a:r>
              <a:rPr lang="en-US" dirty="0"/>
              <a:t> - Online tool to apply dependency parsing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https://corenlp.run/</a:t>
            </a:r>
            <a:endParaRPr lang="en-GB" dirty="0"/>
          </a:p>
          <a:p>
            <a:endParaRPr lang="en-GB"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420275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slide shows the results of submitting the example “Yes, I got the invitation. I will happily attend your party in London”.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dependency tags that are used in the example are:</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nominal subject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nsubj</a:t>
            </a:r>
            <a:r>
              <a:rPr lang="en-US" sz="1800" dirty="0">
                <a:effectLst/>
                <a:latin typeface="Arial" panose="020B0604020202020204" pitchFamily="34" charset="0"/>
                <a:ea typeface="MS Mincho" panose="02020609040205080304" pitchFamily="49" charset="-128"/>
                <a:cs typeface="Times New Roman" panose="02020603050405020304" pitchFamily="18" charset="0"/>
              </a:rPr>
              <a:t>): nominal, which is the syntactic subject and the proto-agent of a clause.</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punctuation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punct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It is used for any piece of punctuation.</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discourse: It is used for interjections and other discourse particles and elements, which are not clearly linked to the structure of the sentence, except in an expressive way.</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obj: The object of a verb is the second most core argument of a verb after the subject. Typically, it is the noun phrase that denotes the entity acted upon or which undergoes a change of state or motion (the proto-patient). </a:t>
            </a:r>
          </a:p>
          <a:p>
            <a:pPr marL="285750" marR="0" indent="-285750">
              <a:spcBef>
                <a:spcPts val="600"/>
              </a:spcBef>
              <a:spcAft>
                <a:spcPts val="600"/>
              </a:spcAft>
              <a:buFont typeface="Arial" panose="020B0604020202020204" pitchFamily="34" charset="0"/>
              <a:buChar char="•"/>
            </a:pPr>
            <a:r>
              <a:rPr lang="en-US" sz="1800" dirty="0" err="1">
                <a:effectLst/>
                <a:latin typeface="Arial" panose="020B0604020202020204" pitchFamily="34" charset="0"/>
                <a:ea typeface="MS Mincho" panose="02020609040205080304" pitchFamily="49" charset="-128"/>
                <a:cs typeface="Times New Roman" panose="02020603050405020304" pitchFamily="18" charset="0"/>
              </a:rPr>
              <a:t>advmod</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An adverbial modifier of a word is a (non-clausal) adverb or adverbial phrase that serves to modify a predicate or a modifier word.</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aux: An auxiliary of a clause is a function word that is associated with a verbal predicate that expresses categories such as tense, mood, aspect, voice or evidentiality. It is often a verb (which might have non-auxiliary uses) but many languages have nonverbal TAME markers, which are also treated as instances of aux.</a:t>
            </a:r>
          </a:p>
          <a:p>
            <a:pPr marL="285750" marR="0" indent="-285750">
              <a:spcBef>
                <a:spcPts val="600"/>
              </a:spcBef>
              <a:spcAft>
                <a:spcPts val="600"/>
              </a:spcAft>
              <a:buFont typeface="Arial" panose="020B0604020202020204" pitchFamily="34" charset="0"/>
              <a:buChar char="•"/>
            </a:pPr>
            <a:r>
              <a:rPr lang="en-US" sz="1800" dirty="0" err="1">
                <a:effectLst/>
                <a:latin typeface="Arial" panose="020B0604020202020204" pitchFamily="34" charset="0"/>
                <a:ea typeface="MS Mincho" panose="02020609040205080304" pitchFamily="49" charset="-128"/>
                <a:cs typeface="Times New Roman" panose="02020603050405020304" pitchFamily="18" charset="0"/>
              </a:rPr>
              <a:t>nmod:poss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It is used for a nominal modifier, which occurs before its head in the specifier position that is used for ‘s possessives.</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Case: The case relation is used for any case-marking element, which is treated as a separate syntactic word (including prepositions, postpositions, and clitic case markers). Case-marking elements are treated as dependents of the noun that they attach to or introduce.</a:t>
            </a:r>
          </a:p>
          <a:p>
            <a:endParaRPr lang="en-US" dirty="0"/>
          </a:p>
          <a:p>
            <a:r>
              <a:rPr lang="en-US" b="1" dirty="0"/>
              <a:t>References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CoreNLP</a:t>
            </a:r>
            <a:r>
              <a:rPr lang="en-US" dirty="0"/>
              <a:t> - Online tool to apply dependency parsing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https://corenlp.run/</a:t>
            </a:r>
            <a:endParaRPr lang="en-GB" dirty="0"/>
          </a:p>
          <a:p>
            <a:r>
              <a:rPr lang="en-GB" dirty="0"/>
              <a:t>Universal Dependency Relations</a:t>
            </a:r>
          </a:p>
          <a:p>
            <a:r>
              <a:rPr lang="en-GB" dirty="0"/>
              <a:t>https://universaldependencies.org/u/dep/</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030042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POS tagging is the process of tagging each token with its grammatical representation, such as noun, verb, or adjective.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POS helps the computer to understand language and grammar and derive meaning from the input sentence.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In the example, the data set is English grammar, so according to the part of speech that are defined, the objective is to label each token by its proper grammar value, that is, the corresponding part of speech.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POS helps the computer to understand language and grammar and derive meaning from the input sentence. Many human-annotated data sets are publicly available. One of the most popular data sets is the one used by the Penn Treebank project.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a:p>
            <a:r>
              <a:rPr lang="en-US" b="1" dirty="0"/>
              <a:t>References</a:t>
            </a:r>
            <a:r>
              <a:rPr lang="en-US" dirty="0"/>
              <a:t>: </a:t>
            </a:r>
          </a:p>
          <a:p>
            <a:r>
              <a:rPr lang="en-US" dirty="0"/>
              <a:t>Part-of-speech tagging</a:t>
            </a:r>
          </a:p>
          <a:p>
            <a:r>
              <a:rPr lang="en-US" dirty="0"/>
              <a:t>https://en.wikipedia.org/wiki/Part-of-speech_tagging</a:t>
            </a:r>
          </a:p>
          <a:p>
            <a:r>
              <a:rPr lang="en-US" dirty="0"/>
              <a:t>Stanford Log-linear Part-Of-Speech Tagger</a:t>
            </a:r>
          </a:p>
          <a:p>
            <a:r>
              <a:rPr lang="en-US" dirty="0"/>
              <a:t>https://nlp.stanford.edu/software/tagger.shtml</a:t>
            </a:r>
          </a:p>
          <a:p>
            <a:r>
              <a:rPr lang="en-US" dirty="0"/>
              <a:t>Alphabetical list of part-of-speech tags used in the Penn Treebank Project:</a:t>
            </a:r>
          </a:p>
          <a:p>
            <a:r>
              <a:rPr lang="en-US" dirty="0"/>
              <a:t>https://www.ling.upenn.edu/courses/Fall_2003/ling001/penn_treebank_pos.html</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206394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buFont typeface="Arial" panose="020B0604020202020204" pitchFamily="34" charset="0"/>
              <a:buNone/>
            </a:pPr>
            <a:r>
              <a:rPr lang="en-US" b="0" i="0" dirty="0">
                <a:solidFill>
                  <a:srgbClr val="333333"/>
                </a:solidFill>
                <a:effectLst/>
                <a:latin typeface="Roboto Slab"/>
              </a:rPr>
              <a:t>Named Entity Recognition (NER) is the process of detecting the named entity such as person name, movie name, organization name, or location.</a:t>
            </a:r>
          </a:p>
          <a:p>
            <a:endParaRPr lang="en-US" dirty="0"/>
          </a:p>
          <a:p>
            <a:r>
              <a:rPr lang="en-US" b="1" dirty="0"/>
              <a:t>References</a:t>
            </a:r>
            <a:r>
              <a:rPr lang="en-US" dirty="0"/>
              <a:t>:</a:t>
            </a:r>
          </a:p>
          <a:p>
            <a:r>
              <a:rPr lang="en-US" dirty="0"/>
              <a:t>Preprocessing steps in Natural Language Processing (NLP)</a:t>
            </a:r>
          </a:p>
          <a:p>
            <a:r>
              <a:rPr lang="en-GB" dirty="0"/>
              <a:t>https://www.educative.io/answers/preprocessing-steps-in-natural-language-processing-nlp</a:t>
            </a:r>
          </a:p>
          <a:p>
            <a:r>
              <a:rPr lang="en-GB" dirty="0"/>
              <a:t>How to build an NLP pipeline</a:t>
            </a:r>
          </a:p>
          <a:p>
            <a:r>
              <a:rPr lang="en-GB" dirty="0"/>
              <a:t>https://www.wikitechy.com/tutorial/nlp/how-to-build-an-nlp-pipeline</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91392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spcAft>
                <a:spcPts val="1070"/>
              </a:spcAft>
            </a:pPr>
            <a:r>
              <a:rPr lang="en-US" dirty="0"/>
              <a:t>Here are the most popular NLP tasks:</a:t>
            </a:r>
          </a:p>
          <a:p>
            <a:pPr marL="254832" indent="-254832">
              <a:spcAft>
                <a:spcPts val="1070"/>
              </a:spcAft>
              <a:buFont typeface="Arial" panose="020B0604020202020204" pitchFamily="34" charset="0"/>
              <a:buChar char="•"/>
            </a:pPr>
            <a:r>
              <a:rPr lang="en-GB" sz="1200" dirty="0"/>
              <a:t>Machine translation: Automatically translating one language to another</a:t>
            </a:r>
          </a:p>
          <a:p>
            <a:pPr marL="254832" indent="-254832">
              <a:spcAft>
                <a:spcPts val="1070"/>
              </a:spcAft>
              <a:buFont typeface="Arial" panose="020B0604020202020204" pitchFamily="34" charset="0"/>
              <a:buChar char="•"/>
            </a:pPr>
            <a:r>
              <a:rPr lang="en-GB" sz="1200" dirty="0"/>
              <a:t>Information retrieval: Search engines, such as Google and Bing</a:t>
            </a:r>
          </a:p>
          <a:p>
            <a:pPr marL="254832" indent="-254832">
              <a:spcAft>
                <a:spcPts val="1070"/>
              </a:spcAft>
              <a:buFont typeface="Arial" panose="020B0604020202020204" pitchFamily="34" charset="0"/>
              <a:buChar char="•"/>
            </a:pPr>
            <a:r>
              <a:rPr lang="en-GB" sz="1200" dirty="0"/>
              <a:t>Spell checkers</a:t>
            </a:r>
          </a:p>
          <a:p>
            <a:pPr marL="254832" indent="-254832">
              <a:spcAft>
                <a:spcPts val="1070"/>
              </a:spcAft>
              <a:buFont typeface="Arial" panose="020B0604020202020204" pitchFamily="34" charset="0"/>
              <a:buChar char="•"/>
            </a:pPr>
            <a:r>
              <a:rPr lang="en-GB" sz="1200" dirty="0"/>
              <a:t>Natural language assistants, such as Siri and Alexa </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183706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Chunking refers to the process of taking individual pieces of information and grouping them into larger units. Chunking can be used to identify part of speech and short phrases present in a sentence.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By grouping each data point into a larger whole, you can, for example,  identify and group the part of speech noun, verb, adjective, adverb, preposition, conjunction, pronoun, and interjection and also short phrases formed by including any of these part of speech.</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When you have loads of descriptions or modifications around a particular word or phrase of your interest, you use chunking to grab the required phrase or word alone, ignoring the rest around it. Hence, chunking paves a way to group the required phrases and exclude all the modifiers around them, which are not necessary for analysis.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Chunking is used in NLP applications, for example, to group fruits of a specific category, such as fruits rich in proteins, fruits rich in vitamins. Another example, chunking can also be used to group cars with similar features. For example, cars with automatic gear in one group and cars with manual gear into another group.</a:t>
            </a:r>
          </a:p>
          <a:p>
            <a:pPr>
              <a:buFont typeface="Arial" panose="020B0604020202020204" pitchFamily="34" charset="0"/>
              <a:buNone/>
            </a:pPr>
            <a:endParaRPr lang="en-US" b="0" i="0" dirty="0">
              <a:solidFill>
                <a:srgbClr val="222222"/>
              </a:solidFill>
              <a:effectLst/>
              <a:latin typeface="Lato" panose="020F0502020204030203" pitchFamily="34" charset="0"/>
            </a:endParaRPr>
          </a:p>
          <a:p>
            <a:pPr>
              <a:buFont typeface="Arial" panose="020B0604020202020204" pitchFamily="34" charset="0"/>
              <a:buNone/>
            </a:pPr>
            <a:r>
              <a:rPr lang="en-US" b="1" dirty="0"/>
              <a:t>References</a:t>
            </a:r>
            <a:r>
              <a:rPr lang="en-US" dirty="0"/>
              <a:t>:</a:t>
            </a:r>
          </a:p>
          <a:p>
            <a:pPr>
              <a:buFont typeface="Arial" panose="020B0604020202020204" pitchFamily="34" charset="0"/>
              <a:buNone/>
            </a:pPr>
            <a:r>
              <a:rPr lang="en-US" dirty="0"/>
              <a:t>Preprocessing steps in Natural Language Processing (NLP)</a:t>
            </a:r>
          </a:p>
          <a:p>
            <a:r>
              <a:rPr lang="en-GB" dirty="0"/>
              <a:t>https://www.educative.io/answers/preprocessing-steps-in-natural-language-processing-nlp</a:t>
            </a:r>
          </a:p>
          <a:p>
            <a:r>
              <a:rPr lang="en-GB" dirty="0"/>
              <a:t>How to build an NLP pipeline</a:t>
            </a:r>
          </a:p>
          <a:p>
            <a:r>
              <a:rPr lang="en-GB" dirty="0"/>
              <a:t>https://www.wikitechy.com/tutorial/nlp/how-to-build-an-nlp-pipeline</a:t>
            </a:r>
          </a:p>
          <a:p>
            <a:r>
              <a:rPr lang="en-US" dirty="0"/>
              <a:t>What is Chunking in Natural Language processing?</a:t>
            </a:r>
            <a:endParaRPr lang="en-GB" dirty="0"/>
          </a:p>
          <a:p>
            <a:r>
              <a:rPr lang="en-GB" dirty="0"/>
              <a:t>https://www.analyticsvidhya.com/blog/2021/10/what-is-chunking-in-natural-language-processing/</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802983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3610164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Information retrieval (IR) is the process of accessing and retrieving the most appropriate information from text based on a particular query in natural language that is submitted by the user, with the help of context-based indexing or metadata.</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Google Search is the most popular example of an information retrieval application.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An information retrieval system searches a collection of natural language documents with the goal of retrieving exactly the set of documents that matches a user’s question. They have their origin in library systems.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These systems assist users in finding the information that they require but it does not attempt to deduce or generate answers. They provide information about the existence and location of documents that might contain the required information. The documents that satisfy the user’s requirement are called relevant documents. A perfect information retrieval system retrieves only relevant documents.</a:t>
            </a:r>
          </a:p>
          <a:p>
            <a:pPr>
              <a:lnSpc>
                <a:spcPct val="200000"/>
              </a:lnSpc>
            </a:pPr>
            <a:endParaRPr lang="en-GB" sz="1200" dirty="0">
              <a:cs typeface="Arial" panose="020B0604020202020204" pitchFamily="34" charset="0"/>
            </a:endParaRPr>
          </a:p>
          <a:p>
            <a:pPr>
              <a:lnSpc>
                <a:spcPct val="200000"/>
              </a:lnSpc>
            </a:pPr>
            <a:r>
              <a:rPr lang="en-GB" sz="1200" b="1" dirty="0">
                <a:cs typeface="Arial" panose="020B0604020202020204" pitchFamily="34" charset="0"/>
              </a:rPr>
              <a:t>Reference</a:t>
            </a:r>
            <a:r>
              <a:rPr lang="en-GB" sz="1200" dirty="0">
                <a:cs typeface="Arial" panose="020B0604020202020204" pitchFamily="34" charset="0"/>
              </a:rPr>
              <a:t>:</a:t>
            </a:r>
          </a:p>
          <a:p>
            <a:pPr>
              <a:lnSpc>
                <a:spcPct val="200000"/>
              </a:lnSpc>
            </a:pPr>
            <a:r>
              <a:rPr lang="en-US" sz="1200" dirty="0">
                <a:cs typeface="Arial" panose="020B0604020202020204" pitchFamily="34" charset="0"/>
              </a:rPr>
              <a:t>Step by Step Guide to Master NLP – Information Retrieval</a:t>
            </a:r>
            <a:endParaRPr lang="en-GB" sz="1200" dirty="0">
              <a:cs typeface="Arial" panose="020B0604020202020204" pitchFamily="34" charset="0"/>
            </a:endParaRPr>
          </a:p>
          <a:p>
            <a:pPr>
              <a:lnSpc>
                <a:spcPct val="200000"/>
              </a:lnSpc>
            </a:pPr>
            <a:r>
              <a:rPr lang="en-GB" sz="1200" dirty="0">
                <a:cs typeface="Arial" panose="020B0604020202020204" pitchFamily="34" charset="0"/>
              </a:rPr>
              <a:t>https://www.analyticsvidhya.com/blog/2021/06/part-20-step-by-step-guide-to-master-nlp-information-retrieval/</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387079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 user who needs information formulates a request in the form of a query in natural language. After that, the IR system returns output by retrieving the relevant documents, about the required information. The IR system accomplishes the goal by performing the following steps:</a:t>
            </a:r>
          </a:p>
          <a:p>
            <a:pPr marL="342900" indent="-342900" algn="l">
              <a:buFont typeface="+mj-lt"/>
              <a:buAutoNum type="arabicPeriod"/>
            </a:pPr>
            <a:r>
              <a:rPr lang="en-US" b="0" i="0" dirty="0">
                <a:solidFill>
                  <a:srgbClr val="222222"/>
                </a:solidFill>
                <a:effectLst/>
                <a:latin typeface="Lato" panose="020F0502020204030203" pitchFamily="34" charset="0"/>
              </a:rPr>
              <a:t>Indexing the collection of documents.</a:t>
            </a:r>
          </a:p>
          <a:p>
            <a:pPr marL="342900" indent="-342900" algn="l">
              <a:buFont typeface="+mj-lt"/>
              <a:buAutoNum type="arabicPeriod"/>
            </a:pPr>
            <a:r>
              <a:rPr lang="en-US" b="0" i="0" dirty="0">
                <a:solidFill>
                  <a:srgbClr val="222222"/>
                </a:solidFill>
                <a:effectLst/>
                <a:latin typeface="Lato" panose="020F0502020204030203" pitchFamily="34" charset="0"/>
              </a:rPr>
              <a:t>Transforming the query in the same way as the document content is represented.</a:t>
            </a:r>
          </a:p>
          <a:p>
            <a:pPr marL="342900" indent="-342900" algn="l">
              <a:buFont typeface="+mj-lt"/>
              <a:buAutoNum type="arabicPeriod"/>
            </a:pPr>
            <a:r>
              <a:rPr lang="en-US" b="0" i="0" dirty="0">
                <a:solidFill>
                  <a:srgbClr val="222222"/>
                </a:solidFill>
                <a:effectLst/>
                <a:latin typeface="Lato" panose="020F0502020204030203" pitchFamily="34" charset="0"/>
              </a:rPr>
              <a:t>Comparing the description of each document with that of the query.</a:t>
            </a:r>
          </a:p>
          <a:p>
            <a:pPr marL="342900" indent="-342900" algn="l">
              <a:buFont typeface="+mj-lt"/>
              <a:buAutoNum type="arabicPeriod"/>
            </a:pPr>
            <a:r>
              <a:rPr lang="en-US" b="0" i="0" dirty="0">
                <a:solidFill>
                  <a:srgbClr val="222222"/>
                </a:solidFill>
                <a:effectLst/>
                <a:latin typeface="Lato" panose="020F0502020204030203" pitchFamily="34" charset="0"/>
              </a:rPr>
              <a:t>Listing the results in order of relevancy.</a:t>
            </a:r>
          </a:p>
          <a:p>
            <a:endParaRPr lang="en-US" dirty="0"/>
          </a:p>
          <a:p>
            <a:r>
              <a:rPr lang="en-US" b="1" dirty="0"/>
              <a:t>References</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dirty="0">
                <a:cs typeface="Arial" panose="020B0604020202020204" pitchFamily="34" charset="0"/>
              </a:rPr>
              <a:t>Step by Step Guide to Master NLP – Information Retrieval</a:t>
            </a:r>
            <a:endParaRPr lang="en-GB" sz="1400" dirty="0">
              <a:cs typeface="Arial" panose="020B0604020202020204" pitchFamily="34" charset="0"/>
            </a:endParaRPr>
          </a:p>
          <a:p>
            <a:r>
              <a:rPr lang="en-US" dirty="0"/>
              <a:t>https://www.analyticsvidhya.com/blog/2021/06/part-20-step-by-step-guide-to-master-nlp-information-retrieval/</a:t>
            </a:r>
          </a:p>
        </p:txBody>
      </p:sp>
      <p:sp>
        <p:nvSpPr>
          <p:cNvPr id="4" name="Footer Placeholder 3"/>
          <p:cNvSpPr>
            <a:spLocks noGrp="1"/>
          </p:cNvSpPr>
          <p:nvPr>
            <p:ph type="ftr" sz="quarter" idx="4"/>
          </p:nvPr>
        </p:nvSpPr>
        <p:spPr/>
        <p:txBody>
          <a:bodyPr/>
          <a:lstStyle/>
          <a:p>
            <a:pPr>
              <a:defRPr/>
            </a:pPr>
            <a:r>
              <a:rPr lang="en-US"/>
              <a:t>© Copyright IBM Corporation 2019,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42</a:t>
            </a:fld>
            <a:endParaRPr lang="en-US"/>
          </a:p>
        </p:txBody>
      </p:sp>
    </p:spTree>
    <p:extLst>
      <p:ext uri="{BB962C8B-B14F-4D97-AF65-F5344CB8AC3E}">
        <p14:creationId xmlns:p14="http://schemas.microsoft.com/office/powerpoint/2010/main" val="1216059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Lato" panose="020F0502020204030203" pitchFamily="34" charset="0"/>
              </a:rPr>
              <a:t>Information retrieval systems consist of mainly two processes:</a:t>
            </a:r>
          </a:p>
          <a:p>
            <a:pPr marL="285750" indent="-285750" algn="l">
              <a:buFont typeface="Arial" panose="020B0604020202020204" pitchFamily="34" charset="0"/>
              <a:buChar char="•"/>
            </a:pPr>
            <a:r>
              <a:rPr lang="en-US" b="0" i="0" dirty="0">
                <a:solidFill>
                  <a:srgbClr val="222222"/>
                </a:solidFill>
                <a:effectLst/>
                <a:latin typeface="Lato" panose="020F0502020204030203" pitchFamily="34" charset="0"/>
              </a:rPr>
              <a:t>Indexing</a:t>
            </a:r>
          </a:p>
          <a:p>
            <a:pPr marL="285750" indent="-285750" algn="l">
              <a:buFont typeface="Arial" panose="020B0604020202020204" pitchFamily="34" charset="0"/>
              <a:buChar char="•"/>
            </a:pPr>
            <a:r>
              <a:rPr lang="en-US" b="0" i="0" dirty="0">
                <a:solidFill>
                  <a:srgbClr val="222222"/>
                </a:solidFill>
                <a:effectLst/>
                <a:latin typeface="Lato" panose="020F0502020204030203" pitchFamily="34" charset="0"/>
              </a:rPr>
              <a:t>Matching</a:t>
            </a:r>
          </a:p>
          <a:p>
            <a:pPr algn="l"/>
            <a:endParaRPr lang="en-US" b="1" i="0" dirty="0">
              <a:solidFill>
                <a:srgbClr val="222222"/>
              </a:solidFill>
              <a:effectLst/>
              <a:latin typeface="Lato" panose="020F0502020204030203" pitchFamily="34" charset="0"/>
            </a:endParaRPr>
          </a:p>
          <a:p>
            <a:pPr algn="l"/>
            <a:r>
              <a:rPr lang="en-US" b="1" i="0" dirty="0">
                <a:solidFill>
                  <a:srgbClr val="222222"/>
                </a:solidFill>
                <a:effectLst/>
                <a:latin typeface="Lato" panose="020F0502020204030203" pitchFamily="34" charset="0"/>
              </a:rPr>
              <a:t>Indexing </a:t>
            </a:r>
            <a:r>
              <a:rPr lang="en-US" b="0" i="0" dirty="0">
                <a:solidFill>
                  <a:srgbClr val="222222"/>
                </a:solidFill>
                <a:effectLst/>
                <a:latin typeface="Lato" panose="020F0502020204030203" pitchFamily="34" charset="0"/>
              </a:rPr>
              <a:t>is</a:t>
            </a:r>
            <a:r>
              <a:rPr lang="en-US" b="1" i="0" dirty="0">
                <a:solidFill>
                  <a:srgbClr val="222222"/>
                </a:solidFill>
                <a:effectLst/>
                <a:latin typeface="Lato" panose="020F0502020204030203" pitchFamily="34" charset="0"/>
              </a:rPr>
              <a:t> </a:t>
            </a:r>
            <a:r>
              <a:rPr lang="en-US" b="0" i="0" dirty="0">
                <a:solidFill>
                  <a:srgbClr val="222222"/>
                </a:solidFill>
                <a:effectLst/>
                <a:latin typeface="Lato" panose="020F0502020204030203" pitchFamily="34" charset="0"/>
              </a:rPr>
              <a:t>the process of selecting terms to represent a text.</a:t>
            </a:r>
          </a:p>
          <a:p>
            <a:pPr algn="l"/>
            <a:r>
              <a:rPr lang="en-US" b="0" i="0" dirty="0">
                <a:solidFill>
                  <a:srgbClr val="222222"/>
                </a:solidFill>
                <a:effectLst/>
                <a:latin typeface="Lato" panose="020F0502020204030203" pitchFamily="34" charset="0"/>
              </a:rPr>
              <a:t>Indexing involves:</a:t>
            </a:r>
          </a:p>
          <a:p>
            <a:pPr marL="285750" indent="-285750" algn="l">
              <a:buFont typeface="Arial" panose="020B0604020202020204" pitchFamily="34" charset="0"/>
              <a:buChar char="•"/>
            </a:pPr>
            <a:r>
              <a:rPr lang="en-US" b="0" i="0" dirty="0">
                <a:solidFill>
                  <a:srgbClr val="222222"/>
                </a:solidFill>
                <a:effectLst/>
                <a:latin typeface="Lato" panose="020F0502020204030203" pitchFamily="34" charset="0"/>
              </a:rPr>
              <a:t>Tokenization of string</a:t>
            </a:r>
          </a:p>
          <a:p>
            <a:pPr marL="285750" indent="-285750" algn="l">
              <a:buFont typeface="Arial" panose="020B0604020202020204" pitchFamily="34" charset="0"/>
              <a:buChar char="•"/>
            </a:pPr>
            <a:r>
              <a:rPr lang="en-US" b="0" i="0" dirty="0">
                <a:solidFill>
                  <a:srgbClr val="222222"/>
                </a:solidFill>
                <a:effectLst/>
                <a:latin typeface="Lato" panose="020F0502020204030203" pitchFamily="34" charset="0"/>
              </a:rPr>
              <a:t>Removing frequent words</a:t>
            </a:r>
          </a:p>
          <a:p>
            <a:pPr marL="285750" indent="-285750" algn="l">
              <a:buFont typeface="Arial" panose="020B0604020202020204" pitchFamily="34" charset="0"/>
              <a:buChar char="•"/>
            </a:pPr>
            <a:r>
              <a:rPr lang="en-US" b="0" i="0" dirty="0">
                <a:solidFill>
                  <a:srgbClr val="222222"/>
                </a:solidFill>
                <a:effectLst/>
                <a:latin typeface="Lato" panose="020F0502020204030203" pitchFamily="34" charset="0"/>
              </a:rPr>
              <a:t>Stemming</a:t>
            </a:r>
          </a:p>
          <a:p>
            <a:pPr marL="0" indent="0" algn="l">
              <a:buFont typeface="Arial" panose="020B0604020202020204" pitchFamily="34" charset="0"/>
              <a:buNone/>
            </a:pPr>
            <a:r>
              <a:rPr lang="en-US" b="0" i="0" dirty="0">
                <a:solidFill>
                  <a:srgbClr val="222222"/>
                </a:solidFill>
                <a:effectLst/>
                <a:latin typeface="Lato" panose="020F0502020204030203" pitchFamily="34" charset="0"/>
              </a:rPr>
              <a:t>Two common Indexing Techniques:</a:t>
            </a:r>
          </a:p>
          <a:p>
            <a:pPr marL="285750" indent="-285750" algn="l">
              <a:buFont typeface="Arial" panose="020B0604020202020204" pitchFamily="34" charset="0"/>
              <a:buChar char="•"/>
            </a:pPr>
            <a:r>
              <a:rPr lang="en-US" b="0" i="0" dirty="0">
                <a:solidFill>
                  <a:srgbClr val="222222"/>
                </a:solidFill>
                <a:effectLst/>
                <a:latin typeface="Lato" panose="020F0502020204030203" pitchFamily="34" charset="0"/>
              </a:rPr>
              <a:t>Boolean Model</a:t>
            </a:r>
          </a:p>
          <a:p>
            <a:pPr marL="285750" indent="-285750" algn="l">
              <a:buFont typeface="Arial" panose="020B0604020202020204" pitchFamily="34" charset="0"/>
              <a:buChar char="•"/>
            </a:pPr>
            <a:r>
              <a:rPr lang="en-US" b="0" i="0" dirty="0">
                <a:solidFill>
                  <a:srgbClr val="222222"/>
                </a:solidFill>
                <a:effectLst/>
                <a:latin typeface="Lato" panose="020F0502020204030203" pitchFamily="34" charset="0"/>
              </a:rPr>
              <a:t>Vector space model</a:t>
            </a:r>
          </a:p>
          <a:p>
            <a:pPr algn="l"/>
            <a:endParaRPr lang="en-US" b="0" i="0" dirty="0">
              <a:solidFill>
                <a:srgbClr val="222222"/>
              </a:solidFill>
              <a:effectLst/>
              <a:latin typeface="Lato" panose="020F0502020204030203" pitchFamily="34" charset="0"/>
            </a:endParaRPr>
          </a:p>
          <a:p>
            <a:pPr algn="l"/>
            <a:r>
              <a:rPr lang="en-US" b="1" i="0" dirty="0">
                <a:solidFill>
                  <a:srgbClr val="222222"/>
                </a:solidFill>
                <a:effectLst/>
                <a:latin typeface="Lato" panose="020F0502020204030203" pitchFamily="34" charset="0"/>
              </a:rPr>
              <a:t>Matching </a:t>
            </a:r>
            <a:r>
              <a:rPr lang="en-US" b="0" i="0" dirty="0">
                <a:solidFill>
                  <a:srgbClr val="222222"/>
                </a:solidFill>
                <a:effectLst/>
                <a:latin typeface="Lato" panose="020F0502020204030203" pitchFamily="34" charset="0"/>
              </a:rPr>
              <a:t>is the process of finding a measure of similarity between two text representations.</a:t>
            </a:r>
          </a:p>
          <a:p>
            <a:pPr algn="l"/>
            <a:r>
              <a:rPr lang="en-US" b="0" i="0" dirty="0">
                <a:solidFill>
                  <a:srgbClr val="222222"/>
                </a:solidFill>
                <a:effectLst/>
                <a:latin typeface="Lato" panose="020F0502020204030203" pitchFamily="34" charset="0"/>
              </a:rPr>
              <a:t>The relevance of a document is computed based on the following parameters:</a:t>
            </a:r>
          </a:p>
          <a:p>
            <a:endParaRPr lang="en-US" dirty="0"/>
          </a:p>
          <a:p>
            <a:r>
              <a:rPr lang="en-US" b="1" dirty="0"/>
              <a:t>Reference</a:t>
            </a:r>
            <a:r>
              <a:rPr lang="en-US" dirty="0"/>
              <a:t>:</a:t>
            </a:r>
          </a:p>
          <a:p>
            <a:r>
              <a:rPr lang="en-US" dirty="0"/>
              <a:t>Step by Step Guide to Master NLP – Information Retrieval</a:t>
            </a:r>
          </a:p>
          <a:p>
            <a:r>
              <a:rPr lang="en-US" dirty="0"/>
              <a:t>https://www.analyticsvidhya.com/blog/2021/06/part-20-step-by-step-guide-to-master-nlp-information-retrieval/</a:t>
            </a:r>
          </a:p>
        </p:txBody>
      </p:sp>
      <p:sp>
        <p:nvSpPr>
          <p:cNvPr id="4" name="Footer Placeholder 3"/>
          <p:cNvSpPr>
            <a:spLocks noGrp="1"/>
          </p:cNvSpPr>
          <p:nvPr>
            <p:ph type="ftr" sz="quarter" idx="4"/>
          </p:nvPr>
        </p:nvSpPr>
        <p:spPr/>
        <p:txBody>
          <a:bodyPr/>
          <a:lstStyle/>
          <a:p>
            <a:pPr>
              <a:defRPr/>
            </a:pPr>
            <a:r>
              <a:rPr lang="en-US"/>
              <a:t>© Copyright IBM Corporation 2019,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43</a:t>
            </a:fld>
            <a:endParaRPr lang="en-US"/>
          </a:p>
        </p:txBody>
      </p:sp>
    </p:spTree>
    <p:extLst>
      <p:ext uri="{BB962C8B-B14F-4D97-AF65-F5344CB8AC3E}">
        <p14:creationId xmlns:p14="http://schemas.microsoft.com/office/powerpoint/2010/main" val="21450635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gn="l"/>
            <a:r>
              <a:rPr lang="en-US" b="0" i="0" dirty="0">
                <a:solidFill>
                  <a:srgbClr val="222222"/>
                </a:solidFill>
                <a:effectLst/>
                <a:latin typeface="Lato" panose="020F0502020204030203" pitchFamily="34" charset="0"/>
              </a:rPr>
              <a:t>The relevance of a document is computed based on the following parameters:</a:t>
            </a:r>
          </a:p>
          <a:p>
            <a:pPr marL="342900" indent="-342900" algn="l">
              <a:buFont typeface="+mj-lt"/>
              <a:buAutoNum type="arabicPeriod"/>
            </a:pPr>
            <a:r>
              <a:rPr lang="en-US" b="1" i="0" dirty="0">
                <a:solidFill>
                  <a:srgbClr val="222222"/>
                </a:solidFill>
                <a:effectLst/>
                <a:latin typeface="Lato" panose="020F0502020204030203" pitchFamily="34" charset="0"/>
              </a:rPr>
              <a:t>TF</a:t>
            </a:r>
            <a:r>
              <a:rPr lang="en-US" b="0" i="0" dirty="0">
                <a:solidFill>
                  <a:srgbClr val="222222"/>
                </a:solidFill>
                <a:effectLst/>
                <a:latin typeface="Lato" panose="020F0502020204030203" pitchFamily="34" charset="0"/>
              </a:rPr>
              <a:t>. It stands for Term Frequency, which is the number of times a given term appears in that document.</a:t>
            </a:r>
          </a:p>
          <a:p>
            <a:pPr marL="285750" marR="0" lvl="0"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1" dirty="0">
                <a:solidFill>
                  <a:srgbClr val="222222"/>
                </a:solidFill>
                <a:effectLst/>
                <a:latin typeface="Arial" panose="020B0604020202020204" pitchFamily="34" charset="0"/>
                <a:cs typeface="Arial" panose="020B0604020202020204" pitchFamily="34" charset="0"/>
              </a:rPr>
              <a:t>TF (</a:t>
            </a:r>
            <a:r>
              <a:rPr lang="en-US" b="0" i="1" dirty="0" err="1">
                <a:solidFill>
                  <a:srgbClr val="222222"/>
                </a:solidFill>
                <a:effectLst/>
                <a:latin typeface="Arial" panose="020B0604020202020204" pitchFamily="34" charset="0"/>
                <a:cs typeface="Arial" panose="020B0604020202020204" pitchFamily="34" charset="0"/>
              </a:rPr>
              <a:t>i</a:t>
            </a:r>
            <a:r>
              <a:rPr lang="en-US" b="0" i="1" dirty="0">
                <a:solidFill>
                  <a:srgbClr val="222222"/>
                </a:solidFill>
                <a:effectLst/>
                <a:latin typeface="Arial" panose="020B0604020202020204" pitchFamily="34" charset="0"/>
                <a:cs typeface="Arial" panose="020B0604020202020204" pitchFamily="34" charset="0"/>
              </a:rPr>
              <a:t>, j) = (count of </a:t>
            </a:r>
            <a:r>
              <a:rPr lang="en-US" b="0" i="1" dirty="0" err="1">
                <a:solidFill>
                  <a:srgbClr val="222222"/>
                </a:solidFill>
                <a:effectLst/>
                <a:latin typeface="Arial" panose="020B0604020202020204" pitchFamily="34" charset="0"/>
                <a:cs typeface="Arial" panose="020B0604020202020204" pitchFamily="34" charset="0"/>
              </a:rPr>
              <a:t>ith</a:t>
            </a:r>
            <a:r>
              <a:rPr lang="en-US" b="0" i="1" dirty="0">
                <a:solidFill>
                  <a:srgbClr val="222222"/>
                </a:solidFill>
                <a:effectLst/>
                <a:latin typeface="Arial" panose="020B0604020202020204" pitchFamily="34" charset="0"/>
                <a:cs typeface="Arial" panose="020B0604020202020204" pitchFamily="34" charset="0"/>
              </a:rPr>
              <a:t> term in </a:t>
            </a:r>
            <a:r>
              <a:rPr lang="en-US" b="0" i="1" dirty="0" err="1">
                <a:solidFill>
                  <a:srgbClr val="222222"/>
                </a:solidFill>
                <a:effectLst/>
                <a:latin typeface="Arial" panose="020B0604020202020204" pitchFamily="34" charset="0"/>
                <a:cs typeface="Arial" panose="020B0604020202020204" pitchFamily="34" charset="0"/>
              </a:rPr>
              <a:t>jth</a:t>
            </a:r>
            <a:r>
              <a:rPr lang="en-US" b="0" i="1" dirty="0">
                <a:solidFill>
                  <a:srgbClr val="222222"/>
                </a:solidFill>
                <a:effectLst/>
                <a:latin typeface="Arial" panose="020B0604020202020204" pitchFamily="34" charset="0"/>
                <a:cs typeface="Arial" panose="020B0604020202020204" pitchFamily="34" charset="0"/>
              </a:rPr>
              <a:t> document)/(total terms in </a:t>
            </a:r>
            <a:r>
              <a:rPr lang="en-US" b="0" i="1" dirty="0" err="1">
                <a:solidFill>
                  <a:srgbClr val="222222"/>
                </a:solidFill>
                <a:effectLst/>
                <a:latin typeface="Arial" panose="020B0604020202020204" pitchFamily="34" charset="0"/>
                <a:cs typeface="Arial" panose="020B0604020202020204" pitchFamily="34" charset="0"/>
              </a:rPr>
              <a:t>jth</a:t>
            </a:r>
            <a:r>
              <a:rPr lang="en-US" b="0" i="1" dirty="0">
                <a:solidFill>
                  <a:srgbClr val="222222"/>
                </a:solidFill>
                <a:effectLst/>
                <a:latin typeface="Arial" panose="020B0604020202020204" pitchFamily="34" charset="0"/>
                <a:cs typeface="Arial" panose="020B0604020202020204" pitchFamily="34" charset="0"/>
              </a:rPr>
              <a:t> document)</a:t>
            </a:r>
          </a:p>
          <a:p>
            <a:pPr algn="l"/>
            <a:endParaRPr lang="en-US" b="0" i="0" dirty="0">
              <a:solidFill>
                <a:srgbClr val="222222"/>
              </a:solidFill>
              <a:effectLst/>
              <a:latin typeface="Lato" panose="020F0502020204030203" pitchFamily="34" charset="0"/>
            </a:endParaRPr>
          </a:p>
          <a:p>
            <a:pPr marL="342900" indent="-342900" algn="l">
              <a:buFont typeface="+mj-lt"/>
              <a:buAutoNum type="arabicPeriod" startAt="2"/>
            </a:pPr>
            <a:r>
              <a:rPr lang="en-US" b="1" i="0" dirty="0" err="1">
                <a:solidFill>
                  <a:srgbClr val="222222"/>
                </a:solidFill>
                <a:effectLst/>
                <a:latin typeface="Lato" panose="020F0502020204030203" pitchFamily="34" charset="0"/>
              </a:rPr>
              <a:t>IDF</a:t>
            </a:r>
            <a:r>
              <a:rPr lang="en-US" b="0" i="0" dirty="0">
                <a:solidFill>
                  <a:srgbClr val="222222"/>
                </a:solidFill>
                <a:effectLst/>
                <a:latin typeface="Lato" panose="020F0502020204030203" pitchFamily="34" charset="0"/>
              </a:rPr>
              <a:t>. It stands for Inverse Document Frequency, which is a measure of the general importance of the term.</a:t>
            </a:r>
          </a:p>
          <a:p>
            <a:pPr marL="285750" indent="-285750" algn="l">
              <a:buFont typeface="Arial" panose="020B0604020202020204" pitchFamily="34" charset="0"/>
              <a:buChar char="•"/>
            </a:pPr>
            <a:r>
              <a:rPr lang="en-US" b="0" i="1" dirty="0" err="1">
                <a:effectLst/>
              </a:rPr>
              <a:t>IDF</a:t>
            </a:r>
            <a:r>
              <a:rPr lang="en-US" b="0" i="1" dirty="0">
                <a:effectLst/>
              </a:rPr>
              <a:t> (</a:t>
            </a:r>
            <a:r>
              <a:rPr lang="en-US" b="0" i="1" dirty="0" err="1">
                <a:effectLst/>
              </a:rPr>
              <a:t>i</a:t>
            </a:r>
            <a:r>
              <a:rPr lang="en-US" b="0" i="1" dirty="0">
                <a:effectLst/>
              </a:rPr>
              <a:t>) = (total no. of documents)/(no. of documents containing </a:t>
            </a:r>
            <a:r>
              <a:rPr lang="en-US" b="0" i="1" dirty="0" err="1">
                <a:effectLst/>
              </a:rPr>
              <a:t>ith</a:t>
            </a:r>
            <a:r>
              <a:rPr lang="en-US" b="0" i="1" dirty="0">
                <a:effectLst/>
              </a:rPr>
              <a:t> term)</a:t>
            </a:r>
          </a:p>
          <a:p>
            <a:pPr marL="285750" indent="-285750" algn="l">
              <a:buFont typeface="Arial" panose="020B0604020202020204" pitchFamily="34" charset="0"/>
              <a:buChar char="•"/>
            </a:pPr>
            <a:endParaRPr lang="en-US" b="0" i="1" dirty="0">
              <a:solidFill>
                <a:srgbClr val="222222"/>
              </a:solidFill>
              <a:effectLst/>
              <a:latin typeface="Lato" panose="020F0502020204030203" pitchFamily="34" charset="0"/>
            </a:endParaRPr>
          </a:p>
          <a:p>
            <a:pPr marL="342900" indent="-342900" algn="l">
              <a:buFont typeface="+mj-lt"/>
              <a:buAutoNum type="arabicPeriod" startAt="3"/>
            </a:pPr>
            <a:r>
              <a:rPr lang="en-US" b="0" i="1" dirty="0">
                <a:solidFill>
                  <a:srgbClr val="222222"/>
                </a:solidFill>
                <a:effectLst/>
                <a:latin typeface="Lato" panose="020F0502020204030203" pitchFamily="34" charset="0"/>
              </a:rPr>
              <a:t>TF-</a:t>
            </a:r>
            <a:r>
              <a:rPr lang="en-US" b="0" i="1" dirty="0" err="1">
                <a:solidFill>
                  <a:srgbClr val="222222"/>
                </a:solidFill>
                <a:effectLst/>
                <a:latin typeface="Lato" panose="020F0502020204030203" pitchFamily="34" charset="0"/>
              </a:rPr>
              <a:t>IDF</a:t>
            </a:r>
            <a:r>
              <a:rPr lang="en-US" b="0" i="1" dirty="0">
                <a:solidFill>
                  <a:srgbClr val="222222"/>
                </a:solidFill>
                <a:effectLst/>
                <a:latin typeface="Lato" panose="020F0502020204030203" pitchFamily="34" charset="0"/>
              </a:rPr>
              <a:t> Score (</a:t>
            </a:r>
            <a:r>
              <a:rPr lang="en-US" b="0" i="1" dirty="0" err="1">
                <a:solidFill>
                  <a:srgbClr val="222222"/>
                </a:solidFill>
                <a:effectLst/>
                <a:latin typeface="Lato" panose="020F0502020204030203" pitchFamily="34" charset="0"/>
              </a:rPr>
              <a:t>i</a:t>
            </a:r>
            <a:r>
              <a:rPr lang="en-US" b="0" i="1" dirty="0">
                <a:solidFill>
                  <a:srgbClr val="222222"/>
                </a:solidFill>
                <a:effectLst/>
                <a:latin typeface="Lato" panose="020F0502020204030203" pitchFamily="34" charset="0"/>
              </a:rPr>
              <a:t>, j) = TF * </a:t>
            </a:r>
            <a:r>
              <a:rPr lang="en-US" b="0" i="1" dirty="0" err="1">
                <a:solidFill>
                  <a:srgbClr val="222222"/>
                </a:solidFill>
                <a:effectLst/>
                <a:latin typeface="Lato" panose="020F0502020204030203" pitchFamily="34" charset="0"/>
              </a:rPr>
              <a:t>IDF</a:t>
            </a:r>
            <a:endParaRPr lang="en-US" b="0" i="1" dirty="0">
              <a:solidFill>
                <a:srgbClr val="222222"/>
              </a:solidFill>
              <a:effectLst/>
              <a:latin typeface="Lato" panose="020F0502020204030203" pitchFamily="34" charset="0"/>
            </a:endParaRPr>
          </a:p>
          <a:p>
            <a:pPr algn="l"/>
            <a:endParaRPr lang="en-US" b="0" i="0" dirty="0">
              <a:solidFill>
                <a:srgbClr val="222222"/>
              </a:solidFill>
              <a:effectLst/>
              <a:latin typeface="Lato" panose="020F0502020204030203" pitchFamily="34" charset="0"/>
            </a:endParaRPr>
          </a:p>
          <a:p>
            <a:r>
              <a:rPr lang="en-US" b="1" dirty="0"/>
              <a:t>Reference</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Step by Step Guide to Master NLP – Information Retrieval</a:t>
            </a:r>
          </a:p>
          <a:p>
            <a:r>
              <a:rPr lang="en-US" dirty="0"/>
              <a:t>https://www.analyticsvidhya.com/blog/2021/06/part-20-step-by-step-guide-to-master-nlp-information-retrieval/</a:t>
            </a:r>
          </a:p>
          <a:p>
            <a:pPr algn="l"/>
            <a:endParaRPr lang="en-US" b="0" i="0" dirty="0">
              <a:solidFill>
                <a:srgbClr val="222222"/>
              </a:solidFill>
              <a:effectLst/>
              <a:latin typeface="Lato" panose="020F0502020204030203" pitchFamily="34" charset="0"/>
            </a:endParaRP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30339942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531442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Information extraction refers to the automatic extraction of structured information from unstructured or semi-structured text.</a:t>
            </a:r>
          </a:p>
          <a:p>
            <a:r>
              <a:rPr lang="en-US" dirty="0"/>
              <a:t>For</a:t>
            </a:r>
            <a:r>
              <a:rPr lang="en-US" baseline="0" dirty="0"/>
              <a:t> example, information extraction is used in the following applications:</a:t>
            </a:r>
            <a:endParaRPr lang="en-GB" dirty="0"/>
          </a:p>
          <a:p>
            <a:pPr marL="254832" indent="-254832">
              <a:buFont typeface="Arial" panose="020B0604020202020204" pitchFamily="34" charset="0"/>
              <a:buChar char="•"/>
            </a:pPr>
            <a:r>
              <a:rPr lang="en-GB" dirty="0"/>
              <a:t>Entities and relation identification</a:t>
            </a:r>
          </a:p>
          <a:p>
            <a:pPr marL="254832" indent="-254832">
              <a:buFont typeface="Arial" panose="020B0604020202020204" pitchFamily="34" charset="0"/>
              <a:buChar char="•"/>
            </a:pPr>
            <a:r>
              <a:rPr lang="en-GB" dirty="0"/>
              <a:t>Sentiment analysis</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901780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dirty="0"/>
              <a:t>As shown in this slide, “Nobel Prize” and “Wilhelm Conrad Rontgen” are identified as entities. The relationship is identified as awarded, which indicates the relationship between Wilhelm and the Nobel Prize.</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504025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Sentiment analysis is the process of identifying emotions or opinions that are expressed in user input. It is used heavily in the fields of </a:t>
            </a:r>
            <a:r>
              <a:rPr lang="en-GB" dirty="0" err="1"/>
              <a:t>chatbots</a:t>
            </a:r>
            <a:r>
              <a:rPr lang="en-GB" dirty="0"/>
              <a:t> and social media analysis. It is also used in marketing because it captures a user’s opinion about a particular product or service so that an organization can take corrective action to keep the user satisfied. </a:t>
            </a:r>
          </a:p>
          <a:p>
            <a:r>
              <a:rPr lang="en-GB" dirty="0"/>
              <a:t>Examples:</a:t>
            </a:r>
          </a:p>
          <a:p>
            <a:pPr marL="254832" indent="-254832">
              <a:buFont typeface="Arial" panose="020B0604020202020204" pitchFamily="34" charset="0"/>
              <a:buChar char="•"/>
            </a:pPr>
            <a:r>
              <a:rPr lang="en-GB" dirty="0"/>
              <a:t>“Their service is amazing” is a positive sentiment.</a:t>
            </a:r>
          </a:p>
          <a:p>
            <a:pPr marL="254832" indent="-254832">
              <a:buFont typeface="Arial" panose="020B0604020202020204" pitchFamily="34" charset="0"/>
              <a:buChar char="•"/>
            </a:pPr>
            <a:r>
              <a:rPr lang="en-GB" dirty="0"/>
              <a:t>“The quality of food in this restaurant is terrible” is a negative sentiment.</a:t>
            </a:r>
          </a:p>
          <a:p>
            <a:pPr marL="254832" indent="-254832">
              <a:buFont typeface="Arial" panose="020B0604020202020204" pitchFamily="34" charset="0"/>
              <a:buChar char="•"/>
            </a:pPr>
            <a:r>
              <a:rPr lang="en-GB" dirty="0"/>
              <a:t>“I am going to school” is a neutral sentiment.</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312536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dirty="0"/>
              <a:t>There are always some challenges that need to be tackled for any case. In NLP, here are the most popular challenges:</a:t>
            </a:r>
          </a:p>
          <a:p>
            <a:pPr marL="254832" indent="-254832">
              <a:spcAft>
                <a:spcPts val="1070"/>
              </a:spcAft>
              <a:buFont typeface="Arial" panose="020B0604020202020204" pitchFamily="34" charset="0"/>
              <a:buChar char="•"/>
            </a:pPr>
            <a:r>
              <a:rPr lang="en-US" sz="1200" b="1" dirty="0"/>
              <a:t>Domains</a:t>
            </a:r>
            <a:r>
              <a:rPr lang="en-US" sz="1200" dirty="0"/>
              <a:t>: Higher accuracy for specific domains compared to generic domains.</a:t>
            </a:r>
          </a:p>
          <a:p>
            <a:pPr marL="254832" indent="-254832">
              <a:spcAft>
                <a:spcPts val="1070"/>
              </a:spcAft>
              <a:buFont typeface="Arial" panose="020B0604020202020204" pitchFamily="34" charset="0"/>
              <a:buChar char="•"/>
            </a:pPr>
            <a:r>
              <a:rPr lang="en-US" sz="1200" b="1" dirty="0"/>
              <a:t>Language:</a:t>
            </a:r>
            <a:r>
              <a:rPr lang="en-US" sz="1200" dirty="0"/>
              <a:t> English gets the most attention because it is an international language. </a:t>
            </a:r>
          </a:p>
          <a:p>
            <a:pPr marL="254832" indent="-254832">
              <a:spcAft>
                <a:spcPts val="1070"/>
              </a:spcAft>
              <a:buFont typeface="Arial" panose="020B0604020202020204" pitchFamily="34" charset="0"/>
              <a:buChar char="•"/>
            </a:pPr>
            <a:r>
              <a:rPr lang="en-US" sz="1200" b="1" dirty="0"/>
              <a:t>Medium:</a:t>
            </a:r>
            <a:r>
              <a:rPr lang="en-US" sz="1200" dirty="0"/>
              <a:t> Processing speech is more difficult than processing text.</a:t>
            </a:r>
          </a:p>
          <a:p>
            <a:r>
              <a:rPr lang="en-US" dirty="0"/>
              <a:t>To resolve some of these challenges, you must become familiar with your data and </a:t>
            </a:r>
            <a:r>
              <a:rPr lang="en-GB" sz="1200" dirty="0"/>
              <a:t>understand the challenges of your particular use case. Think about how you will acquire the data and how to validate its quality. Think about the deployment of your solution and how you are planning to cover all these points. </a:t>
            </a:r>
          </a:p>
          <a:p>
            <a:r>
              <a:rPr lang="en-GB" sz="1200" dirty="0"/>
              <a:t>Finally, review the state-of-the-art solutions and technologies for similar problems and how these issues were resolved. </a:t>
            </a:r>
          </a:p>
          <a:p>
            <a:endParaRPr lang="en-GB" sz="1200" dirty="0"/>
          </a:p>
          <a:p>
            <a:r>
              <a:rPr lang="en-GB" sz="1200" b="1" dirty="0"/>
              <a:t>References</a:t>
            </a:r>
            <a:r>
              <a:rPr lang="en-GB" sz="1200" dirty="0"/>
              <a:t>:</a:t>
            </a:r>
          </a:p>
          <a:p>
            <a:r>
              <a:rPr lang="en-GB" sz="1200" dirty="0"/>
              <a:t>Course hero</a:t>
            </a:r>
          </a:p>
          <a:p>
            <a:r>
              <a:rPr lang="en-GB" sz="1200" dirty="0"/>
              <a:t>https://www.coursehero.com/file/p3q1s78/Language-English-gets-the-most-attention-because-it-is-an-international-language/</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4230639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4065975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Watson services have</a:t>
            </a:r>
            <a:r>
              <a:rPr lang="en-US" baseline="0" dirty="0"/>
              <a:t> NLP at their core. The slide shows all the Watson NLP services on IBM Cloud. </a:t>
            </a:r>
          </a:p>
          <a:p>
            <a:r>
              <a:rPr lang="en-US" baseline="0" dirty="0"/>
              <a:t>The remainder of this presentation focuses on two Watson NLP services:</a:t>
            </a:r>
          </a:p>
          <a:p>
            <a:pPr marL="254832" indent="-254832">
              <a:buFont typeface="Arial" panose="020B0604020202020204" pitchFamily="34" charset="0"/>
              <a:buChar char="•"/>
            </a:pPr>
            <a:r>
              <a:rPr lang="en-US" baseline="0" dirty="0"/>
              <a:t>Natural Language Understanding </a:t>
            </a:r>
          </a:p>
          <a:p>
            <a:pPr marL="254832" indent="-254832">
              <a:buFont typeface="Arial" panose="020B0604020202020204" pitchFamily="34" charset="0"/>
              <a:buChar char="•"/>
            </a:pPr>
            <a:r>
              <a:rPr lang="en-US" baseline="0" dirty="0"/>
              <a:t>Watson Discovery</a:t>
            </a:r>
          </a:p>
          <a:p>
            <a:r>
              <a:rPr lang="en-US" baseline="0" dirty="0"/>
              <a:t>Other presentations in this course cover Watson Assistant and Knowledge Studio in detail.</a:t>
            </a:r>
            <a:endParaRPr lang="en-US" dirty="0"/>
          </a:p>
        </p:txBody>
      </p:sp>
      <p:sp>
        <p:nvSpPr>
          <p:cNvPr id="4" name="Footer Placeholder 3"/>
          <p:cNvSpPr>
            <a:spLocks noGrp="1"/>
          </p:cNvSpPr>
          <p:nvPr>
            <p:ph type="ftr" sz="quarter" idx="10"/>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50</a:t>
            </a:fld>
            <a:endParaRPr lang="en-US" dirty="0"/>
          </a:p>
        </p:txBody>
      </p:sp>
    </p:spTree>
    <p:extLst>
      <p:ext uri="{BB962C8B-B14F-4D97-AF65-F5344CB8AC3E}">
        <p14:creationId xmlns:p14="http://schemas.microsoft.com/office/powerpoint/2010/main" val="1955052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defTabSz="815462">
              <a:defRPr/>
            </a:pPr>
            <a:r>
              <a:rPr lang="en-US" sz="1200" dirty="0"/>
              <a:t>The Natural Language Understanding and Watson Discovery services are based on natural language processing (NLP) technology to extract information from unstructured text. These services can be used without training by the user because they include a built-in public model. They are pre-trained on a public training data set and ready to use immediately. However, to improve the accuracy of the service for a given domain, Natural Language Understanding and Discovery should also be trained. </a:t>
            </a:r>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587377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2201408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Watson Natural Language Understanding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GB" sz="1800" dirty="0">
                <a:effectLst/>
                <a:latin typeface="Arial" panose="020B0604020202020204" pitchFamily="34" charset="0"/>
                <a:ea typeface="MS Mincho" panose="02020609040205080304" pitchFamily="49" charset="-128"/>
                <a:cs typeface="Times New Roman" panose="02020603050405020304" pitchFamily="18" charset="0"/>
              </a:rPr>
              <a:t>) includes a set of text analytics features that you can use to extract meaning from unstructured data.</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accepts user input and provides an output that includes entities and relationships that are found in the text.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can also perform sentiment analysis of the input text.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Input can be in the form of </a:t>
            </a:r>
            <a:r>
              <a:rPr lang="en-GB" sz="1800" dirty="0">
                <a:effectLst/>
                <a:latin typeface="Arial" panose="020B0604020202020204" pitchFamily="34" charset="0"/>
                <a:ea typeface="MS Mincho" panose="02020609040205080304" pitchFamily="49" charset="-128"/>
                <a:cs typeface="Times New Roman" panose="02020603050405020304" pitchFamily="18" charset="0"/>
              </a:rPr>
              <a:t>text, raw HTML, or a public URL. The service cleans HTML content before analysis by default so the results can ignore most advertisements and other unwanted content.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can be extended with custom models for supported feature and language combinations.</a:t>
            </a: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You can create custom models by using Watson Knowledge Studio to detect custom entities and relations in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GB" sz="1800" dirty="0">
                <a:effectLst/>
                <a:latin typeface="Arial" panose="020B0604020202020204" pitchFamily="34" charset="0"/>
                <a:ea typeface="MS Mincho" panose="02020609040205080304" pitchFamily="49" charset="-128"/>
                <a:cs typeface="Times New Roman" panose="02020603050405020304" pitchFamily="18" charset="0"/>
              </a:rPr>
              <a:t> </a:t>
            </a:r>
            <a:r>
              <a:rPr lang="en-US" sz="3200" dirty="0"/>
              <a:t>that are unique to your domain</a:t>
            </a:r>
            <a:r>
              <a:rPr lang="en-GB" sz="1800" dirty="0">
                <a:effectLst/>
                <a:latin typeface="Arial" panose="020B0604020202020204" pitchFamily="34" charset="0"/>
                <a:ea typeface="MS Mincho" panose="02020609040205080304" pitchFamily="49" charset="-128"/>
                <a:cs typeface="Times New Roman" panose="02020603050405020304" pitchFamily="18" charset="0"/>
              </a:rPr>
              <a: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r>
              <a:rPr lang="en-US" b="1" dirty="0">
                <a:latin typeface="Arial" panose="020B0604020202020204" pitchFamily="34" charset="0"/>
                <a:cs typeface="Arial" panose="020B0604020202020204" pitchFamily="34" charset="0"/>
              </a:rPr>
              <a:t>┌ Note ─────────────────</a:t>
            </a:r>
          </a:p>
          <a:p>
            <a:r>
              <a:rPr lang="en-US" dirty="0"/>
              <a:t>Tone analysis is done by using a pre-built classifications model. See next slide for more information.</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t>
            </a:r>
            <a:endParaRPr lang="en-US" b="1" dirty="0"/>
          </a:p>
          <a:p>
            <a:endParaRPr lang="en-US" b="1" dirty="0"/>
          </a:p>
          <a:p>
            <a:r>
              <a:rPr lang="en-US" b="1" dirty="0"/>
              <a:t>Reference</a:t>
            </a:r>
            <a:r>
              <a:rPr lang="en-US" dirty="0"/>
              <a:t>:</a:t>
            </a:r>
          </a:p>
          <a:p>
            <a:r>
              <a:rPr lang="en-US" dirty="0"/>
              <a:t>Natural Language Understanding</a:t>
            </a:r>
          </a:p>
          <a:p>
            <a:r>
              <a:rPr lang="en-US" dirty="0"/>
              <a:t>https://cloud.ibm.com/apidocs/natural-language-understanding#introduction</a:t>
            </a:r>
          </a:p>
          <a:p>
            <a:r>
              <a:rPr lang="en-US" dirty="0"/>
              <a:t>Watson Natural Language Understanding – Details</a:t>
            </a:r>
          </a:p>
          <a:p>
            <a:r>
              <a:rPr lang="en-US" dirty="0"/>
              <a:t>https://www.ibm.com/uk-en/cloud/watson-natural-language-understanding/details</a:t>
            </a:r>
          </a:p>
          <a:p>
            <a:r>
              <a:rPr lang="en-US" dirty="0"/>
              <a:t>Overview - Customizing models</a:t>
            </a:r>
          </a:p>
          <a:p>
            <a:r>
              <a:rPr lang="en-US" dirty="0"/>
              <a:t>https://cloud.ibm.com/docs/natural-language-understanding?topic=natural-language-understanding-customizing</a:t>
            </a:r>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917322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Tone analysis is done by using a pre-built classifications model, which provides an easy way to detect language tones in written text. It detects seven tones: sad, frustrated, satisfied, excited, polite, impolite, and sympathetic.</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To detect tone, use the language-specific classifications model ID in your API request.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The language-specific tone model ID is formatted as tone-classifications-xx-v1, where xx is a two-character language code.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Tone analytics is currently available for English and French languages only, as indicated in the Language support topic at https://cloud.ibm.com/docs/natural-language-understanding?topic=natural-language-understanding-language-support.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a:p>
            <a:r>
              <a:rPr lang="en-US" b="1" dirty="0"/>
              <a:t>References</a:t>
            </a:r>
            <a:r>
              <a:rPr lang="en-US" dirty="0"/>
              <a:t>:</a:t>
            </a:r>
          </a:p>
          <a:p>
            <a:r>
              <a:rPr lang="en-US"/>
              <a:t>Understanding </a:t>
            </a:r>
            <a:r>
              <a:rPr lang="en-US" dirty="0"/>
              <a:t>tone analytics</a:t>
            </a:r>
          </a:p>
          <a:p>
            <a:r>
              <a:rPr lang="en-US" dirty="0"/>
              <a:t>https://cloud.ibm.com/docs/natural-language-understanding?topic=natural-language-understanding-tone_analytics#understanding-tone-analytics</a:t>
            </a:r>
          </a:p>
          <a:p>
            <a:r>
              <a:rPr lang="en-US" sz="1400" dirty="0">
                <a:solidFill>
                  <a:srgbClr val="222222"/>
                </a:solidFill>
                <a:effectLst/>
                <a:latin typeface="Helvetica" pitchFamily="82" charset="0"/>
                <a:ea typeface="MS Mincho" panose="02020609040205080304" pitchFamily="49" charset="-128"/>
                <a:cs typeface="Times New Roman" panose="02020603050405020304" pitchFamily="18" charset="0"/>
              </a:rPr>
              <a:t>Language support</a:t>
            </a:r>
          </a:p>
          <a:p>
            <a:r>
              <a:rPr lang="en-US" sz="1400" dirty="0">
                <a:solidFill>
                  <a:srgbClr val="222222"/>
                </a:solidFill>
                <a:effectLst/>
                <a:latin typeface="Helvetica" pitchFamily="82" charset="0"/>
                <a:ea typeface="MS Mincho" panose="02020609040205080304" pitchFamily="49" charset="-128"/>
                <a:cs typeface="Times New Roman" panose="02020603050405020304" pitchFamily="18" charset="0"/>
              </a:rPr>
              <a:t>https://cloud.ibm.com/docs/natural-language-understanding?topic=natural-language-understanding-language-support</a:t>
            </a:r>
            <a:endParaRPr lang="en-US" dirty="0"/>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54</a:t>
            </a:fld>
            <a:endParaRPr lang="en-US"/>
          </a:p>
        </p:txBody>
      </p:sp>
    </p:spTree>
    <p:extLst>
      <p:ext uri="{BB962C8B-B14F-4D97-AF65-F5344CB8AC3E}">
        <p14:creationId xmlns:p14="http://schemas.microsoft.com/office/powerpoint/2010/main" val="7879541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The IBM Watson Natural Language Understanding Text Analysis online demo at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https://www.ibm.com/demos/live/natural-language-understanding/self-service/home demonstrates text analytics features that you can use to extract meaning from unstructured data by using the </a:t>
            </a:r>
            <a:r>
              <a:rPr lang="en-US" sz="1800" dirty="0" err="1">
                <a:solidFill>
                  <a:srgbClr val="222222"/>
                </a:solidFill>
                <a:effectLst/>
                <a:latin typeface="Helvetica" pitchFamily="82" charset="0"/>
                <a:ea typeface="MS Mincho" panose="02020609040205080304" pitchFamily="49" charset="-128"/>
                <a:cs typeface="Times New Roman" panose="02020603050405020304" pitchFamily="18" charset="0"/>
              </a:rPr>
              <a:t>NLU</a:t>
            </a: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 service. In the demo, you can choose from a domain sample to apply the knowledge of unique entities and relations in a particular industry. Alternatively, you can analyze your own text by using the base model. The following slides show this demo with a financial domain sample.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a:p>
            <a:r>
              <a:rPr lang="en-US" b="1" dirty="0"/>
              <a:t>Reference</a:t>
            </a:r>
            <a:r>
              <a:rPr lang="en-US" dirty="0"/>
              <a:t>:</a:t>
            </a:r>
          </a:p>
          <a:p>
            <a:r>
              <a:rPr lang="en-US" dirty="0"/>
              <a:t>IBM Watson Natural Language Understanding Text Analysis</a:t>
            </a:r>
          </a:p>
          <a:p>
            <a:r>
              <a:rPr lang="en-US" dirty="0"/>
              <a:t>https://www.ibm.com/demos/live/natural-language-understanding/self-service/home</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55</a:t>
            </a:fld>
            <a:endParaRPr lang="en-US"/>
          </a:p>
        </p:txBody>
      </p:sp>
    </p:spTree>
    <p:extLst>
      <p:ext uri="{BB962C8B-B14F-4D97-AF65-F5344CB8AC3E}">
        <p14:creationId xmlns:p14="http://schemas.microsoft.com/office/powerpoint/2010/main" val="3727023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Watson Natural Language Understanding includes out of the box capabilities to find people, places, events, and other types of entities mentioned in your content.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56</a:t>
            </a:fld>
            <a:endParaRPr lang="en-US"/>
          </a:p>
        </p:txBody>
      </p:sp>
    </p:spTree>
    <p:extLst>
      <p:ext uri="{BB962C8B-B14F-4D97-AF65-F5344CB8AC3E}">
        <p14:creationId xmlns:p14="http://schemas.microsoft.com/office/powerpoint/2010/main" val="8086510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With Watson Natural Language Understanding, you can extract keywords and search for the relevant ones.</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57</a:t>
            </a:fld>
            <a:endParaRPr lang="en-US"/>
          </a:p>
        </p:txBody>
      </p:sp>
    </p:spTree>
    <p:extLst>
      <p:ext uri="{BB962C8B-B14F-4D97-AF65-F5344CB8AC3E}">
        <p14:creationId xmlns:p14="http://schemas.microsoft.com/office/powerpoint/2010/main" val="4026349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identify high-level concepts that are not necessarily directly referenced in the text.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58</a:t>
            </a:fld>
            <a:endParaRPr lang="en-US"/>
          </a:p>
        </p:txBody>
      </p:sp>
    </p:spTree>
    <p:extLst>
      <p:ext uri="{BB962C8B-B14F-4D97-AF65-F5344CB8AC3E}">
        <p14:creationId xmlns:p14="http://schemas.microsoft.com/office/powerpoint/2010/main" val="84257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33673576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recognize when two entities are related and identify the type of relation.</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59</a:t>
            </a:fld>
            <a:endParaRPr lang="en-US"/>
          </a:p>
        </p:txBody>
      </p:sp>
    </p:spTree>
    <p:extLst>
      <p:ext uri="{BB962C8B-B14F-4D97-AF65-F5344CB8AC3E}">
        <p14:creationId xmlns:p14="http://schemas.microsoft.com/office/powerpoint/2010/main" val="475435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analyze the sentiment toward specific target phrases and the sentiment of the document as a whole.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60</a:t>
            </a:fld>
            <a:endParaRPr lang="en-US"/>
          </a:p>
        </p:txBody>
      </p:sp>
    </p:spTree>
    <p:extLst>
      <p:ext uri="{BB962C8B-B14F-4D97-AF65-F5344CB8AC3E}">
        <p14:creationId xmlns:p14="http://schemas.microsoft.com/office/powerpoint/2010/main" val="2057905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analyze emotion that is conveyed by specific target phrases or by the document as a whole.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61</a:t>
            </a:fld>
            <a:endParaRPr lang="en-US"/>
          </a:p>
        </p:txBody>
      </p:sp>
    </p:spTree>
    <p:extLst>
      <p:ext uri="{BB962C8B-B14F-4D97-AF65-F5344CB8AC3E}">
        <p14:creationId xmlns:p14="http://schemas.microsoft.com/office/powerpoint/2010/main" val="35472754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categorize your content by using a five-level classification hierarchy.</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62</a:t>
            </a:fld>
            <a:endParaRPr lang="en-US"/>
          </a:p>
        </p:txBody>
      </p:sp>
    </p:spTree>
    <p:extLst>
      <p:ext uri="{BB962C8B-B14F-4D97-AF65-F5344CB8AC3E}">
        <p14:creationId xmlns:p14="http://schemas.microsoft.com/office/powerpoint/2010/main" val="33028687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parse sentences into subject-action-object form and identify entities and keywords that are subjects or objects of an action.</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63</a:t>
            </a:fld>
            <a:endParaRPr lang="en-US"/>
          </a:p>
        </p:txBody>
      </p:sp>
    </p:spTree>
    <p:extLst>
      <p:ext uri="{BB962C8B-B14F-4D97-AF65-F5344CB8AC3E}">
        <p14:creationId xmlns:p14="http://schemas.microsoft.com/office/powerpoint/2010/main" val="24340114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identify tokens and sentences.</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64</a:t>
            </a:fld>
            <a:endParaRPr lang="en-US"/>
          </a:p>
        </p:txBody>
      </p:sp>
    </p:spTree>
    <p:extLst>
      <p:ext uri="{BB962C8B-B14F-4D97-AF65-F5344CB8AC3E}">
        <p14:creationId xmlns:p14="http://schemas.microsoft.com/office/powerpoint/2010/main" val="40354710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allows you to include a custom model from Watson Knowledge Studio so that you can extend the entities that are mentioned in your content to fit any domain.</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65</a:t>
            </a:fld>
            <a:endParaRPr lang="en-US"/>
          </a:p>
        </p:txBody>
      </p:sp>
    </p:spTree>
    <p:extLst>
      <p:ext uri="{BB962C8B-B14F-4D97-AF65-F5344CB8AC3E}">
        <p14:creationId xmlns:p14="http://schemas.microsoft.com/office/powerpoint/2010/main" val="4117876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allows you to include a custom model from Watson Knowledge Studio. This custom model includes the ability recognize when two entities are related and identify the type of relation.</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66</a:t>
            </a:fld>
            <a:endParaRPr lang="en-US"/>
          </a:p>
        </p:txBody>
      </p:sp>
    </p:spTree>
    <p:extLst>
      <p:ext uri="{BB962C8B-B14F-4D97-AF65-F5344CB8AC3E}">
        <p14:creationId xmlns:p14="http://schemas.microsoft.com/office/powerpoint/2010/main" val="7708738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960433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b="1" dirty="0"/>
              <a:t>Watson Discovery</a:t>
            </a:r>
          </a:p>
          <a:p>
            <a:r>
              <a:rPr lang="en-US" sz="1200" b="0" dirty="0"/>
              <a:t>With Watson Discovery, you can add a cognitive search and a content analytics engine to applications to identify patterns, trends, and actionable insights that drive better decision-making.  You can rapidly build cognitive, cloud-based exploration applications that unlock actionable insights that are hidden in unstructured data. </a:t>
            </a:r>
          </a:p>
          <a:p>
            <a:r>
              <a:rPr lang="en-US" sz="1200" b="0" dirty="0"/>
              <a:t>You can securely unify structured and unstructured data with pre-enriched content and use a simplified query language to eliminate the need for manual filtering of results.</a:t>
            </a:r>
          </a:p>
          <a:p>
            <a:r>
              <a:rPr lang="en-US" sz="1200" b="0" dirty="0"/>
              <a:t>With Discovery, you can prepare your unstructured data, create a query to pinpoint the information you need, and then integrate those insights into your new application or existing solution.</a:t>
            </a:r>
          </a:p>
          <a:p>
            <a:r>
              <a:rPr lang="en-US" sz="1200" b="0" dirty="0"/>
              <a:t>The Watson Discovery services include:</a:t>
            </a:r>
          </a:p>
          <a:p>
            <a:pPr marL="171450" indent="-171450">
              <a:buFont typeface="Arial" panose="020B0604020202020204" pitchFamily="34" charset="0"/>
              <a:buChar char="•"/>
            </a:pPr>
            <a:r>
              <a:rPr lang="en-US" sz="1200" b="0" dirty="0"/>
              <a:t>Discovery API. The Discovery service supports various SDKs to simplify the development of applications. The SDKs are available for many popular programming languages and platforms, including Curl, Java, NodeJS, Python, Go, .NET, Ruby, Swift, and Unity.  </a:t>
            </a:r>
          </a:p>
          <a:p>
            <a:pPr marL="171450" indent="-171450">
              <a:buFont typeface="Arial" panose="020B0604020202020204" pitchFamily="34" charset="0"/>
              <a:buChar char="•"/>
            </a:pPr>
            <a:r>
              <a:rPr lang="en-US" sz="1200" b="0" dirty="0"/>
              <a:t>Discovery tooling. The Discovery service includes a complete set of online tools, the Discovery tooling, to help you quickly set up an instance of the service and populate it with data. The Discovery service tooling was designed to save time by eliminating the need to use APIs to configure and populate your service. </a:t>
            </a:r>
          </a:p>
          <a:p>
            <a:pPr marL="0" indent="0">
              <a:buFont typeface="Arial" panose="020B0604020202020204" pitchFamily="34" charset="0"/>
              <a:buNone/>
            </a:pPr>
            <a:r>
              <a:rPr lang="en-US" sz="1200" b="0" dirty="0"/>
              <a:t>With Discovery, you can build applications that extract the correct answers to FAQs by enriching and searching data collections. </a:t>
            </a:r>
          </a:p>
          <a:p>
            <a:endParaRPr lang="en-US" sz="1200" b="1" dirty="0"/>
          </a:p>
          <a:p>
            <a:r>
              <a:rPr lang="en-US" b="1" baseline="0" dirty="0"/>
              <a:t>References</a:t>
            </a:r>
            <a:r>
              <a:rPr lang="en-US" baseline="0" dirty="0"/>
              <a:t>: </a:t>
            </a:r>
          </a:p>
          <a:p>
            <a:r>
              <a:rPr lang="en-US" baseline="0" dirty="0"/>
              <a:t>Watson Discovery on Cloud Pak for Data as a Service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https://dataplatform.cloud.ibm.com/docs/content/svc-welcome/watsondisc.html?context=cpdaas&amp;audience=wdp</a:t>
            </a:r>
          </a:p>
          <a:p>
            <a:r>
              <a:rPr lang="en-US" baseline="0" dirty="0"/>
              <a:t>Discovery API documentation</a:t>
            </a:r>
          </a:p>
          <a:p>
            <a:r>
              <a:rPr lang="en-US" dirty="0"/>
              <a:t>https://cloud.ibm.com/apidocs/discovery-data?code=unity#introduction</a:t>
            </a:r>
          </a:p>
          <a:p>
            <a:endParaRPr lang="en-US" dirty="0"/>
          </a:p>
        </p:txBody>
      </p:sp>
      <p:sp>
        <p:nvSpPr>
          <p:cNvPr id="2" name="Footer Placeholder 1"/>
          <p:cNvSpPr>
            <a:spLocks noGrp="1"/>
          </p:cNvSpPr>
          <p:nvPr>
            <p:ph type="ftr" sz="quarter" idx="4"/>
          </p:nvPr>
        </p:nvSpPr>
        <p:spPr/>
        <p:txBody>
          <a:bodyPr/>
          <a:lstStyle/>
          <a:p>
            <a:pPr>
              <a:defRPr/>
            </a:pPr>
            <a:r>
              <a:rPr lang="en-US">
                <a:solidFill>
                  <a:srgbClr val="000000"/>
                </a:solidFill>
              </a:rPr>
              <a:t>© Copyright IBM Corporation 2019, 2020</a:t>
            </a:r>
            <a:endParaRPr lang="en-US" dirty="0">
              <a:solidFill>
                <a:srgbClr val="000000"/>
              </a:solidFill>
            </a:endParaRPr>
          </a:p>
        </p:txBody>
      </p:sp>
    </p:spTree>
    <p:extLst>
      <p:ext uri="{BB962C8B-B14F-4D97-AF65-F5344CB8AC3E}">
        <p14:creationId xmlns:p14="http://schemas.microsoft.com/office/powerpoint/2010/main" val="43024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NLP technology can be used to extract information from unstructured text such as emails, newspaper articles, and user reviews into structured text.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Entity extraction refers to extracting </a:t>
            </a:r>
            <a:r>
              <a:rPr lang="en-GB" sz="1800" i="1" dirty="0">
                <a:effectLst/>
                <a:latin typeface="Arial" panose="020B0604020202020204" pitchFamily="34" charset="0"/>
                <a:ea typeface="MS Mincho" panose="02020609040205080304" pitchFamily="49" charset="-128"/>
                <a:cs typeface="Times New Roman" panose="02020603050405020304" pitchFamily="18" charset="0"/>
              </a:rPr>
              <a:t>entities</a:t>
            </a:r>
            <a:r>
              <a:rPr lang="en-GB" sz="1800" dirty="0">
                <a:effectLst/>
                <a:latin typeface="Arial" panose="020B0604020202020204" pitchFamily="34" charset="0"/>
                <a:ea typeface="MS Mincho" panose="02020609040205080304" pitchFamily="49" charset="-128"/>
                <a:cs typeface="Times New Roman" panose="02020603050405020304" pitchFamily="18" charset="0"/>
              </a:rPr>
              <a:t> from the text such as organizations, people, and locations. For example, the World Health Organization, IBM, Sara, John, Paris, US.</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Relation extraction refers to identifying the relationship between entities, for example, “Abraham Lincoln was a US president”;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Ginni</a:t>
            </a:r>
            <a:r>
              <a:rPr lang="en-GB" sz="1800" dirty="0">
                <a:effectLst/>
                <a:latin typeface="Arial" panose="020B0604020202020204" pitchFamily="34" charset="0"/>
                <a:ea typeface="MS Mincho" panose="02020609040205080304" pitchFamily="49" charset="-128"/>
                <a:cs typeface="Times New Roman" panose="02020603050405020304" pitchFamily="18" charset="0"/>
              </a:rPr>
              <a:t> Rometty is the CEO of IBM”.</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Text summarization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refers to the technique of shortening long pieces of text. Automatic text summarization is a common use case in machine learning and natural language processing.</a:t>
            </a: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Structured text mostly takes the form of tables or values in a structured form.</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The goal of information extraction is to parse the incoming text, identify important mentions and their relations, and extract valuable output into structured text.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Doing so can be used to automate the process of reading articles and passages to convert this information into a structured format. Computer systems can then manage this information and take proper actions.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1881630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D3F49"/>
                </a:solidFill>
                <a:effectLst/>
                <a:latin typeface="IBM Plex Sans" panose="020B0503050203000203" pitchFamily="34" charset="0"/>
              </a:rPr>
              <a:t>IBM Watson Discovery is an AI-powered search engine that helps you to extract answers from complex business documents.</a:t>
            </a:r>
          </a:p>
          <a:p>
            <a:pPr algn="l" fontAlgn="base"/>
            <a:r>
              <a:rPr lang="en-US" b="0" i="0" dirty="0">
                <a:solidFill>
                  <a:srgbClr val="2D3F49"/>
                </a:solidFill>
                <a:effectLst/>
                <a:latin typeface="IBM Plex Sans" panose="020B0503050203000203" pitchFamily="34" charset="0"/>
              </a:rPr>
              <a:t>Use Discovery to visually train AI for deep understanding of your content, including tables and images to help you find business value that is hidden in your enterprise data. Use natural language or structured queries to find relevant answers, surface insights, and build AI-enhanced business processes anywhere.</a:t>
            </a:r>
          </a:p>
          <a:p>
            <a:pPr algn="l" fontAlgn="base"/>
            <a:r>
              <a:rPr lang="en-US" b="0" i="0" dirty="0">
                <a:solidFill>
                  <a:srgbClr val="2D3F49"/>
                </a:solidFill>
                <a:effectLst/>
                <a:latin typeface="IBM Plex Sans" panose="020B0503050203000203" pitchFamily="34" charset="0"/>
              </a:rPr>
              <a:t>Start by connecting your data to Discovery. Next, teach Discovery to understand the language and concepts that are unique to your business and industry. Enrich your data with award-winning Natural Language Understanding (NLU) technologies so you can identify key information and patterns. Finally, build search solutions that find answers to queries, explore your data to uncover patterns and insights, and leverage search results in automated workflows.</a:t>
            </a:r>
          </a:p>
          <a:p>
            <a:pPr algn="l" fontAlgn="base"/>
            <a:r>
              <a:rPr lang="en-US" b="0" i="0" dirty="0">
                <a:solidFill>
                  <a:srgbClr val="2D3F49"/>
                </a:solidFill>
                <a:effectLst/>
                <a:latin typeface="IBM Plex Sans" panose="020B0503050203000203" pitchFamily="34" charset="0"/>
              </a:rPr>
              <a:t>Supported file types: CSV, DOC, DOCX, GIF, HTML, JPG, JSON, PDF, PNG, PPT, PPTX, TIFF, TXT, XLS, XLSX</a:t>
            </a:r>
          </a:p>
          <a:p>
            <a:endParaRPr lang="en-US" dirty="0"/>
          </a:p>
          <a:p>
            <a:r>
              <a:rPr lang="en-US" b="1" baseline="0" dirty="0"/>
              <a:t>References</a:t>
            </a:r>
            <a:r>
              <a:rPr lang="en-US" baseline="0" dirty="0"/>
              <a:t>: </a:t>
            </a:r>
          </a:p>
          <a:p>
            <a:r>
              <a:rPr lang="en-US" baseline="0" dirty="0"/>
              <a:t>About Watson Discovery</a:t>
            </a:r>
          </a:p>
          <a:p>
            <a:r>
              <a:rPr lang="en-US" baseline="0" dirty="0"/>
              <a:t>https://cloud.ibm.com/docs/discovery-data?topic=discovery-data-about</a:t>
            </a:r>
          </a:p>
          <a:p>
            <a:r>
              <a:rPr lang="en-US" baseline="0" dirty="0"/>
              <a:t>Supported file types</a:t>
            </a:r>
          </a:p>
          <a:p>
            <a:r>
              <a:rPr lang="en-US" dirty="0"/>
              <a:t>https://cloud.ibm.com/docs/discovery-data?topic=discovery-data-collections#supportedfiletypes</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69</a:t>
            </a:fld>
            <a:endParaRPr lang="en-US"/>
          </a:p>
        </p:txBody>
      </p:sp>
    </p:spTree>
    <p:extLst>
      <p:ext uri="{BB962C8B-B14F-4D97-AF65-F5344CB8AC3E}">
        <p14:creationId xmlns:p14="http://schemas.microsoft.com/office/powerpoint/2010/main" val="20400994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7535527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Use IBM Watson Assistant to build your own branded live chatbot, which is known as an assistant, into any device, application, or channel.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Your chatbot, which is also known as an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assistant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connects to the customer engagement resources you already use to deliver an engaging, unified problem-solving experience to your customers.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Watson Assistant provides two experiences to build assistants: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New Watson Assistant experience</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Classic Watson Assistant experience</a:t>
            </a:r>
          </a:p>
          <a:p>
            <a:pPr marL="285750" indent="-285750">
              <a:buFont typeface="Arial" panose="020B0604020202020204" pitchFamily="34" charset="0"/>
              <a:buChar char="•"/>
            </a:pPr>
            <a:endParaRPr lang="en-GB" dirty="0"/>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977615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experience refers to the Watson Assistant build experience that was announced on October 7, 2021.</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Watson Assistant was revamped to make it easier and faster to build, publish, and improve a chatbot.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Watson Assistant has a build experience that is tailored to the people who directly interact with customers daily, such as customer service representatives and </a:t>
            </a:r>
            <a:r>
              <a:rPr lang="en-US" sz="3200" dirty="0"/>
              <a:t>customer-care</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experience is focused on using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build customer conversations,  </a:t>
            </a: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Steps </a:t>
            </a:r>
            <a:r>
              <a:rPr lang="en-US" sz="3200" dirty="0"/>
              <a:t>within the action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 represent back-and-forth interactions between your assistant and your customer.</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Watson Assistant automatically handles things that might go wrong during a conversation, such as topic changes, vague requests, misunderstandings, and asking for a human agent.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Watson Assistant navigation is more intuitive and follows the order of the steps that are recommended to get your assistant live.</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r>
              <a:rPr lang="en-US" b="1" dirty="0"/>
              <a:t>References</a:t>
            </a:r>
            <a:r>
              <a:rPr lang="en-US" dirty="0"/>
              <a:t>:</a:t>
            </a:r>
          </a:p>
          <a:p>
            <a:r>
              <a:rPr lang="en-US" dirty="0"/>
              <a:t>The new Watson Assistant announcement – October 7 2021</a:t>
            </a:r>
          </a:p>
          <a:p>
            <a:r>
              <a:rPr lang="en-US" dirty="0"/>
              <a:t>https://cloud.ibm.com/docs/assistant?topic=assistant-release-notes#assistant-oct072021</a:t>
            </a:r>
          </a:p>
          <a:p>
            <a:r>
              <a:rPr lang="en-US" b="0" i="0" dirty="0">
                <a:solidFill>
                  <a:srgbClr val="161616"/>
                </a:solidFill>
                <a:effectLst/>
                <a:latin typeface="IBM Plex Sans" panose="020B0503050203000203" pitchFamily="34" charset="0"/>
              </a:rPr>
              <a:t>Welcome to the new Watson Assistant (documentation)</a:t>
            </a:r>
          </a:p>
          <a:p>
            <a:r>
              <a:rPr lang="en-US" b="0" i="0" dirty="0">
                <a:solidFill>
                  <a:srgbClr val="161616"/>
                </a:solidFill>
                <a:effectLst/>
                <a:latin typeface="IBM Plex Sans" panose="020B0503050203000203" pitchFamily="34" charset="0"/>
              </a:rPr>
              <a:t>https://cloud.ibm.com/docs/watson-assistant</a:t>
            </a:r>
          </a:p>
          <a:p>
            <a:r>
              <a:rPr lang="en-US" b="0" i="0" dirty="0">
                <a:solidFill>
                  <a:srgbClr val="161616"/>
                </a:solidFill>
                <a:effectLst/>
                <a:latin typeface="IBM Plex Sans" panose="020B0503050203000203" pitchFamily="34" charset="0"/>
              </a:rPr>
              <a:t>FAQs about the new IBM Watson Assistant experience</a:t>
            </a:r>
          </a:p>
          <a:p>
            <a:r>
              <a:rPr lang="en-US" b="0" i="0" dirty="0">
                <a:solidFill>
                  <a:srgbClr val="161616"/>
                </a:solidFill>
                <a:effectLst/>
                <a:latin typeface="IBM Plex Sans" panose="020B0503050203000203" pitchFamily="34" charset="0"/>
              </a:rPr>
              <a:t>https://cloud.ibm.com/docs/watson-assistant?topic=watson-assistant-watson-assistant-faqs#faqs-new-experience</a:t>
            </a:r>
          </a:p>
          <a:p>
            <a:r>
              <a:rPr lang="en-US" b="0" i="0" dirty="0">
                <a:solidFill>
                  <a:srgbClr val="161616"/>
                </a:solidFill>
                <a:effectLst/>
                <a:latin typeface="IBM Plex Sans" panose="020B0503050203000203" pitchFamily="34" charset="0"/>
              </a:rPr>
              <a:t>Comparing actions and dialog</a:t>
            </a:r>
          </a:p>
          <a:p>
            <a:r>
              <a:rPr lang="en-US" b="0" i="0" dirty="0">
                <a:solidFill>
                  <a:srgbClr val="161616"/>
                </a:solidFill>
                <a:effectLst/>
                <a:latin typeface="IBM Plex Sans" panose="020B0503050203000203" pitchFamily="34" charset="0"/>
              </a:rPr>
              <a:t>https://cloud.ibm.com/docs/watson-assistant?topic=watson-assistant-comparing-actions-dialog</a:t>
            </a:r>
          </a:p>
          <a:p>
            <a:r>
              <a:rPr lang="en-US" b="0" i="0" dirty="0">
                <a:solidFill>
                  <a:srgbClr val="161616"/>
                </a:solidFill>
                <a:effectLst/>
                <a:latin typeface="IBM Plex Sans" panose="020B0503050203000203" pitchFamily="34" charset="0"/>
              </a:rPr>
              <a:t>Migrating to the new experience</a:t>
            </a:r>
          </a:p>
          <a:p>
            <a:r>
              <a:rPr lang="en-US" b="0" i="0" dirty="0">
                <a:solidFill>
                  <a:srgbClr val="161616"/>
                </a:solidFill>
                <a:effectLst/>
                <a:latin typeface="IBM Plex Sans" panose="020B0503050203000203" pitchFamily="34" charset="0"/>
              </a:rPr>
              <a:t>https://cloud.ibm.com/docs/watson-assistant?topic=watson-assistant-migrate-overview</a:t>
            </a:r>
          </a:p>
          <a:p>
            <a:r>
              <a:rPr lang="en-US" b="0" i="0" dirty="0">
                <a:solidFill>
                  <a:srgbClr val="161616"/>
                </a:solidFill>
                <a:effectLst/>
                <a:latin typeface="IBM Plex Sans" panose="020B0503050203000203" pitchFamily="34" charset="0"/>
              </a:rPr>
              <a:t>Switching between new and classic experiences</a:t>
            </a:r>
          </a:p>
          <a:p>
            <a:r>
              <a:rPr lang="en-US" b="0" i="0" dirty="0">
                <a:solidFill>
                  <a:srgbClr val="161616"/>
                </a:solidFill>
                <a:effectLst/>
                <a:latin typeface="IBM Plex Sans" panose="020B0503050203000203" pitchFamily="34" charset="0"/>
              </a:rPr>
              <a:t>https://cloud.ibm.com/docs/watson-assistant?topic=watson-assistant-switch-experience</a:t>
            </a:r>
          </a:p>
          <a:p>
            <a:endParaRPr lang="en-US" b="0" i="0" dirty="0">
              <a:solidFill>
                <a:srgbClr val="161616"/>
              </a:solidFill>
              <a:effectLst/>
              <a:latin typeface="IBM Plex Sans" panose="020B0503050203000203" pitchFamily="34" charset="0"/>
            </a:endParaRPr>
          </a:p>
          <a:p>
            <a:endParaRPr lang="en-US" b="0" i="0" dirty="0">
              <a:solidFill>
                <a:srgbClr val="161616"/>
              </a:solidFill>
              <a:effectLst/>
              <a:latin typeface="IBM Plex Sans" panose="020B0503050203000203" pitchFamily="34" charset="0"/>
            </a:endParaRPr>
          </a:p>
          <a:p>
            <a:endParaRPr lang="en-US" b="0" i="0" dirty="0">
              <a:solidFill>
                <a:srgbClr val="161616"/>
              </a:solidFill>
              <a:effectLst/>
              <a:latin typeface="IBM Plex Sans" panose="020B0503050203000203" pitchFamily="34" charset="0"/>
            </a:endParaRP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2427219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i="1" dirty="0"/>
              <a:t>classic</a:t>
            </a:r>
            <a:r>
              <a:rPr lang="en-US" dirty="0"/>
              <a:t> experience refers to the Watson Assistant build experience that was available before the new experience was announced in October 2021.</a:t>
            </a:r>
            <a:endParaRPr lang="en-GB" dirty="0"/>
          </a:p>
          <a:p>
            <a:r>
              <a:rPr lang="en-GB" dirty="0"/>
              <a:t>No matter what the specific purpose of your chatbot is, some core fundamentals are always involved: </a:t>
            </a:r>
          </a:p>
          <a:p>
            <a:pPr marL="254832" indent="-254832">
              <a:buFont typeface="Arial" panose="020B0604020202020204" pitchFamily="34" charset="0"/>
              <a:buChar char="•"/>
            </a:pPr>
            <a:r>
              <a:rPr lang="en-GB" dirty="0"/>
              <a:t>Skills</a:t>
            </a:r>
          </a:p>
          <a:p>
            <a:pPr marL="254832" indent="-254832">
              <a:buFont typeface="Arial" panose="020B0604020202020204" pitchFamily="34" charset="0"/>
              <a:buChar char="•"/>
            </a:pPr>
            <a:r>
              <a:rPr lang="en-GB" dirty="0"/>
              <a:t>Intents</a:t>
            </a:r>
          </a:p>
          <a:p>
            <a:pPr marL="254832" indent="-254832">
              <a:buFont typeface="Arial" panose="020B0604020202020204" pitchFamily="34" charset="0"/>
              <a:buChar char="•"/>
            </a:pPr>
            <a:r>
              <a:rPr lang="en-GB" dirty="0"/>
              <a:t>Entities</a:t>
            </a:r>
          </a:p>
          <a:p>
            <a:pPr marL="254832" indent="-254832">
              <a:buFont typeface="Arial" panose="020B0604020202020204" pitchFamily="34" charset="0"/>
              <a:buChar char="•"/>
            </a:pPr>
            <a:r>
              <a:rPr lang="en-GB" dirty="0"/>
              <a:t>Dialog </a:t>
            </a:r>
          </a:p>
          <a:p>
            <a:pPr marL="0" marR="0" lvl="0" indent="0">
              <a:spcBef>
                <a:spcPts val="600"/>
              </a:spcBef>
              <a:spcAft>
                <a:spcPts val="600"/>
              </a:spcAft>
              <a:buFont typeface="+mj-lt"/>
              <a:buNone/>
              <a:tabLst>
                <a:tab pos="228600" algn="l"/>
              </a:tabLst>
            </a:pPr>
            <a:r>
              <a:rPr lang="en-GB" sz="1800" dirty="0">
                <a:effectLst/>
                <a:latin typeface="Arial" panose="020B0604020202020204" pitchFamily="34" charset="0"/>
                <a:ea typeface="MS Mincho" panose="02020609040205080304" pitchFamily="49" charset="-128"/>
                <a:cs typeface="Times New Roman" panose="02020603050405020304" pitchFamily="18" charset="0"/>
              </a:rPr>
              <a:t>Each of these functions and their application to the Watson Assistant service are explained in detail in the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Classic Watson Assistant topic</a:t>
            </a:r>
          </a:p>
          <a:p>
            <a:r>
              <a:rPr lang="en-GB" dirty="0"/>
              <a:t>The dialog component is optional because some chatbots are developed to answer user questions in a question-and-answer manner that is similar to the approach that is used to answer frequently asked questions (FAQs). </a:t>
            </a:r>
          </a:p>
          <a:p>
            <a:r>
              <a:rPr lang="en-GB" dirty="0"/>
              <a:t>These chatbots need to understand only what the user is asking and reply with the proper answer. </a:t>
            </a:r>
            <a:r>
              <a:rPr lang="en-GB" dirty="0" err="1"/>
              <a:t>Chatbots</a:t>
            </a:r>
            <a:r>
              <a:rPr lang="en-GB" baseline="0" dirty="0"/>
              <a:t> that are meant to answer </a:t>
            </a:r>
            <a:r>
              <a:rPr lang="en-GB" dirty="0"/>
              <a:t>FAQs do not have to engage</a:t>
            </a:r>
            <a:r>
              <a:rPr lang="en-GB" baseline="0" dirty="0"/>
              <a:t> in a conversation with the user and therefore they do not need a dialog component.</a:t>
            </a:r>
            <a:endParaRPr lang="en-GB" dirty="0"/>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Customers that built their assistants by using the classic experience can migrate to the new experience or remain in the classic experience.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 dialog-based conversation is the best choice when you want greater control over the logic of the flow.</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dialog flow uses an if-then-else style structure that might be familiar to developers, but not to content designers or customer-care experts.</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References</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2400" b="0" dirty="0"/>
              <a:t>About Watson Assistant</a:t>
            </a: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2400" b="0" dirty="0"/>
              <a:t>https://cloud.ibm.com/docs/assistant?topic=assistant-index</a:t>
            </a:r>
          </a:p>
          <a:p>
            <a:r>
              <a:rPr lang="en-US" sz="2400" b="0" i="0" dirty="0">
                <a:solidFill>
                  <a:srgbClr val="161616"/>
                </a:solidFill>
                <a:effectLst/>
                <a:latin typeface="IBM Plex Sans" panose="020B0503050203000203" pitchFamily="34" charset="0"/>
              </a:rPr>
              <a:t>Migrating to the new experience</a:t>
            </a:r>
          </a:p>
          <a:p>
            <a:r>
              <a:rPr lang="en-US" sz="2400" b="0" i="0" dirty="0">
                <a:solidFill>
                  <a:srgbClr val="161616"/>
                </a:solidFill>
                <a:effectLst/>
                <a:latin typeface="IBM Plex Sans" panose="020B0503050203000203" pitchFamily="34" charset="0"/>
              </a:rPr>
              <a:t>https://cloud.ibm.com/docs/watson-assistant?topic=watson-assistant-migrate-overview</a:t>
            </a:r>
          </a:p>
          <a:p>
            <a:r>
              <a:rPr lang="en-US" sz="2400" b="0" i="0" dirty="0">
                <a:solidFill>
                  <a:srgbClr val="161616"/>
                </a:solidFill>
                <a:effectLst/>
                <a:latin typeface="IBM Plex Sans" panose="020B0503050203000203" pitchFamily="34" charset="0"/>
              </a:rPr>
              <a:t>Comparing actions and dialog</a:t>
            </a:r>
          </a:p>
          <a:p>
            <a:r>
              <a:rPr lang="en-US" sz="2400" b="0" i="0" dirty="0">
                <a:solidFill>
                  <a:srgbClr val="161616"/>
                </a:solidFill>
                <a:effectLst/>
                <a:latin typeface="IBM Plex Sans" panose="020B0503050203000203" pitchFamily="34" charset="0"/>
              </a:rPr>
              <a:t>https://cloud.ibm.com/docs/watson-assistant?topic=watson-assistant-comparing-actions-dialog</a:t>
            </a:r>
          </a:p>
          <a:p>
            <a:r>
              <a:rPr lang="en-US" sz="2400" b="0" i="0" dirty="0">
                <a:solidFill>
                  <a:srgbClr val="161616"/>
                </a:solidFill>
                <a:effectLst/>
                <a:latin typeface="IBM Plex Sans" panose="020B0503050203000203" pitchFamily="34" charset="0"/>
              </a:rPr>
              <a:t>Switching between new and classic experiences</a:t>
            </a:r>
          </a:p>
          <a:p>
            <a:r>
              <a:rPr lang="en-US" sz="2400" b="0" i="0" dirty="0">
                <a:solidFill>
                  <a:srgbClr val="161616"/>
                </a:solidFill>
                <a:effectLst/>
                <a:latin typeface="IBM Plex Sans" panose="020B0503050203000203" pitchFamily="34" charset="0"/>
              </a:rPr>
              <a:t>https://cloud.ibm.com/docs/watson-assistant?topic=watson-assistant-switch-experience</a:t>
            </a:r>
          </a:p>
          <a:p>
            <a:r>
              <a:rPr lang="en-US" sz="2400" b="0" i="0" dirty="0">
                <a:solidFill>
                  <a:srgbClr val="161616"/>
                </a:solidFill>
                <a:effectLst/>
                <a:latin typeface="IBM Plex Sans" panose="020B0503050203000203" pitchFamily="34" charset="0"/>
              </a:rPr>
              <a:t>FAQ</a:t>
            </a:r>
          </a:p>
          <a:p>
            <a:r>
              <a:rPr lang="en-US" sz="2400" b="0" i="0" dirty="0">
                <a:solidFill>
                  <a:srgbClr val="161616"/>
                </a:solidFill>
                <a:effectLst/>
                <a:latin typeface="IBM Plex Sans" panose="020B0503050203000203" pitchFamily="34" charset="0"/>
              </a:rPr>
              <a:t>https://cloud.ibm.com/docs/assistant?topic=assistant-faqs</a:t>
            </a:r>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2400" b="0" dirty="0"/>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2400" b="0" dirty="0"/>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2400" b="0" dirty="0"/>
          </a:p>
          <a:p>
            <a:pPr marL="0" marR="0" lvl="0" indent="0" algn="l" defTabSz="914400" rtl="0" eaLnBrk="0" fontAlgn="base" latinLnBrk="0" hangingPunct="0">
              <a:lnSpc>
                <a:spcPct val="100000"/>
              </a:lnSpc>
              <a:spcBef>
                <a:spcPts val="600"/>
              </a:spcBef>
              <a:spcAft>
                <a:spcPts val="600"/>
              </a:spcAft>
              <a:buClrTx/>
              <a:buSzTx/>
              <a:buFontTx/>
              <a:buNone/>
              <a:tabLst/>
              <a:defRPr/>
            </a:pPr>
            <a:endParaRPr lang="en-US" sz="2400" b="0" dirty="0"/>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8939617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r>
              <a:rPr lang="en-US" dirty="0"/>
              <a:t>New Watson Assistant documentation https://cloud.ibm.com/docs/watson-assistant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Watson Assistant blog https://www.ibm.com/blogs/watson/</a:t>
            </a:r>
          </a:p>
        </p:txBody>
      </p:sp>
      <p:sp>
        <p:nvSpPr>
          <p:cNvPr id="2" name="Footer Placeholder 1"/>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2018, 2022</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781215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new Watson Assistant experience is focused on using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build customer conversations. It is designed to make it simple enough for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anyone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build a virtual assistant. Building, testing, publishing, and analyzing your assistant can all now be done in one simple and intuitive interface.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New navigation provides a workflow for building, previewing, publishing, and analyzing your assistant.</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Each assistant has a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home page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with a task list to help you get started.</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Build conversations with actions, which represent the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tasks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that you want your assistant to help your customers with. </a:t>
            </a:r>
          </a:p>
          <a:p>
            <a:pPr marL="557213" marR="0" lvl="1"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Each action contains a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series of steps </a:t>
            </a:r>
            <a:r>
              <a:rPr lang="en-US" sz="1800" dirty="0">
                <a:effectLst/>
                <a:latin typeface="Arial" panose="020B0604020202020204" pitchFamily="34" charset="0"/>
                <a:ea typeface="MS Mincho" panose="02020609040205080304" pitchFamily="49" charset="-128"/>
                <a:cs typeface="Times New Roman" panose="02020603050405020304" pitchFamily="18" charset="0"/>
              </a:rPr>
              <a:t>that represent individual exchanges with a customer.</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When you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publish</a:t>
            </a:r>
            <a:r>
              <a:rPr lang="en-US" sz="1800" dirty="0">
                <a:effectLst/>
                <a:latin typeface="Arial" panose="020B0604020202020204" pitchFamily="34" charset="0"/>
                <a:ea typeface="MS Mincho" panose="02020609040205080304" pitchFamily="49" charset="-128"/>
                <a:cs typeface="Times New Roman" panose="02020603050405020304" pitchFamily="18" charset="0"/>
              </a:rPr>
              <a:t>, you can review and debug your work in a draft environment before you go live to your customers.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Use a new suite of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analytics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improve your assistant. </a:t>
            </a:r>
          </a:p>
          <a:p>
            <a:pPr marL="557213" marR="0" lvl="1"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Review which actions are being completed to see what your customers want help with, determine whether your assistant understands and addresses customer needs, and decide how can you make your assistant better.</a:t>
            </a:r>
          </a:p>
          <a:p>
            <a:r>
              <a:rPr lang="en-US" b="1" dirty="0"/>
              <a:t>Switching the experience</a:t>
            </a:r>
          </a:p>
          <a:p>
            <a:r>
              <a:rPr lang="en-US" dirty="0"/>
              <a:t>You can easily switch back and forth between the new experience and the classic experience. However, the new experience provides a simplified user interface, an improved deployment process, and access to the latest features. </a:t>
            </a:r>
          </a:p>
          <a:p>
            <a:endParaRPr lang="en-US" dirty="0"/>
          </a:p>
          <a:p>
            <a:r>
              <a:rPr lang="en-US" b="1" dirty="0"/>
              <a:t>References</a:t>
            </a:r>
            <a:r>
              <a:rPr lang="en-US" dirty="0"/>
              <a:t>:</a:t>
            </a:r>
          </a:p>
          <a:p>
            <a:r>
              <a:rPr lang="en-US" dirty="0"/>
              <a:t>Welcome to the new Watson Assistant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https://cloud.ibm.com/docs/watson-assistant?topic=watson-assistant-welcome-new-assistant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Watson Assistant documentation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https://cloud.ibm.com/docs/watson-assistant</a:t>
            </a:r>
          </a:p>
          <a:p>
            <a:r>
              <a:rPr lang="en-US" dirty="0"/>
              <a:t>FAQs about the new IBM Watson Assistant experience.</a:t>
            </a:r>
          </a:p>
          <a:p>
            <a:r>
              <a:rPr lang="en-US" dirty="0"/>
              <a:t>https://cloud.ibm.com/docs/watson-assistant?topic=watson-assistant-watson-assistant-faqs#faqs-new-experience</a:t>
            </a:r>
          </a:p>
          <a:p>
            <a:r>
              <a:rPr lang="en-US" dirty="0"/>
              <a:t>Getting started with Watson Assistant </a:t>
            </a:r>
          </a:p>
          <a:p>
            <a:r>
              <a:rPr lang="en-US" dirty="0"/>
              <a:t>https://cloud.ibm.com/docs/watson-assistant?topic=watson-assistant-getting-started</a:t>
            </a:r>
          </a:p>
          <a:p>
            <a:r>
              <a:rPr lang="en-US" dirty="0"/>
              <a:t>Migrating to the new experience.</a:t>
            </a:r>
          </a:p>
          <a:p>
            <a:r>
              <a:rPr lang="en-US" dirty="0"/>
              <a:t>https://cloud.ibm.com/docs/watson-assistant?topic=watson-assistant-migrate-overview</a:t>
            </a:r>
          </a:p>
          <a:p>
            <a:r>
              <a:rPr lang="en-US" dirty="0"/>
              <a:t>Switching between new and classic experiences</a:t>
            </a:r>
          </a:p>
          <a:p>
            <a:r>
              <a:rPr lang="en-US" dirty="0"/>
              <a:t>https://cloud.ibm.com/docs/watson-assistant?topic=watson-assistant-switch-experience</a:t>
            </a:r>
          </a:p>
          <a:p>
            <a:endParaRPr lang="en-US" dirty="0"/>
          </a:p>
          <a:p>
            <a:endParaRPr lang="en-US" dirty="0"/>
          </a:p>
        </p:txBody>
      </p:sp>
      <p:sp>
        <p:nvSpPr>
          <p:cNvPr id="2" name="Footer Placeholder 1"/>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2018, 2022</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725645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ts val="600"/>
              </a:spcAft>
              <a:buClrTx/>
              <a:buSzTx/>
              <a:buFontTx/>
              <a:buNone/>
              <a:tabLst/>
              <a:defRPr/>
            </a:pPr>
            <a:r>
              <a:rPr lang="en-US" sz="3200" dirty="0"/>
              <a:t>Like a human personal assistant, the assistant you build helps your customers perform tasks and answer questions. To accomplish this, you define </a:t>
            </a:r>
            <a:r>
              <a:rPr lang="en-US" sz="3200" b="0" i="1" dirty="0"/>
              <a:t>actions</a:t>
            </a:r>
            <a:r>
              <a:rPr lang="en-US" sz="3200" dirty="0"/>
              <a:t> and </a:t>
            </a:r>
            <a:r>
              <a:rPr lang="en-US" sz="3200" b="0" i="1" dirty="0"/>
              <a:t>steps</a:t>
            </a:r>
            <a:r>
              <a:rPr lang="en-US" sz="3200" dirty="0"/>
              <a:t> for the assistant.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An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action</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is a problem or a task that your customer wants to resolve. For example, paying a bill, getting an invoice, getting the balance in a bank account, withdrawing money, saying hello, or asking about the weather might all be an action in your assistant.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An action represents a discrete outcome that you want your assistant to be able to accomplish in response to a user's request. An action comprises the interaction between a customer and the assistant about a particular question or request. This interaction begins with the user input that starts the action (for example, ”I want to withdraw money”). It might then include additional exchanges as the assistant gathers more information, and it ends when the assistant carries out the request or answers the customer's question.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step</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is a back-and-forth interaction between the assistant and the customer.</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Steps represent the clarification questions, final answers, or human agent handoff points in the action.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Everything else that the step needs to function like the flow logic, response options, or storage of the user’s response is contained within the step.</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example that is shown in the slide, the assistant asks clarification questions before it hands the conversation over to an agent (with the account number as context) for a cable bill. For internet or phone bills the assistant guides the user to the online billing portal.</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An action consists of one or more steps. The steps in an action define the conversation turns that follow the initial customer input that triggered the action. In a simple case, a step might consist of a direct answer to a question from the customer; for example, if the customer asks “What are your business hours?”, a one-step action might reply with “We are open Monday through Friday from 9 AM to 5 PM”.</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More commonly, an action requires multiple steps to fully understand the customer's request. For the example, If the customer says “I want to pay my cable bill” the assistant needs more information such as “what is your account number?” Each of these follow-up questions represents a step in the action.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 Information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For step-by-step instructions on the Billing Assistant scenario that is described in this presentation, see the tutorial “Getting Started with the New Watson Assistant: The Build Guide Part I” at https://www.ibm.com/blogs/watson/2021/12/getting-started-with-the-new-watson-assistant-part-i-the-build-guide/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a:p>
            <a:r>
              <a:rPr lang="en-US" b="1" dirty="0"/>
              <a:t>References</a:t>
            </a:r>
            <a:r>
              <a:rPr lang="en-US" dirty="0"/>
              <a:t>:</a:t>
            </a:r>
          </a:p>
          <a:p>
            <a:r>
              <a:rPr lang="en-US" dirty="0"/>
              <a:t>Getting Started with the New Watson Assistant: The Build Guide Part I</a:t>
            </a:r>
          </a:p>
          <a:p>
            <a:r>
              <a:rPr lang="en-US" dirty="0"/>
              <a:t>https://www.ibm.com/blogs/watson/2021/12/getting-started-with-the-new-watson-assistant-part-i-the-build-guide/</a:t>
            </a:r>
          </a:p>
          <a:p>
            <a:r>
              <a:rPr lang="en-US" dirty="0"/>
              <a:t>Getting Started with the new Watson Assistant: Plan It</a:t>
            </a:r>
          </a:p>
          <a:p>
            <a:r>
              <a:rPr lang="en-US" dirty="0"/>
              <a:t>https://www.ibm.com/blogs/watson/2021/11/getting-started-with-the-new-watson-assistant-plan-it/</a:t>
            </a:r>
          </a:p>
          <a:p>
            <a:r>
              <a:rPr lang="en-US" dirty="0"/>
              <a:t>Overview: Editing actions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https://cloud.ibm.com/docs/watson-assistant?topic=watson-assistant-build-actions-overview</a:t>
            </a:r>
          </a:p>
          <a:p>
            <a:endParaRPr lang="en-US" dirty="0"/>
          </a:p>
          <a:p>
            <a:endParaRPr lang="en-US" dirty="0"/>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76</a:t>
            </a:fld>
            <a:endParaRPr lang="en-US"/>
          </a:p>
        </p:txBody>
      </p:sp>
    </p:spTree>
    <p:extLst>
      <p:ext uri="{BB962C8B-B14F-4D97-AF65-F5344CB8AC3E}">
        <p14:creationId xmlns:p14="http://schemas.microsoft.com/office/powerpoint/2010/main" val="24146270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actions is the best choice when you want to approach the assistant with a focus on content. Actions offers the following benefits:</a:t>
            </a:r>
          </a:p>
          <a:p>
            <a:pPr marL="285750" indent="-285750">
              <a:buFont typeface="Arial" panose="020B0604020202020204" pitchFamily="34" charset="0"/>
              <a:buChar char="•"/>
            </a:pPr>
            <a:r>
              <a:rPr lang="en-US" dirty="0"/>
              <a:t>The process of creating a conversational flow is easier. People who have expertise with customer care can write the words that your assistant says. With a simplified process anyone can build a conversation. You don't need knowledge about machine learning or programming.</a:t>
            </a:r>
          </a:p>
          <a:p>
            <a:pPr marL="285750" indent="-285750">
              <a:buFont typeface="Arial" panose="020B0604020202020204" pitchFamily="34" charset="0"/>
              <a:buChar char="•"/>
            </a:pPr>
            <a:r>
              <a:rPr lang="en-US" dirty="0"/>
              <a:t>Actions provide better visibility into the customer's interaction and satisfaction with the assistant. Because each task is discrete and has a clear beginning and ending, you can track user progress through a task and identify snags.</a:t>
            </a:r>
          </a:p>
          <a:p>
            <a:pPr marL="285750" indent="-285750">
              <a:buFont typeface="Arial" panose="020B0604020202020204" pitchFamily="34" charset="0"/>
              <a:buChar char="•"/>
            </a:pPr>
            <a:r>
              <a:rPr lang="en-US" dirty="0"/>
              <a:t>The conversation designer doesn't have to manage data collected during the conversation. By default, your assistant collects and stores information for the duration of the current action. You don't need to take extra steps to delete saved data or reset the conversation. But if you want, you can store certain types of information, such as the customer's name, for the duration of a conversation.</a:t>
            </a:r>
          </a:p>
          <a:p>
            <a:pPr marL="285750" indent="-285750">
              <a:buFont typeface="Arial" panose="020B0604020202020204" pitchFamily="34" charset="0"/>
              <a:buChar char="•"/>
            </a:pPr>
            <a:r>
              <a:rPr lang="en-US" dirty="0"/>
              <a:t>Many people can work at the same time in separate, self-contained actions. The order of actions within a conversation doesn't matter. Only the order of steps within an action matters. And the action author can use drag and drop to reorganize the steps in the action for optimal flow.</a:t>
            </a:r>
          </a:p>
          <a:p>
            <a:endParaRPr lang="en-US" dirty="0"/>
          </a:p>
          <a:p>
            <a:r>
              <a:rPr lang="en-US" b="1" dirty="0"/>
              <a:t>Reference</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Comparing actions and dialog</a:t>
            </a:r>
          </a:p>
          <a:p>
            <a:r>
              <a:rPr lang="en-US" dirty="0"/>
              <a:t>https://cloud.ibm.com/docs/watson-assistant?topic=watson-assistant-comparing-actions-dialog</a:t>
            </a:r>
          </a:p>
        </p:txBody>
      </p:sp>
      <p:sp>
        <p:nvSpPr>
          <p:cNvPr id="4" name="Footer Placeholder 3"/>
          <p:cNvSpPr>
            <a:spLocks noGrp="1"/>
          </p:cNvSpPr>
          <p:nvPr>
            <p:ph type="ftr" sz="quarter" idx="4"/>
          </p:nvPr>
        </p:nvSpPr>
        <p:spPr/>
        <p:txBody>
          <a:bodyPr/>
          <a:lstStyle/>
          <a:p>
            <a:pPr>
              <a:defRPr/>
            </a:pPr>
            <a:r>
              <a:rPr lang="en-US"/>
              <a:t>© Copyright IBM Corporation 2018, 2022</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77</a:t>
            </a:fld>
            <a:endParaRPr lang="en-US"/>
          </a:p>
        </p:txBody>
      </p:sp>
    </p:spTree>
    <p:extLst>
      <p:ext uri="{BB962C8B-B14F-4D97-AF65-F5344CB8AC3E}">
        <p14:creationId xmlns:p14="http://schemas.microsoft.com/office/powerpoint/2010/main" val="4205050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r>
              <a:rPr lang="en-US" dirty="0"/>
              <a:t>To create your first assistant, complete these steps:</a:t>
            </a:r>
          </a:p>
          <a:p>
            <a:pPr marL="342900" indent="-342900">
              <a:buFont typeface="+mj-lt"/>
              <a:buAutoNum type="arabicPeriod"/>
            </a:pPr>
            <a:r>
              <a:rPr lang="en-US" dirty="0"/>
              <a:t>Create a Watson Assistant service. You can use an existing Watson Assistant service if you already have one.</a:t>
            </a:r>
          </a:p>
          <a:p>
            <a:pPr marL="342900" marR="0" lvl="0" indent="-342900" algn="l" defTabSz="914400" rtl="0" eaLnBrk="0" fontAlgn="base" latinLnBrk="0" hangingPunct="0">
              <a:lnSpc>
                <a:spcPct val="100000"/>
              </a:lnSpc>
              <a:spcBef>
                <a:spcPct val="30000"/>
              </a:spcBef>
              <a:spcAft>
                <a:spcPct val="0"/>
              </a:spcAft>
              <a:buClrTx/>
              <a:buSzTx/>
              <a:buFont typeface="+mj-lt"/>
              <a:buAutoNum type="arabicPeriod"/>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After you create the service instance, the dashboard for the instance opens. Click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Launch Watson Assistant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to open the tool and create your assistant.</a:t>
            </a:r>
          </a:p>
          <a:p>
            <a:pPr marL="342900" indent="-342900">
              <a:buFont typeface="+mj-lt"/>
              <a:buAutoNum type="arabicPeriod"/>
            </a:pPr>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Sentiment analysis is the process of identifying emotions or opinions that are expressed in user input. </a:t>
            </a:r>
          </a:p>
          <a:p>
            <a:r>
              <a:rPr lang="en-GB" dirty="0"/>
              <a:t>Sentiment analysis answers various questions, such as how people feel about your product or whether your customers are satisfied with your customer service.</a:t>
            </a:r>
          </a:p>
          <a:p>
            <a:r>
              <a:rPr lang="en-GB" dirty="0"/>
              <a:t>It is used in marketing and retention plans, and emotional intelligence for </a:t>
            </a:r>
            <a:r>
              <a:rPr lang="en-GB" dirty="0" err="1"/>
              <a:t>chatbots</a:t>
            </a:r>
            <a:r>
              <a:rPr lang="en-GB" dirty="0"/>
              <a:t>, that is, it enables </a:t>
            </a:r>
            <a:r>
              <a:rPr lang="en-GB" dirty="0" err="1"/>
              <a:t>chatbots</a:t>
            </a:r>
            <a:r>
              <a:rPr lang="en-GB" dirty="0"/>
              <a:t> to direct the conversation.</a:t>
            </a:r>
          </a:p>
          <a:p>
            <a:r>
              <a:rPr lang="en-GB" dirty="0"/>
              <a:t>Machine learning algorithms brought many advances to this field and are still improving.</a:t>
            </a:r>
          </a:p>
          <a:p>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42784035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342900" indent="-342900">
              <a:buFont typeface="+mj-lt"/>
              <a:buAutoNum type="arabicPeriod" startAt="3"/>
            </a:pPr>
            <a:r>
              <a:rPr lang="en-US" b="0" i="0" dirty="0">
                <a:solidFill>
                  <a:srgbClr val="161616"/>
                </a:solidFill>
                <a:effectLst/>
                <a:latin typeface="IBM Plex Sans" panose="020B0503050203000203" pitchFamily="34" charset="0"/>
              </a:rPr>
              <a:t>Give your assistant a name that describes the group of topics it covers. In this example, </a:t>
            </a:r>
            <a:r>
              <a:rPr lang="en-US" b="0" i="1" dirty="0">
                <a:solidFill>
                  <a:srgbClr val="161616"/>
                </a:solidFill>
                <a:effectLst/>
                <a:latin typeface="IBM Plex Sans" panose="020B0503050203000203" pitchFamily="34" charset="0"/>
              </a:rPr>
              <a:t>Billing Assistant</a:t>
            </a:r>
            <a:r>
              <a:rPr lang="en-US" b="0" i="0" dirty="0">
                <a:solidFill>
                  <a:srgbClr val="161616"/>
                </a:solidFill>
                <a:effectLst/>
                <a:latin typeface="IBM Plex Sans" panose="020B0503050203000203" pitchFamily="34" charset="0"/>
              </a:rPr>
              <a:t>. Choose the language it uses to respond to your customers and click </a:t>
            </a:r>
            <a:r>
              <a:rPr lang="en-US" b="1" i="0" dirty="0">
                <a:solidFill>
                  <a:srgbClr val="161616"/>
                </a:solidFill>
                <a:effectLst/>
                <a:latin typeface="IBM Plex Sans" panose="020B0503050203000203" pitchFamily="34" charset="0"/>
              </a:rPr>
              <a:t>Create assistant</a:t>
            </a:r>
            <a:r>
              <a:rPr lang="en-US" b="0" i="0" dirty="0">
                <a:solidFill>
                  <a:srgbClr val="161616"/>
                </a:solidFill>
                <a:effectLst/>
                <a:latin typeface="IBM Plex Sans" panose="020B0503050203000203" pitchFamily="34" charset="0"/>
              </a:rPr>
              <a:t>.</a:t>
            </a:r>
          </a:p>
          <a:p>
            <a:pPr marL="342900" indent="-342900">
              <a:buFont typeface="+mj-lt"/>
              <a:buAutoNum type="arabicPeriod" startAt="3"/>
            </a:pPr>
            <a:r>
              <a:rPr lang="en-US" b="0" i="0" dirty="0">
                <a:solidFill>
                  <a:srgbClr val="161616"/>
                </a:solidFill>
                <a:effectLst/>
                <a:latin typeface="IBM Plex Sans" panose="020B0503050203000203" pitchFamily="34" charset="0"/>
              </a:rPr>
              <a:t>The Home page of your assistant is displayed. </a:t>
            </a:r>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609848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Actions represent the tasks or questions that your assistant can help customers with. Each action has a beginning and an end, making up a conversation between the assistant and a customer.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D3F49"/>
                </a:solidFill>
                <a:effectLst/>
                <a:latin typeface="IBM Plex Sans" panose="020B0503050203000203" pitchFamily="34" charset="0"/>
              </a:rPr>
              <a:t>When you create a new action, Watson Assistant prompts you for an example of the customer’s input that starts the action.</a:t>
            </a:r>
          </a:p>
          <a:p>
            <a:pPr marL="342900" indent="-342900">
              <a:buFont typeface="+mj-lt"/>
              <a:buAutoNum type="arabicPeriod"/>
            </a:pPr>
            <a:r>
              <a:rPr lang="en-US" dirty="0"/>
              <a:t>From the navigation panel on the left click </a:t>
            </a:r>
            <a:r>
              <a:rPr lang="en-US" b="1" dirty="0"/>
              <a:t>Actions</a:t>
            </a:r>
            <a:r>
              <a:rPr lang="en-US" b="0" dirty="0"/>
              <a:t> to create a new action and then click </a:t>
            </a:r>
            <a:r>
              <a:rPr lang="en-US" b="1" dirty="0"/>
              <a:t>Create a new action</a:t>
            </a:r>
            <a:r>
              <a:rPr lang="en-US" b="0" dirty="0"/>
              <a:t>.</a:t>
            </a:r>
          </a:p>
          <a:p>
            <a:pPr marL="342900" indent="-342900">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“New action” window, at the prompt "What does your customer say to start this interaction?", type an example of your customers interactions for this action. In this example, </a:t>
            </a:r>
            <a:r>
              <a:rPr lang="en-US" dirty="0"/>
              <a:t>“</a:t>
            </a:r>
            <a:r>
              <a:rPr lang="en-US" i="1" dirty="0"/>
              <a:t>I want to pay my cable bill please</a:t>
            </a:r>
            <a:r>
              <a:rPr lang="en-US" dirty="0"/>
              <a:t>”.</a:t>
            </a:r>
            <a:endParaRPr lang="en-US" b="0" dirty="0"/>
          </a:p>
          <a:p>
            <a:endParaRPr lang="en-US" b="0" dirty="0"/>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Now it’s time to create the first step in the bill pay interaction.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Step 1 is already created for you.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Select the step to edit it and add the clarification question in the “assistant says” text box. In this example,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What type of account are we talking here</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Then, select the type of customer response that the assistant should wait for. In this case,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Options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is the best choice. </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b="0" dirty="0"/>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6621332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342900" marR="0" indent="-342900">
              <a:spcBef>
                <a:spcPts val="600"/>
              </a:spcBef>
              <a:spcAft>
                <a:spcPts val="600"/>
              </a:spcAft>
              <a:buFont typeface="+mj-lt"/>
              <a:buAutoNum type="arabicPeriod" startAt="4"/>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 the three options for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Internet</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i="0" dirty="0">
                <a:effectLst/>
                <a:latin typeface="Arial" panose="020B0604020202020204" pitchFamily="34" charset="0"/>
                <a:ea typeface="MS Mincho" panose="02020609040205080304" pitchFamily="49" charset="-128"/>
                <a:cs typeface="Times New Roman" panose="02020603050405020304" pitchFamily="18" charset="0"/>
              </a:rPr>
              <a:t>and</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Phone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and apply your changes.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Finally, the first step looks as shown in the figure on the right.</a:t>
            </a:r>
          </a:p>
          <a:p>
            <a:endParaRPr lang="en-US" b="0" dirty="0"/>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8025997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Now preview your action to make sure it works.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Click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Try it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lower right of your screen. Try out a few interactions and see that it properly recognizes what you ask it. Try typing something other than what you used as your training sentence.</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steps in an action define the conversation turns that follow the initial customer input that triggered the action. In a simplest case, a step might consist of a direct answer to a question from the customer; for example, if the customer asks. What are your business hours?, a one-step action might reply with “We are open Monday through Friday from 9 AM to 5 PM”.</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Usually, an action requires multiple steps to fully understand the customer's request.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example, if the customer wants to pay a bill, the assistant needs to know the account number.</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If the customer asks, “I want to withdraw money”, the assistant needs more information:</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Which account should the money come from?</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What is the amount to withdraw?</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Each of these follow-up questions represents a step in the action.</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this example:</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 Step 2 below Step 1 by clicking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New step</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 the “Assistant says” field, type the </a:t>
            </a:r>
            <a:r>
              <a:rPr lang="en-US" sz="2400" dirty="0"/>
              <a:t>clarification question to ask for the account number, “</a:t>
            </a:r>
            <a:r>
              <a:rPr lang="en-US" sz="2400" i="1" dirty="0"/>
              <a:t>What’s your account number</a:t>
            </a:r>
            <a:r>
              <a:rPr lang="en-US" sz="2400" dirty="0"/>
              <a:t>?”.</a:t>
            </a:r>
          </a:p>
          <a:p>
            <a:pPr marL="342900" marR="0" indent="-342900">
              <a:spcBef>
                <a:spcPts val="600"/>
              </a:spcBef>
              <a:spcAft>
                <a:spcPts val="600"/>
              </a:spcAft>
              <a:buFont typeface="+mj-lt"/>
              <a:buAutoNum type="arabicPeriod"/>
            </a:pPr>
            <a:r>
              <a:rPr lang="en-US" sz="2400" dirty="0"/>
              <a:t>Select </a:t>
            </a:r>
            <a:r>
              <a:rPr lang="en-US" sz="2400" b="1" dirty="0"/>
              <a:t>Number</a:t>
            </a:r>
            <a:r>
              <a:rPr lang="en-US" sz="2400" dirty="0"/>
              <a:t> from the response drop-down list as the type of customer response.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b="0" dirty="0"/>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17002387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Next, you need to add some flow logic to the flow. In this example, given the way that this flow works, an account number should be gathered only for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bills. To handle this scenario, you need to add a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condition</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your step. To do that, change the step to be taken </a:t>
            </a:r>
            <a:r>
              <a:rPr lang="en-US" sz="1800" b="1" i="0" dirty="0">
                <a:effectLst/>
                <a:latin typeface="Arial" panose="020B0604020202020204" pitchFamily="34" charset="0"/>
                <a:ea typeface="MS Mincho" panose="02020609040205080304" pitchFamily="49" charset="-128"/>
                <a:cs typeface="Times New Roman" panose="02020603050405020304" pitchFamily="18" charset="0"/>
              </a:rPr>
              <a:t>with conditions</a:t>
            </a:r>
            <a:r>
              <a:rPr lang="en-US" sz="1800" dirty="0">
                <a:effectLst/>
                <a:latin typeface="Arial" panose="020B0604020202020204" pitchFamily="34" charset="0"/>
                <a:ea typeface="MS Mincho" panose="02020609040205080304" pitchFamily="49" charset="-128"/>
                <a:cs typeface="Times New Roman" panose="02020603050405020304" pitchFamily="18" charset="0"/>
              </a:rPr>
              <a:t> instead of without.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Conditions are basically requirements, which must be met for the step to be triggered. In this case, you want to condition on the answer to step 1 being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but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not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Internet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or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Phone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set it up, make sure that you have the condition set to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step 1 = Cable.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Now, you need to add the last steps to provide the outcome to the user.</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Add step 3 under step 2.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Enter some text related to getting the user to an agent to pay their bill. For example,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Let me get you to an agent who can help you pay your cable bill!.”</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Condition step 3 on “</a:t>
            </a:r>
            <a:r>
              <a:rPr lang="en-US" sz="1800" i="1" dirty="0">
                <a:effectLst/>
                <a:latin typeface="Arial" panose="020B0604020202020204" pitchFamily="34" charset="0"/>
                <a:ea typeface="MS Mincho" panose="02020609040205080304" pitchFamily="49" charset="-128"/>
                <a:cs typeface="Times New Roman" panose="02020603050405020304" pitchFamily="18" charset="0"/>
              </a:rPr>
              <a:t>step 1 = 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as you did in step 2.</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For this step, you don’t need to gather any information from the user, so you can leave the “Define customer response” section empty.</a:t>
            </a:r>
          </a:p>
          <a:p>
            <a:pPr marL="342900" marR="0" indent="-342900">
              <a:spcBef>
                <a:spcPts val="600"/>
              </a:spcBef>
              <a:spcAft>
                <a:spcPts val="600"/>
              </a:spcAft>
              <a:buFont typeface="+mj-lt"/>
              <a:buAutoNum type="arabicPeriod"/>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Now, set up the assistant to route this conversation to a human agent. Change the </a:t>
            </a:r>
            <a:r>
              <a:rPr lang="en-US" sz="1800" b="0" dirty="0">
                <a:effectLst/>
                <a:latin typeface="Arial" panose="020B0604020202020204" pitchFamily="34" charset="0"/>
                <a:ea typeface="MS Mincho" panose="02020609040205080304" pitchFamily="49" charset="-128"/>
                <a:cs typeface="Times New Roman" panose="02020603050405020304" pitchFamily="18" charset="0"/>
              </a:rPr>
              <a:t>A</a:t>
            </a:r>
            <a:r>
              <a:rPr lang="en-US" sz="1800" b="0" i="1" dirty="0">
                <a:effectLst/>
                <a:latin typeface="Arial" panose="020B0604020202020204" pitchFamily="34" charset="0"/>
                <a:ea typeface="MS Mincho" panose="02020609040205080304" pitchFamily="49" charset="-128"/>
                <a:cs typeface="Times New Roman" panose="02020603050405020304" pitchFamily="18" charset="0"/>
              </a:rPr>
              <a:t>nd then</a:t>
            </a:r>
            <a:r>
              <a:rPr lang="en-US" sz="1800" b="0"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dirty="0">
                <a:effectLst/>
                <a:latin typeface="Arial" panose="020B0604020202020204" pitchFamily="34" charset="0"/>
                <a:ea typeface="MS Mincho" panose="02020609040205080304" pitchFamily="49" charset="-128"/>
                <a:cs typeface="Times New Roman" panose="02020603050405020304" pitchFamily="18" charset="0"/>
              </a:rPr>
              <a:t>setting to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Connect to agent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(connect to a human agent), which also ends the action when it hands off.</a:t>
            </a:r>
          </a:p>
          <a:p>
            <a:pPr marL="342900" marR="0" indent="-342900">
              <a:spcBef>
                <a:spcPts val="600"/>
              </a:spcBef>
              <a:spcAft>
                <a:spcPts val="600"/>
              </a:spcAft>
              <a:buFont typeface="+mj-lt"/>
              <a:buAutoNum type="arabicPeriod"/>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In the prompt that comes up, you insert the context that you gathered for the human agent to review. Namely, the fact that the customer wants to pay their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bill and 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account number</a:t>
            </a:r>
            <a:r>
              <a:rPr lang="en-US" sz="1800" dirty="0">
                <a:effectLst/>
                <a:latin typeface="Arial" panose="020B0604020202020204" pitchFamily="34" charset="0"/>
                <a:ea typeface="MS Mincho" panose="02020609040205080304" pitchFamily="49" charset="-128"/>
                <a:cs typeface="Times New Roman" panose="02020603050405020304" pitchFamily="18" charset="0"/>
              </a:rPr>
              <a: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 Hint ─────────────────</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insert the content of the variables that you collected into text, start with 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sign and a quick select box appears as shown in the figure.</a:t>
            </a:r>
            <a:endParaRPr lang="en-US" sz="1800" dirty="0">
              <a:effectLst/>
              <a:latin typeface="Arial" panose="020B0604020202020204" pitchFamily="34" charset="0"/>
              <a:ea typeface="MS Mincho" panose="02020609040205080304" pitchFamily="49" charset="-128"/>
              <a:cs typeface="Arial" panose="020B0604020202020204" pitchFamily="34"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Arial" panose="020B0604020202020204" pitchFamily="34" charset="0"/>
              </a:rPr>
              <a: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Insert the context that you gathered for the human agent to review.</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customer wants to pay their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Cable</a:t>
            </a:r>
            <a:r>
              <a:rPr lang="en-US" sz="1800" dirty="0">
                <a:effectLst/>
                <a:latin typeface="Arial" panose="020B0604020202020204" pitchFamily="34" charset="0"/>
                <a:ea typeface="MS Mincho" panose="02020609040205080304" pitchFamily="49" charset="-128"/>
                <a:cs typeface="Times New Roman" panose="02020603050405020304" pitchFamily="18" charset="0"/>
              </a:rPr>
              <a:t> bill. </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account number</a:t>
            </a:r>
            <a:r>
              <a:rPr lang="en-US" sz="1800" dirty="0">
                <a:effectLst/>
                <a:latin typeface="Arial" panose="020B0604020202020204" pitchFamily="34" charset="0"/>
                <a:ea typeface="MS Mincho" panose="02020609040205080304" pitchFamily="49" charset="-128"/>
                <a:cs typeface="Times New Roman" panose="02020603050405020304" pitchFamily="18" charset="0"/>
              </a:rPr>
              <a:t>. Select step 2 (the account number) as the field that you want to insert</a:t>
            </a:r>
          </a:p>
          <a:p>
            <a:pPr marL="285750" marR="0" indent="-285750">
              <a:spcBef>
                <a:spcPts val="600"/>
              </a:spcBef>
              <a:spcAft>
                <a:spcPts val="600"/>
              </a:spcAft>
              <a:buFont typeface="Arial" panose="020B0604020202020204" pitchFamily="34" charset="0"/>
              <a:buChar char="•"/>
            </a:pPr>
            <a:r>
              <a:rPr lang="en-US" sz="1800" b="1" dirty="0">
                <a:effectLst/>
                <a:latin typeface="Arial" panose="020B0604020202020204" pitchFamily="34" charset="0"/>
                <a:ea typeface="MS Mincho" panose="02020609040205080304" pitchFamily="49" charset="-128"/>
                <a:cs typeface="Times New Roman" panose="02020603050405020304" pitchFamily="18" charset="0"/>
              </a:rPr>
              <a:t>Apply</a:t>
            </a:r>
            <a:r>
              <a:rPr lang="en-US" sz="1800" dirty="0">
                <a:effectLst/>
                <a:latin typeface="Arial" panose="020B0604020202020204" pitchFamily="34" charset="0"/>
                <a:ea typeface="MS Mincho" panose="02020609040205080304" pitchFamily="49" charset="-128"/>
                <a:cs typeface="Times New Roman" panose="02020603050405020304" pitchFamily="18" charset="0"/>
              </a:rPr>
              <a:t> your changes.</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0938221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slide shows the completed step 3, which derives the customer to a human agent and passes the context that is collected from the user.</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177809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Question and answering</a:t>
            </a:r>
          </a:p>
          <a:p>
            <a:r>
              <a:rPr lang="en-GB" dirty="0"/>
              <a:t>Building solutions that can answer questions that are asked by humans in natural language. A question and answering system can be used for the following tasks:</a:t>
            </a:r>
          </a:p>
          <a:p>
            <a:pPr marL="254832" indent="-254832" defTabSz="815462">
              <a:buFont typeface="Arial" panose="020B0604020202020204" pitchFamily="34" charset="0"/>
              <a:buChar char="•"/>
              <a:defRPr/>
            </a:pPr>
            <a:r>
              <a:rPr lang="en-GB" dirty="0"/>
              <a:t>Retrieving answers from forums.</a:t>
            </a:r>
          </a:p>
          <a:p>
            <a:pPr marL="254832" indent="-254832">
              <a:buFont typeface="Arial" panose="020B0604020202020204" pitchFamily="34" charset="0"/>
              <a:buChar char="•"/>
            </a:pPr>
            <a:r>
              <a:rPr lang="en-GB" dirty="0"/>
              <a:t>Building</a:t>
            </a:r>
            <a:r>
              <a:rPr lang="en-GB" baseline="0" dirty="0"/>
              <a:t> a Frequently Asked Questions (FAQs) system.</a:t>
            </a:r>
            <a:endParaRPr lang="en-GB" dirty="0"/>
          </a:p>
          <a:p>
            <a:pPr marL="254832" indent="-254832" defTabSz="815462">
              <a:buFont typeface="Arial" panose="020B0604020202020204" pitchFamily="34" charset="0"/>
              <a:buChar char="•"/>
              <a:defRPr/>
            </a:pPr>
            <a:r>
              <a:rPr lang="en-GB" dirty="0"/>
              <a:t>Training </a:t>
            </a:r>
            <a:r>
              <a:rPr lang="en-GB" dirty="0" err="1"/>
              <a:t>chatbots</a:t>
            </a:r>
            <a:endParaRPr lang="en-GB" dirty="0"/>
          </a:p>
          <a:p>
            <a:r>
              <a:rPr lang="en-GB" dirty="0"/>
              <a:t>Speech recognition is another use case that helps to advance the capabilities of many different applications. It converts spoken language into text. It can be used in many applications in several domains, such as having an interactive talk with a </a:t>
            </a:r>
            <a:r>
              <a:rPr lang="en-GB" dirty="0" err="1"/>
              <a:t>chatbot</a:t>
            </a:r>
            <a:r>
              <a:rPr lang="en-GB" dirty="0"/>
              <a:t>. It can also be used in Internet of Things (IoT) applications.</a:t>
            </a:r>
            <a:endParaRPr lang="en-US" dirty="0"/>
          </a:p>
        </p:txBody>
      </p:sp>
      <p:sp>
        <p:nvSpPr>
          <p:cNvPr id="2" name="Footer Placeholder 1"/>
          <p:cNvSpPr>
            <a:spLocks noGrp="1"/>
          </p:cNvSpPr>
          <p:nvPr>
            <p:ph type="ftr" sz="quarter" idx="4"/>
          </p:nvPr>
        </p:nvSpPr>
        <p:spPr/>
        <p:txBody>
          <a:bodyPr/>
          <a:lstStyle/>
          <a:p>
            <a:r>
              <a:rPr lang="en-US"/>
              <a:t>© Copyright IBM Corporation 2019, 2022</a:t>
            </a:r>
            <a:endParaRPr lang="en-US" dirty="0"/>
          </a:p>
        </p:txBody>
      </p:sp>
    </p:spTree>
    <p:extLst>
      <p:ext uri="{BB962C8B-B14F-4D97-AF65-F5344CB8AC3E}">
        <p14:creationId xmlns:p14="http://schemas.microsoft.com/office/powerpoint/2010/main" val="26155987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r>
              <a:rPr lang="en-US" sz="1800" dirty="0">
                <a:effectLst/>
                <a:latin typeface="Times New Roman" panose="02020603050405020304" pitchFamily="18" charset="0"/>
                <a:ea typeface="Times New Roman" panose="02020603050405020304" pitchFamily="18" charset="0"/>
              </a:rPr>
              <a:t>Add a final step to wrap up the conversation. Step 4 tells the customer, “</a:t>
            </a:r>
            <a:r>
              <a:rPr lang="en-US" sz="1800" i="1" dirty="0">
                <a:effectLst/>
                <a:latin typeface="Times New Roman" panose="02020603050405020304" pitchFamily="18" charset="0"/>
                <a:ea typeface="Times New Roman" panose="02020603050405020304" pitchFamily="18" charset="0"/>
              </a:rPr>
              <a:t>To pay your </a:t>
            </a:r>
            <a:r>
              <a:rPr lang="en-US" sz="1800" b="1" i="1" dirty="0">
                <a:effectLst/>
                <a:latin typeface="Times New Roman" panose="02020603050405020304" pitchFamily="18" charset="0"/>
                <a:ea typeface="Times New Roman" panose="02020603050405020304" pitchFamily="18" charset="0"/>
              </a:rPr>
              <a:t>&lt;type of bill&gt;</a:t>
            </a:r>
            <a:r>
              <a:rPr lang="en-US" sz="1800" i="1" dirty="0">
                <a:effectLst/>
                <a:latin typeface="Times New Roman" panose="02020603050405020304" pitchFamily="18" charset="0"/>
                <a:ea typeface="Times New Roman" panose="02020603050405020304" pitchFamily="18" charset="0"/>
              </a:rPr>
              <a:t> bill, you can head to our online portal </a:t>
            </a:r>
            <a:r>
              <a:rPr lang="en-US" sz="1800" b="1" i="1" dirty="0">
                <a:effectLst/>
                <a:latin typeface="Times New Roman" panose="02020603050405020304" pitchFamily="18" charset="0"/>
                <a:ea typeface="Times New Roman" panose="02020603050405020304" pitchFamily="18" charset="0"/>
              </a:rPr>
              <a:t>&lt;link to portal&gt;</a:t>
            </a:r>
            <a:r>
              <a:rPr lang="en-US" sz="1800" dirty="0">
                <a:effectLst/>
                <a:latin typeface="Times New Roman" panose="02020603050405020304" pitchFamily="18" charset="0"/>
                <a:ea typeface="Times New Roman" panose="02020603050405020304" pitchFamily="18" charset="0"/>
              </a:rPr>
              <a:t>”</a:t>
            </a:r>
          </a:p>
          <a:p>
            <a:pPr marL="0" marR="0"/>
            <a:r>
              <a:rPr lang="en-US" sz="1800" dirty="0">
                <a:effectLst/>
                <a:latin typeface="Times New Roman" panose="02020603050405020304" pitchFamily="18" charset="0"/>
                <a:ea typeface="Times New Roman" panose="02020603050405020304" pitchFamily="18" charset="0"/>
              </a:rPr>
              <a:t>To insert a variable like the type of bill to be paid, click the </a:t>
            </a:r>
            <a:r>
              <a:rPr lang="en-US" sz="1800" b="1" dirty="0">
                <a:effectLst/>
                <a:latin typeface="Times New Roman" panose="02020603050405020304" pitchFamily="18" charset="0"/>
                <a:ea typeface="Times New Roman" panose="02020603050405020304" pitchFamily="18" charset="0"/>
              </a:rPr>
              <a:t>Insert a variable</a:t>
            </a:r>
            <a:r>
              <a:rPr lang="en-US" sz="1800" dirty="0">
                <a:effectLst/>
                <a:latin typeface="Times New Roman" panose="02020603050405020304" pitchFamily="18" charset="0"/>
                <a:ea typeface="Times New Roman" panose="02020603050405020304" pitchFamily="18" charset="0"/>
              </a:rPr>
              <a:t> button that is located over the text box.</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r>
              <a:rPr lang="en-US" sz="1800" dirty="0">
                <a:effectLst/>
                <a:latin typeface="Times New Roman" panose="02020603050405020304" pitchFamily="18" charset="0"/>
                <a:ea typeface="Times New Roman" panose="02020603050405020304" pitchFamily="18" charset="0"/>
              </a:rPr>
              <a:t>To add a link to the text, highlight the text that you want to use and then click the </a:t>
            </a:r>
            <a:r>
              <a:rPr lang="en-US" sz="1800" b="1" dirty="0">
                <a:effectLst/>
                <a:latin typeface="Times New Roman" panose="02020603050405020304" pitchFamily="18" charset="0"/>
                <a:ea typeface="Times New Roman" panose="02020603050405020304" pitchFamily="18" charset="0"/>
              </a:rPr>
              <a:t>Link</a:t>
            </a:r>
            <a:r>
              <a:rPr lang="en-US" sz="1800" dirty="0">
                <a:effectLst/>
                <a:latin typeface="Times New Roman" panose="02020603050405020304" pitchFamily="18" charset="0"/>
                <a:ea typeface="Times New Roman" panose="02020603050405020304" pitchFamily="18" charset="0"/>
              </a:rPr>
              <a:t> button.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3200" dirty="0"/>
              <a:t>Enter the URL in the “Insert link” window.</a:t>
            </a:r>
          </a:p>
          <a:p>
            <a:pPr marL="0" marR="0"/>
            <a:r>
              <a:rPr lang="en-US" sz="1800" dirty="0">
                <a:effectLst/>
                <a:latin typeface="Times New Roman" panose="02020603050405020304" pitchFamily="18" charset="0"/>
                <a:ea typeface="Times New Roman" panose="02020603050405020304" pitchFamily="18" charset="0"/>
              </a:rPr>
              <a:t>The settings for the link look like the figure.</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2688965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Times New Roman" panose="02020603050405020304" pitchFamily="18" charset="0"/>
                <a:ea typeface="Times New Roman" panose="02020603050405020304" pitchFamily="18" charset="0"/>
              </a:rPr>
              <a:t>Next, make sure that this step only runs for an Internet or Phone bill. To accomplish this goal, create a condition on “step 1 = Internet.” Then, add another condition for “step 1 = Phone.” Ensure that this step is triggered when </a:t>
            </a:r>
            <a:r>
              <a:rPr lang="en-US" sz="1800" b="1" dirty="0">
                <a:effectLst/>
                <a:latin typeface="Times New Roman" panose="02020603050405020304" pitchFamily="18" charset="0"/>
                <a:ea typeface="Times New Roman" panose="02020603050405020304" pitchFamily="18" charset="0"/>
              </a:rPr>
              <a:t>Any</a:t>
            </a:r>
            <a:r>
              <a:rPr lang="en-US" sz="1800" dirty="0">
                <a:effectLst/>
                <a:latin typeface="Times New Roman" panose="02020603050405020304" pitchFamily="18" charset="0"/>
                <a:ea typeface="Times New Roman" panose="02020603050405020304" pitchFamily="18" charset="0"/>
              </a:rPr>
              <a:t> of these conditions are met (not </a:t>
            </a:r>
            <a:r>
              <a:rPr lang="en-US" sz="1800" b="1" dirty="0">
                <a:effectLst/>
                <a:latin typeface="Times New Roman" panose="02020603050405020304" pitchFamily="18" charset="0"/>
                <a:ea typeface="Times New Roman" panose="02020603050405020304" pitchFamily="18" charset="0"/>
              </a:rPr>
              <a:t>All</a:t>
            </a:r>
            <a:r>
              <a:rPr lang="en-US" sz="1800" dirty="0">
                <a:effectLst/>
                <a:latin typeface="Times New Roman" panose="02020603050405020304" pitchFamily="18" charset="0"/>
                <a:ea typeface="Times New Roman" panose="02020603050405020304" pitchFamily="18" charset="0"/>
              </a:rPr>
              <a:t> of them.)</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217362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Times New Roman" panose="02020603050405020304" pitchFamily="18" charset="0"/>
                <a:ea typeface="Times New Roman" panose="02020603050405020304" pitchFamily="18" charset="0"/>
              </a:rPr>
              <a:t>Finally, make sure that the action ends after this step is reached. Change the “And then” setting to </a:t>
            </a:r>
            <a:r>
              <a:rPr lang="en-US" sz="1800" b="1" dirty="0">
                <a:effectLst/>
                <a:latin typeface="Times New Roman" panose="02020603050405020304" pitchFamily="18" charset="0"/>
                <a:ea typeface="Times New Roman" panose="02020603050405020304" pitchFamily="18" charset="0"/>
              </a:rPr>
              <a:t>End the action</a:t>
            </a:r>
            <a:r>
              <a:rPr lang="en-US" sz="1800" dirty="0">
                <a:effectLst/>
                <a:latin typeface="Times New Roman" panose="02020603050405020304" pitchFamily="18" charset="0"/>
                <a:ea typeface="Times New Roman" panose="02020603050405020304" pitchFamily="18" charset="0"/>
              </a:rPr>
              <a:t>.</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39088860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Your steps now are completed and look like shown in the figure.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Click </a:t>
            </a:r>
            <a:r>
              <a:rPr lang="en-US" sz="1800" b="1" dirty="0">
                <a:effectLst/>
                <a:latin typeface="Arial" panose="020B0604020202020204" pitchFamily="34" charset="0"/>
                <a:ea typeface="MS Mincho" panose="02020609040205080304" pitchFamily="49" charset="-128"/>
                <a:cs typeface="Times New Roman" panose="02020603050405020304" pitchFamily="18" charset="0"/>
              </a:rPr>
              <a:t>Try it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to test a few scenarios.</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2505046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Try a few scenarios. Notice that when you state the type of bill up front, the assistant skips the question about the type of bill and moves immediately to the next step.</a:t>
            </a:r>
          </a:p>
          <a:p>
            <a:endParaRPr lang="en-US" dirty="0"/>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41362126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sz="quarter" idx="3"/>
          </p:nvPr>
        </p:nvSpPr>
        <p:spPr/>
        <p:txBody>
          <a:bodyPr/>
          <a:lstStyle/>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To see how your assistant would really work on one of your channels, open the preview page.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The preview page is a representation of your “draft” work in progress and has an inline preview for you to test. You can also share your work with others on your team quickly with a sharable URL</a:t>
            </a:r>
          </a:p>
        </p:txBody>
      </p:sp>
      <p:sp>
        <p:nvSpPr>
          <p:cNvPr id="2" name="Footer Placeholder 1">
            <a:extLst>
              <a:ext uri="{FF2B5EF4-FFF2-40B4-BE49-F238E27FC236}">
                <a16:creationId xmlns:a16="http://schemas.microsoft.com/office/drawing/2014/main" id="{81622C12-C4A2-4EAA-88F6-5612676260F3}"/>
              </a:ext>
            </a:extLst>
          </p:cNvPr>
          <p:cNvSpPr>
            <a:spLocks noGrp="1"/>
          </p:cNvSpPr>
          <p:nvPr>
            <p:ph type="ftr" sz="quarter" idx="4"/>
          </p:nvPr>
        </p:nvSpPr>
        <p:spPr/>
        <p:txBody>
          <a:bodyPr/>
          <a:lstStyle/>
          <a:p>
            <a:r>
              <a:rPr lang="en-US"/>
              <a:t>© Copyright IBM Corporation 2018, 2022</a:t>
            </a:r>
          </a:p>
        </p:txBody>
      </p:sp>
    </p:spTree>
    <p:extLst>
      <p:ext uri="{BB962C8B-B14F-4D97-AF65-F5344CB8AC3E}">
        <p14:creationId xmlns:p14="http://schemas.microsoft.com/office/powerpoint/2010/main" val="5443031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r>
              <a:rPr lang="en-US" dirty="0"/>
              <a:t>Classic Watson Assistant documentation https://cloud.ibm.com/docs/assistant?topic=assistant-index</a:t>
            </a:r>
          </a:p>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6462737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latin typeface="Arial" panose="020B0604020202020204" pitchFamily="34" charset="0"/>
                <a:cs typeface="Arial" panose="020B0604020202020204" pitchFamily="34" charset="0"/>
              </a:rPr>
              <a:t>┌ Hint ─────────────────</a:t>
            </a:r>
          </a:p>
          <a:p>
            <a:r>
              <a:rPr lang="en-US" dirty="0">
                <a:latin typeface="Arial" panose="020B0604020202020204" pitchFamily="34" charset="0"/>
                <a:cs typeface="Arial" panose="020B0604020202020204" pitchFamily="34" charset="0"/>
              </a:rPr>
              <a:t>Want to get started with actions, but need features that are available from a dialog? Use both. Dialog is your primary conversation with users, but you can call an action from your dialog to perform a discrete task. For more information see Calling actions from a dialog at https://cloud.ibm.com/docs/watson-assistant?topic=watson-assistant-dialog-call-action</a:t>
            </a: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a:t>
            </a:r>
            <a:endParaRPr lang="en-GB" dirty="0"/>
          </a:p>
          <a:p>
            <a:endParaRPr lang="en-GB" dirty="0"/>
          </a:p>
          <a:p>
            <a:pPr marL="0" marR="0">
              <a:spcBef>
                <a:spcPts val="600"/>
              </a:spcBef>
              <a:spcAft>
                <a:spcPts val="600"/>
              </a:spcAft>
            </a:pPr>
            <a:r>
              <a:rPr lang="en-US" sz="1800" b="1"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References</a:t>
            </a: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Comparing actions and dialog</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https://cloud.ibm.com/docs/watson-assistant?topic=watson-assistant-comparing-actions-dialog</a:t>
            </a:r>
          </a:p>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Annotation-based method - Contextual entities</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D3F49"/>
                </a:solidFill>
                <a:effectLst/>
                <a:latin typeface="IBM Plex Sans" panose="020B0503050203000203" pitchFamily="34" charset="0"/>
                <a:ea typeface="MS Mincho" panose="02020609040205080304" pitchFamily="49" charset="-128"/>
                <a:cs typeface="Times New Roman" panose="02020603050405020304" pitchFamily="18" charset="0"/>
              </a:rPr>
              <a:t>https://cloud.ibm.com/docs/assistant?topic=assistant-entities#entities-annotations-overview</a:t>
            </a: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2400" b="0" i="0" dirty="0">
                <a:solidFill>
                  <a:srgbClr val="161616"/>
                </a:solidFill>
                <a:effectLst/>
                <a:latin typeface="IBM Plex Sans" panose="020B0503050203000203" pitchFamily="34" charset="0"/>
              </a:rPr>
              <a:t>Handling Watson Assistant response types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https://www.ibm.com/docs/en/voice-gateway?topic=states-handling-watson-assistant-response-types</a:t>
            </a:r>
          </a:p>
          <a:p>
            <a:pPr marL="0" marR="0" lvl="0" indent="0" algn="l" defTabSz="914400" rtl="0" eaLnBrk="0" fontAlgn="base" latinLnBrk="0" hangingPunct="0">
              <a:lnSpc>
                <a:spcPct val="100000"/>
              </a:lnSpc>
              <a:spcBef>
                <a:spcPts val="600"/>
              </a:spcBef>
              <a:spcAft>
                <a:spcPts val="600"/>
              </a:spcAft>
              <a:buClrTx/>
              <a:buSzTx/>
              <a:buFontTx/>
              <a:buNone/>
              <a:tabLst/>
              <a:defRPr/>
            </a:pPr>
            <a:r>
              <a:rPr lang="en-US" sz="2400" b="0" i="0" dirty="0">
                <a:solidFill>
                  <a:srgbClr val="161616"/>
                </a:solidFill>
                <a:effectLst/>
                <a:latin typeface="IBM Plex Sans" panose="020B0503050203000203" pitchFamily="34" charset="0"/>
              </a:rPr>
              <a:t>Response type image</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https://www.ibm.com/docs/en/voice-gateway?topic=states-handling-watson-assistant-response-types#wa_response_type_image</a:t>
            </a:r>
          </a:p>
          <a:p>
            <a:pPr marL="0" marR="0">
              <a:spcBef>
                <a:spcPts val="600"/>
              </a:spcBef>
              <a:spcAft>
                <a:spcPts val="600"/>
              </a:spcAft>
            </a:pPr>
            <a:r>
              <a:rPr lang="en-US" sz="2400" b="0" i="0" dirty="0">
                <a:solidFill>
                  <a:srgbClr val="161616"/>
                </a:solidFill>
                <a:effectLst/>
                <a:latin typeface="IBM Plex Sans" panose="020B0503050203000203" pitchFamily="34" charset="0"/>
              </a:rPr>
              <a:t>Understanding dialog skill digressions</a:t>
            </a:r>
            <a:endParaRPr lang="en-US" sz="1800" b="0" i="0" dirty="0">
              <a:solidFill>
                <a:srgbClr val="161616"/>
              </a:solidFill>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https://cloud.ibm.com/docs/assistant?topic=assistant-tutorial-digressions</a:t>
            </a:r>
          </a:p>
          <a:p>
            <a:pPr marL="0" marR="0">
              <a:spcBef>
                <a:spcPts val="600"/>
              </a:spcBef>
              <a:spcAft>
                <a:spcPts val="600"/>
              </a:spcAft>
            </a:pPr>
            <a:r>
              <a:rPr lang="en-US" sz="2400" b="0" i="0" dirty="0">
                <a:solidFill>
                  <a:srgbClr val="161616"/>
                </a:solidFill>
                <a:effectLst/>
                <a:latin typeface="IBM Plex Sans" panose="020B0503050203000203" pitchFamily="34" charset="0"/>
              </a:rPr>
              <a:t>Webhook overview</a:t>
            </a:r>
            <a:endParaRPr lang="en-US" sz="1800" b="0" i="0" dirty="0">
              <a:solidFill>
                <a:srgbClr val="161616"/>
              </a:solidFill>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https://cloud.ibm.com/docs/assistant?topic=assistant-webhook-overview</a:t>
            </a: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3465740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The Watson Assistant main components are:</a:t>
            </a:r>
          </a:p>
          <a:p>
            <a:pPr marL="254832" indent="-254832">
              <a:buFont typeface="Arial" panose="020B0604020202020204" pitchFamily="34" charset="0"/>
              <a:buChar char="•"/>
            </a:pPr>
            <a:r>
              <a:rPr lang="en-GB" dirty="0"/>
              <a:t>Assistants</a:t>
            </a:r>
          </a:p>
          <a:p>
            <a:pPr marL="254832" marR="0" lvl="0" indent="-254832"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dirty="0"/>
              <a:t>Dialog skills</a:t>
            </a:r>
          </a:p>
          <a:p>
            <a:pPr marL="254832" indent="-254832">
              <a:buFont typeface="Arial" panose="020B0604020202020204" pitchFamily="34" charset="0"/>
              <a:buChar char="•"/>
            </a:pPr>
            <a:r>
              <a:rPr lang="en-GB" dirty="0"/>
              <a:t>Intents</a:t>
            </a:r>
          </a:p>
          <a:p>
            <a:pPr marL="254832" indent="-254832">
              <a:buFont typeface="Arial" panose="020B0604020202020204" pitchFamily="34" charset="0"/>
              <a:buChar char="•"/>
            </a:pPr>
            <a:r>
              <a:rPr lang="en-GB" dirty="0"/>
              <a:t>Entities</a:t>
            </a:r>
          </a:p>
          <a:p>
            <a:pPr marL="254832" indent="-254832">
              <a:buFont typeface="Arial" panose="020B0604020202020204" pitchFamily="34" charset="0"/>
              <a:buChar char="•"/>
            </a:pPr>
            <a:r>
              <a:rPr lang="en-GB" dirty="0"/>
              <a:t>Dialog</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681602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4581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732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245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0503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7817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00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5159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0885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2000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1749" y="0"/>
            <a:ext cx="2100251" cy="1484784"/>
          </a:xfrm>
          <a:prstGeom prst="rect">
            <a:avLst/>
          </a:prstGeom>
          <a:blipFill>
            <a:blip r:embed="rId3"/>
            <a:stretch>
              <a:fillRect/>
            </a:stretch>
          </a:blipFill>
        </p:spPr>
      </p:pic>
    </p:spTree>
    <p:extLst>
      <p:ext uri="{BB962C8B-B14F-4D97-AF65-F5344CB8AC3E}">
        <p14:creationId xmlns:p14="http://schemas.microsoft.com/office/powerpoint/2010/main" val="142617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opic Title">
    <p:spTree>
      <p:nvGrpSpPr>
        <p:cNvPr id="1" name=""/>
        <p:cNvGrpSpPr/>
        <p:nvPr/>
      </p:nvGrpSpPr>
      <p:grpSpPr>
        <a:xfrm>
          <a:off x="0" y="0"/>
          <a:ext cx="0" cy="0"/>
          <a:chOff x="0" y="0"/>
          <a:chExt cx="0" cy="0"/>
        </a:xfrm>
      </p:grpSpPr>
      <p:pic>
        <p:nvPicPr>
          <p:cNvPr id="9" name="Picture 8" descr="A picture containing sitting, brush&#10;&#10;Description automatically generated">
            <a:extLst>
              <a:ext uri="{FF2B5EF4-FFF2-40B4-BE49-F238E27FC236}">
                <a16:creationId xmlns:a16="http://schemas.microsoft.com/office/drawing/2014/main" id="{27109886-DE7A-4EA1-BCF3-F43B474E73B5}"/>
              </a:ext>
            </a:extLst>
          </p:cNvPr>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0" y="0"/>
            <a:ext cx="6095999" cy="6858000"/>
          </a:xfrm>
          <a:prstGeom prst="rect">
            <a:avLst/>
          </a:prstGeom>
        </p:spPr>
      </p:pic>
      <p:pic>
        <p:nvPicPr>
          <p:cNvPr id="1029" name="Picture 5" descr="C:\!!Templates\Cross-brand_Ppt_template\Topic_diagonals_footer-room.png"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23863"/>
            <a:ext cx="54864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6362857" y="630001"/>
            <a:ext cx="5545444" cy="4713525"/>
          </a:xfrm>
          <a:noFill/>
          <a:ln>
            <a:noFill/>
          </a:ln>
          <a:effectLst/>
        </p:spPr>
        <p:txBody>
          <a:bodyPr vert="horz" wrap="square" lIns="91440" tIns="0" rIns="0" bIns="0" numCol="1" anchor="t" anchorCtr="0" compatLnSpc="1">
            <a:prstTxWarp prst="textNoShape">
              <a:avLst/>
            </a:prstTxWarp>
          </a:bodyPr>
          <a:lstStyle>
            <a:lvl1pPr>
              <a:defRPr lang="en-US" sz="4800" noProof="0" dirty="0">
                <a:latin typeface="IBM Plex Sans ExtraLight" panose="020B0303050203000203" pitchFamily="34" charset="0"/>
              </a:defRPr>
            </a:lvl1pPr>
          </a:lstStyle>
          <a:p>
            <a:pPr lvl="0"/>
            <a:r>
              <a:rPr lang="en-US" noProof="0" dirty="0"/>
              <a:t>Topic/lesson title</a:t>
            </a:r>
          </a:p>
        </p:txBody>
      </p:sp>
      <p:sp>
        <p:nvSpPr>
          <p:cNvPr id="12" name="Rectangle 10" hidden="1"/>
          <p:cNvSpPr>
            <a:spLocks noGrp="1" noChangeArrowheads="1"/>
          </p:cNvSpPr>
          <p:nvPr>
            <p:ph type="sldNum" sz="quarter" idx="10"/>
          </p:nvPr>
        </p:nvSpPr>
        <p:spPr>
          <a:xfrm>
            <a:off x="5575300" y="6638544"/>
            <a:ext cx="1102784"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5951" y="6638544"/>
            <a:ext cx="5067300" cy="165600"/>
          </a:xfrm>
          <a:ln/>
        </p:spPr>
        <p:txBody>
          <a:bodyPr/>
          <a:lstStyle>
            <a:lvl1pPr>
              <a:defRPr>
                <a:noFill/>
              </a:defRPr>
            </a:lvl1pPr>
          </a:lstStyle>
          <a:p>
            <a:pPr>
              <a:defRPr/>
            </a:pPr>
            <a:endParaRPr lang="en-US" dirty="0"/>
          </a:p>
        </p:txBody>
      </p:sp>
      <p:pic>
        <p:nvPicPr>
          <p:cNvPr id="8" name="Picture 6" descr="C:\!!Templates\Cross-brand_Ppt_template\!!Masthead_Final-1d.png" hidden="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2"/>
            <a:ext cx="12192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2" hasCustomPrompt="1"/>
          </p:nvPr>
        </p:nvSpPr>
        <p:spPr>
          <a:xfrm>
            <a:off x="6362857" y="5476876"/>
            <a:ext cx="5545444" cy="990599"/>
          </a:xfrm>
        </p:spPr>
        <p:txBody>
          <a:bodyPr/>
          <a:lstStyle>
            <a:lvl1pPr marL="0" indent="0">
              <a:buNone/>
              <a:defRPr sz="2000" b="1">
                <a:latin typeface="IBM Plex Sans ExtraLight" panose="020B0303050203000203" pitchFamily="34" charset="0"/>
              </a:defRPr>
            </a:lvl1pPr>
            <a:lvl2pPr marL="284400" indent="0">
              <a:buNone/>
              <a:defRPr/>
            </a:lvl2pPr>
          </a:lstStyle>
          <a:p>
            <a:pPr lvl="0"/>
            <a:r>
              <a:rPr lang="en-US" dirty="0"/>
              <a:t>Click to add subtitle</a:t>
            </a:r>
          </a:p>
        </p:txBody>
      </p:sp>
    </p:spTree>
    <p:extLst>
      <p:ext uri="{BB962C8B-B14F-4D97-AF65-F5344CB8AC3E}">
        <p14:creationId xmlns:p14="http://schemas.microsoft.com/office/powerpoint/2010/main" val="2724742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1585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6762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620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04673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88599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3128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67084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0337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218464808"/>
      </p:ext>
    </p:extLst>
  </p:cSld>
  <p:clrMap bg1="dk1" tx1="lt1" bg2="dk2" tx2="lt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9.xml"/><Relationship Id="rId1" Type="http://schemas.openxmlformats.org/officeDocument/2006/relationships/tags" Target="../tags/tag1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9.xml"/><Relationship Id="rId1" Type="http://schemas.openxmlformats.org/officeDocument/2006/relationships/tags" Target="../tags/tag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9.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9.xml"/><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9.xml"/><Relationship Id="rId1" Type="http://schemas.openxmlformats.org/officeDocument/2006/relationships/tags" Target="../tags/tag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9.xml"/><Relationship Id="rId1" Type="http://schemas.openxmlformats.org/officeDocument/2006/relationships/tags" Target="../tags/tag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9.xml"/><Relationship Id="rId1" Type="http://schemas.openxmlformats.org/officeDocument/2006/relationships/tags" Target="../tags/tag11.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9.xml"/><Relationship Id="rId1" Type="http://schemas.openxmlformats.org/officeDocument/2006/relationships/tags" Target="../tags/tag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9.xml"/><Relationship Id="rId1" Type="http://schemas.openxmlformats.org/officeDocument/2006/relationships/tags" Target="../tags/tag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9.xml"/><Relationship Id="rId1" Type="http://schemas.openxmlformats.org/officeDocument/2006/relationships/tags" Target="../tags/tag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9.xml"/><Relationship Id="rId1" Type="http://schemas.openxmlformats.org/officeDocument/2006/relationships/tags" Target="../tags/tag1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idx="4294967295"/>
          </p:nvPr>
        </p:nvSpPr>
        <p:spPr>
          <a:xfrm>
            <a:off x="0" y="4616450"/>
            <a:ext cx="5651500" cy="1047750"/>
          </a:xfrm>
          <a:prstGeom prst="rect">
            <a:avLst/>
          </a:prstGeom>
        </p:spPr>
        <p:txBody>
          <a:bodyPr>
            <a:normAutofit/>
          </a:bodyPr>
          <a:lstStyle/>
          <a:p>
            <a:pPr algn="ctr"/>
            <a:r>
              <a:rPr lang="en-US" altLang="zh-CN" sz="5600" b="1">
                <a:solidFill>
                  <a:schemeClr val="bg1"/>
                </a:solidFill>
                <a:cs typeface="Arial" panose="020B0604020202020204" pitchFamily="34" charset="0"/>
              </a:rPr>
              <a:t>IBM Services</a:t>
            </a:r>
            <a:endParaRPr lang="zh-CN" altLang="en-US" sz="5600" b="1" dirty="0">
              <a:solidFill>
                <a:srgbClr val="FFC000"/>
              </a:solidFill>
              <a:cs typeface="Arial" panose="020B0604020202020204" pitchFamily="34" charset="0"/>
            </a:endParaRPr>
          </a:p>
        </p:txBody>
      </p:sp>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6400" y="9601"/>
            <a:ext cx="2049323" cy="1448780"/>
          </a:xfrm>
          <a:prstGeom prst="rect">
            <a:avLst/>
          </a:prstGeom>
          <a:noFill/>
        </p:spPr>
      </p:pic>
    </p:spTree>
    <p:extLst>
      <p:ext uri="{BB962C8B-B14F-4D97-AF65-F5344CB8AC3E}">
        <p14:creationId xmlns:p14="http://schemas.microsoft.com/office/powerpoint/2010/main" val="896559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r>
              <a:rPr lang="en-US" dirty="0"/>
              <a:t>Natural language processing basic concepts and terminology</a:t>
            </a:r>
            <a:br>
              <a:rPr lang="en-US" dirty="0"/>
            </a:br>
            <a:endParaRPr lang="en-US" dirty="0"/>
          </a:p>
        </p:txBody>
      </p:sp>
      <p:sp>
        <p:nvSpPr>
          <p:cNvPr id="5" name="Text Placeholder 4"/>
          <p:cNvSpPr>
            <a:spLocks noGrp="1"/>
          </p:cNvSpPr>
          <p:nvPr>
            <p:ph type="body" sz="quarter" idx="12"/>
          </p:nvPr>
        </p:nvSpPr>
        <p:spPr/>
        <p:txBody>
          <a:bodyPr/>
          <a:lstStyle/>
          <a:p>
            <a:endParaRPr lang="en-GB" dirty="0"/>
          </a:p>
        </p:txBody>
      </p:sp>
    </p:spTree>
    <p:custDataLst>
      <p:tags r:id="rId1"/>
    </p:custDataLst>
    <p:extLst>
      <p:ext uri="{BB962C8B-B14F-4D97-AF65-F5344CB8AC3E}">
        <p14:creationId xmlns:p14="http://schemas.microsoft.com/office/powerpoint/2010/main" val="2032790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US" dirty="0"/>
              <a:t>Assistant</a:t>
            </a:r>
            <a:endParaRPr lang="en-GB" dirty="0"/>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Assistant:</a:t>
            </a:r>
          </a:p>
          <a:p>
            <a:r>
              <a:rPr lang="en-US" dirty="0"/>
              <a:t>A cognitive bot that you can customize for your business needs.</a:t>
            </a:r>
          </a:p>
          <a:p>
            <a:r>
              <a:rPr lang="en-US" dirty="0"/>
              <a:t>A dialog is activated from the assistant settings.</a:t>
            </a:r>
          </a:p>
          <a:p>
            <a:r>
              <a:rPr lang="en-US" dirty="0"/>
              <a:t>The assistant can be deployed through multiple interfaces, such as:</a:t>
            </a:r>
          </a:p>
          <a:p>
            <a:pPr lvl="1"/>
            <a:r>
              <a:rPr lang="en-US" dirty="0"/>
              <a:t>Messaging channels, like Slack and Facebook Messenger. </a:t>
            </a:r>
          </a:p>
          <a:p>
            <a:pPr lvl="1"/>
            <a:r>
              <a:rPr lang="en-US" dirty="0"/>
              <a:t>A simple chat widget on a website or on an existing company web page. </a:t>
            </a:r>
          </a:p>
          <a:p>
            <a:pPr lvl="1"/>
            <a:r>
              <a:rPr lang="en-US" dirty="0"/>
              <a:t>A custom application, such as a mobile app or a robot with a voice interface.</a:t>
            </a:r>
            <a:endParaRPr lang="en-GB" dirty="0"/>
          </a:p>
        </p:txBody>
      </p:sp>
    </p:spTree>
    <p:extLst>
      <p:ext uri="{BB962C8B-B14F-4D97-AF65-F5344CB8AC3E}">
        <p14:creationId xmlns:p14="http://schemas.microsoft.com/office/powerpoint/2010/main" val="15512179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Dialog skill</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Dialog skill:</a:t>
            </a:r>
          </a:p>
          <a:p>
            <a:r>
              <a:rPr lang="en-GB" dirty="0"/>
              <a:t>Acts as a container for all of the </a:t>
            </a:r>
            <a:r>
              <a:rPr lang="en-US" dirty="0"/>
              <a:t>artifacts</a:t>
            </a:r>
            <a:r>
              <a:rPr lang="en-GB" dirty="0"/>
              <a:t> and training data.</a:t>
            </a:r>
          </a:p>
          <a:p>
            <a:r>
              <a:rPr lang="en-US" dirty="0"/>
              <a:t>A skill contains the following types of artifacts:</a:t>
            </a:r>
          </a:p>
          <a:p>
            <a:pPr lvl="1"/>
            <a:r>
              <a:rPr lang="en-US" dirty="0"/>
              <a:t>Intents</a:t>
            </a:r>
          </a:p>
          <a:p>
            <a:pPr lvl="1"/>
            <a:r>
              <a:rPr lang="en-US" dirty="0"/>
              <a:t>Entities</a:t>
            </a:r>
          </a:p>
          <a:p>
            <a:pPr lvl="1"/>
            <a:r>
              <a:rPr lang="en-US" dirty="0"/>
              <a:t>Dialog</a:t>
            </a:r>
          </a:p>
          <a:p>
            <a:r>
              <a:rPr lang="en-US" dirty="0"/>
              <a:t>A skill uses the training data to build a machine learning model to recognize similar user inputs. </a:t>
            </a:r>
          </a:p>
          <a:p>
            <a:pPr lvl="1"/>
            <a:r>
              <a:rPr lang="en-US" dirty="0"/>
              <a:t>When you add or change the training data, the training process is triggered to ensure that the underlying model stays up to date.</a:t>
            </a:r>
          </a:p>
          <a:p>
            <a:endParaRPr lang="en-US" dirty="0"/>
          </a:p>
        </p:txBody>
      </p:sp>
    </p:spTree>
    <p:extLst>
      <p:ext uri="{BB962C8B-B14F-4D97-AF65-F5344CB8AC3E}">
        <p14:creationId xmlns:p14="http://schemas.microsoft.com/office/powerpoint/2010/main" val="1753840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Intent</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Intent:</a:t>
            </a:r>
          </a:p>
          <a:p>
            <a:r>
              <a:rPr lang="en-US" dirty="0"/>
              <a:t>Represents the purpose of or goal of a user's input.</a:t>
            </a:r>
          </a:p>
          <a:p>
            <a:r>
              <a:rPr lang="en-GB" dirty="0"/>
              <a:t>Tends to be general, such as a question about business location or a bill payment.</a:t>
            </a:r>
          </a:p>
          <a:p>
            <a:r>
              <a:rPr lang="en-GB" dirty="0"/>
              <a:t>For intent creation:</a:t>
            </a:r>
          </a:p>
          <a:p>
            <a:pPr lvl="1"/>
            <a:r>
              <a:rPr lang="en-GB" dirty="0"/>
              <a:t>Plan the intents for application. D</a:t>
            </a:r>
            <a:r>
              <a:rPr lang="en-US" dirty="0"/>
              <a:t>efine an intent for each type of user request that you want your application to support.</a:t>
            </a:r>
            <a:endParaRPr lang="en-GB" dirty="0"/>
          </a:p>
          <a:p>
            <a:pPr lvl="1"/>
            <a:r>
              <a:rPr lang="en-GB" dirty="0"/>
              <a:t>Teach Watson Assistant about your intents. S</a:t>
            </a:r>
            <a:r>
              <a:rPr lang="en-US" dirty="0"/>
              <a:t>upply many examples of user input and indicate the intents to which they map.</a:t>
            </a:r>
            <a:endParaRPr lang="en-GB" dirty="0"/>
          </a:p>
          <a:p>
            <a:r>
              <a:rPr lang="en-US" dirty="0"/>
              <a:t>In the tool, the name of an intent is always prefixed with ’#’. For example, #payment or #inquiry.</a:t>
            </a:r>
            <a:endParaRPr lang="en-GB" dirty="0"/>
          </a:p>
          <a:p>
            <a:endParaRPr lang="en-GB" dirty="0"/>
          </a:p>
        </p:txBody>
      </p:sp>
    </p:spTree>
    <p:extLst>
      <p:ext uri="{BB962C8B-B14F-4D97-AF65-F5344CB8AC3E}">
        <p14:creationId xmlns:p14="http://schemas.microsoft.com/office/powerpoint/2010/main" val="6073912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Intent (cont.)</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Intent examples:</a:t>
            </a:r>
          </a:p>
          <a:p>
            <a:r>
              <a:rPr lang="en-GB" dirty="0"/>
              <a:t>“Good morning” -&gt; #greeting.</a:t>
            </a:r>
          </a:p>
          <a:p>
            <a:r>
              <a:rPr lang="en-GB" dirty="0"/>
              <a:t>“Where can I find the nearest restaurant?” -&gt; #location_info.</a:t>
            </a:r>
          </a:p>
          <a:p>
            <a:r>
              <a:rPr lang="en-GB" dirty="0"/>
              <a:t>“Where can I pay my electric bill?” -&gt; #</a:t>
            </a:r>
            <a:r>
              <a:rPr lang="en-GB" dirty="0" err="1"/>
              <a:t>location_info</a:t>
            </a:r>
            <a:r>
              <a:rPr lang="en-GB" dirty="0"/>
              <a:t>.</a:t>
            </a:r>
          </a:p>
          <a:p>
            <a:r>
              <a:rPr lang="en-GB" dirty="0"/>
              <a:t>Remember: Intents represent what the user wants to achieve: a goal, an action, or verbs.</a:t>
            </a:r>
          </a:p>
          <a:p>
            <a:endParaRPr lang="en-GB" dirty="0"/>
          </a:p>
        </p:txBody>
      </p:sp>
    </p:spTree>
    <p:extLst>
      <p:ext uri="{BB962C8B-B14F-4D97-AF65-F5344CB8AC3E}">
        <p14:creationId xmlns:p14="http://schemas.microsoft.com/office/powerpoint/2010/main" val="41015957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Entity</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Entity</a:t>
            </a:r>
          </a:p>
          <a:p>
            <a:r>
              <a:rPr lang="en-GB" dirty="0"/>
              <a:t>Represents a term or object that is relevant to the user’s intent and that provides a specific context for an intent.</a:t>
            </a:r>
          </a:p>
          <a:p>
            <a:r>
              <a:rPr lang="en-US" dirty="0"/>
              <a:t>If intents represent verbs (the action a user wants to do), entities represent nouns (the object of, or the context for that action).</a:t>
            </a:r>
            <a:endParaRPr lang="en-GB" dirty="0"/>
          </a:p>
          <a:p>
            <a:r>
              <a:rPr lang="en-GB" dirty="0"/>
              <a:t>By recognizing the entities that are mentioned in the user's input, the service can reply with a more targeted response or perform a required action.</a:t>
            </a:r>
          </a:p>
          <a:p>
            <a:r>
              <a:rPr lang="en-US" dirty="0"/>
              <a:t>In the tool, the name of an entity is always prefixed with ’@’. For example, @street or @contact_info.</a:t>
            </a:r>
            <a:endParaRPr lang="en-GB" dirty="0"/>
          </a:p>
        </p:txBody>
      </p:sp>
    </p:spTree>
    <p:extLst>
      <p:ext uri="{BB962C8B-B14F-4D97-AF65-F5344CB8AC3E}">
        <p14:creationId xmlns:p14="http://schemas.microsoft.com/office/powerpoint/2010/main" val="3739696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Entity evaluation</a:t>
            </a:r>
          </a:p>
        </p:txBody>
      </p:sp>
      <p:sp>
        <p:nvSpPr>
          <p:cNvPr id="3" name="Content Placeholder 2"/>
          <p:cNvSpPr>
            <a:spLocks noGrp="1"/>
          </p:cNvSpPr>
          <p:nvPr>
            <p:ph idx="1"/>
          </p:nvPr>
        </p:nvSpPr>
        <p:spPr>
          <a:xfrm>
            <a:off x="210389" y="1164168"/>
            <a:ext cx="11641455" cy="5513832"/>
          </a:xfrm>
        </p:spPr>
        <p:txBody>
          <a:bodyPr/>
          <a:lstStyle/>
          <a:p>
            <a:r>
              <a:rPr lang="en-GB" dirty="0"/>
              <a:t>The Assistant service looks for terms in the user input by using exact matching of values, synonyms, or patterns that are defined for the entities.</a:t>
            </a:r>
          </a:p>
          <a:p>
            <a:r>
              <a:rPr lang="en-GB" dirty="0"/>
              <a:t>Synonym entity:</a:t>
            </a:r>
          </a:p>
          <a:p>
            <a:pPr lvl="1"/>
            <a:r>
              <a:rPr lang="en-US" dirty="0"/>
              <a:t>Specify a bunch of synonyms, that is, words that have exact or similar meanings. </a:t>
            </a:r>
          </a:p>
          <a:p>
            <a:pPr lvl="1"/>
            <a:r>
              <a:rPr lang="en-US" dirty="0"/>
              <a:t>For example, for the entity value </a:t>
            </a:r>
            <a:r>
              <a:rPr lang="en-US" b="1" dirty="0"/>
              <a:t>Blue</a:t>
            </a:r>
            <a:r>
              <a:rPr lang="en-US" dirty="0"/>
              <a:t>, its synonyms can be </a:t>
            </a:r>
            <a:r>
              <a:rPr lang="en-US" b="1" dirty="0"/>
              <a:t>Aqua</a:t>
            </a:r>
            <a:r>
              <a:rPr lang="en-US" dirty="0"/>
              <a:t>, </a:t>
            </a:r>
            <a:r>
              <a:rPr lang="en-US" b="1" dirty="0"/>
              <a:t>Navy</a:t>
            </a:r>
            <a:r>
              <a:rPr lang="en-US" dirty="0"/>
              <a:t>, and </a:t>
            </a:r>
            <a:r>
              <a:rPr lang="en-US" b="1" dirty="0"/>
              <a:t>Cyan</a:t>
            </a:r>
            <a:r>
              <a:rPr lang="en-US" dirty="0"/>
              <a:t>.</a:t>
            </a:r>
            <a:endParaRPr lang="en-GB" dirty="0"/>
          </a:p>
          <a:p>
            <a:r>
              <a:rPr lang="en-GB" dirty="0"/>
              <a:t>Pattern entity:</a:t>
            </a:r>
          </a:p>
          <a:p>
            <a:pPr lvl="1"/>
            <a:r>
              <a:rPr lang="en-US" dirty="0"/>
              <a:t>You specify a regular expression that defines the pattern for mentions.</a:t>
            </a:r>
          </a:p>
          <a:p>
            <a:pPr lvl="1"/>
            <a:r>
              <a:rPr lang="en-US" dirty="0"/>
              <a:t>For example, for email patterns such as name@ibm.com, the pattern can be:</a:t>
            </a:r>
          </a:p>
          <a:p>
            <a:endParaRPr lang="en-US" dirty="0"/>
          </a:p>
          <a:p>
            <a:endParaRPr lang="en-US" dirty="0"/>
          </a:p>
        </p:txBody>
      </p:sp>
      <p:sp>
        <p:nvSpPr>
          <p:cNvPr id="6" name="AutoShape 3">
            <a:extLst>
              <a:ext uri="{FF2B5EF4-FFF2-40B4-BE49-F238E27FC236}">
                <a16:creationId xmlns:a16="http://schemas.microsoft.com/office/drawing/2014/main" id="{7CE4C543-16E0-4511-AEDB-A31CB6641E5D}"/>
              </a:ext>
            </a:extLst>
          </p:cNvPr>
          <p:cNvSpPr>
            <a:spLocks noChangeArrowheads="1"/>
          </p:cNvSpPr>
          <p:nvPr/>
        </p:nvSpPr>
        <p:spPr bwMode="gray">
          <a:xfrm>
            <a:off x="1888023" y="4745877"/>
            <a:ext cx="6281629" cy="644902"/>
          </a:xfrm>
          <a:prstGeom prst="roundRect">
            <a:avLst>
              <a:gd name="adj" fmla="val 10287"/>
            </a:avLst>
          </a:prstGeom>
          <a:solidFill>
            <a:srgbClr val="F5F5F5"/>
          </a:solidFill>
          <a:ln w="19050">
            <a:solidFill>
              <a:srgbClr val="A8A7A5"/>
            </a:solidFill>
            <a:round/>
            <a:headEnd/>
            <a:tailEnd/>
          </a:ln>
          <a:effectLst>
            <a:outerShdw dist="63500" dir="2700000" algn="ctr" rotWithShape="0">
              <a:srgbClr val="E3E4E6"/>
            </a:outerShdw>
          </a:effectLst>
        </p:spPr>
        <p:txBody>
          <a:bodyPr tIns="0" rIns="0" bIns="0" anchor="ctr"/>
          <a:lstStyle>
            <a:lvl1pPr defTabSz="614363" eaLnBrk="0" hangingPunct="0">
              <a:defRPr>
                <a:solidFill>
                  <a:schemeClr val="tx1"/>
                </a:solidFill>
                <a:latin typeface="Calibri" panose="020F0502020204030204" pitchFamily="34" charset="0"/>
                <a:cs typeface="Arial" panose="020B0604020202020204" pitchFamily="34" charset="0"/>
              </a:defRPr>
            </a:lvl1pPr>
            <a:lvl2pPr marL="742950" indent="-285750" defTabSz="614363" eaLnBrk="0" hangingPunct="0">
              <a:defRPr>
                <a:solidFill>
                  <a:schemeClr val="tx1"/>
                </a:solidFill>
                <a:latin typeface="Calibri" panose="020F0502020204030204" pitchFamily="34" charset="0"/>
                <a:cs typeface="Arial" panose="020B0604020202020204" pitchFamily="34" charset="0"/>
              </a:defRPr>
            </a:lvl2pPr>
            <a:lvl3pPr marL="1143000" indent="-228600" defTabSz="614363" eaLnBrk="0" hangingPunct="0">
              <a:defRPr>
                <a:solidFill>
                  <a:schemeClr val="tx1"/>
                </a:solidFill>
                <a:latin typeface="Calibri" panose="020F0502020204030204" pitchFamily="34" charset="0"/>
                <a:cs typeface="Arial" panose="020B0604020202020204" pitchFamily="34" charset="0"/>
              </a:defRPr>
            </a:lvl3pPr>
            <a:lvl4pPr marL="1600200" indent="-228600" defTabSz="614363" eaLnBrk="0" hangingPunct="0">
              <a:defRPr>
                <a:solidFill>
                  <a:schemeClr val="tx1"/>
                </a:solidFill>
                <a:latin typeface="Calibri" panose="020F0502020204030204" pitchFamily="34" charset="0"/>
                <a:cs typeface="Arial" panose="020B0604020202020204" pitchFamily="34" charset="0"/>
              </a:defRPr>
            </a:lvl4pPr>
            <a:lvl5pPr marL="2057400" indent="-228600" defTabSz="614363" eaLnBrk="0" hangingPunct="0">
              <a:defRPr>
                <a:solidFill>
                  <a:schemeClr val="tx1"/>
                </a:solidFill>
                <a:latin typeface="Calibri" panose="020F0502020204030204" pitchFamily="34" charset="0"/>
                <a:cs typeface="Arial" panose="020B0604020202020204" pitchFamily="34" charset="0"/>
              </a:defRPr>
            </a:lvl5pPr>
            <a:lvl6pPr marL="2514600" indent="-228600" defTabSz="61436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1436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1436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1436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1600"/>
              </a:lnSpc>
              <a:buClr>
                <a:srgbClr val="1966B2"/>
              </a:buClr>
            </a:pPr>
            <a:r>
              <a:rPr lang="en-US" sz="1600" dirty="0">
                <a:latin typeface="Courier New" panose="02070309020205020404" pitchFamily="49" charset="0"/>
              </a:rPr>
              <a:t>\b[A-Za-z0-9._%+-]+@[A-Za-z0-9.-]+\.[A-Za-z]{2,}\b</a:t>
            </a:r>
          </a:p>
        </p:txBody>
      </p:sp>
    </p:spTree>
    <p:extLst>
      <p:ext uri="{BB962C8B-B14F-4D97-AF65-F5344CB8AC3E}">
        <p14:creationId xmlns:p14="http://schemas.microsoft.com/office/powerpoint/2010/main" val="33273437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Entity evaluation (cont.)</a:t>
            </a:r>
          </a:p>
        </p:txBody>
      </p:sp>
      <p:sp>
        <p:nvSpPr>
          <p:cNvPr id="3" name="Content Placeholder 2"/>
          <p:cNvSpPr>
            <a:spLocks noGrp="1"/>
          </p:cNvSpPr>
          <p:nvPr>
            <p:ph idx="1"/>
          </p:nvPr>
        </p:nvSpPr>
        <p:spPr>
          <a:xfrm>
            <a:off x="210389" y="1164168"/>
            <a:ext cx="11641455" cy="5513832"/>
          </a:xfrm>
        </p:spPr>
        <p:txBody>
          <a:bodyPr/>
          <a:lstStyle/>
          <a:p>
            <a:r>
              <a:rPr lang="en-US" dirty="0"/>
              <a:t>System entity: A synonym entity that is prebuilt by IBM (such as numbers, dates, or others).</a:t>
            </a:r>
          </a:p>
          <a:p>
            <a:pPr lvl="1"/>
            <a:endParaRPr lang="en-GB" dirty="0"/>
          </a:p>
          <a:p>
            <a:endParaRPr lang="en-US" dirty="0"/>
          </a:p>
        </p:txBody>
      </p:sp>
      <p:pic>
        <p:nvPicPr>
          <p:cNvPr id="6" name="Picture 5">
            <a:extLst>
              <a:ext uri="{FF2B5EF4-FFF2-40B4-BE49-F238E27FC236}">
                <a16:creationId xmlns:a16="http://schemas.microsoft.com/office/drawing/2014/main" id="{41BA72E3-0C31-4C83-B910-95741F760BB1}"/>
              </a:ext>
            </a:extLst>
          </p:cNvPr>
          <p:cNvPicPr>
            <a:picLocks noChangeAspect="1"/>
          </p:cNvPicPr>
          <p:nvPr/>
        </p:nvPicPr>
        <p:blipFill>
          <a:blip r:embed="rId3"/>
          <a:stretch>
            <a:fillRect/>
          </a:stretch>
        </p:blipFill>
        <p:spPr>
          <a:xfrm>
            <a:off x="879413" y="1615095"/>
            <a:ext cx="9692640" cy="4853323"/>
          </a:xfrm>
          <a:prstGeom prst="rect">
            <a:avLst/>
          </a:prstGeom>
        </p:spPr>
      </p:pic>
    </p:spTree>
    <p:extLst>
      <p:ext uri="{BB962C8B-B14F-4D97-AF65-F5344CB8AC3E}">
        <p14:creationId xmlns:p14="http://schemas.microsoft.com/office/powerpoint/2010/main" val="6983610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Dialog</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Dialog</a:t>
            </a:r>
          </a:p>
          <a:p>
            <a:r>
              <a:rPr lang="en-GB" dirty="0"/>
              <a:t>A dialog is a branching conversation flow that defines how your application responds when it recognizes the defined intents and entities.</a:t>
            </a:r>
          </a:p>
          <a:p>
            <a:r>
              <a:rPr lang="en-GB" dirty="0"/>
              <a:t>The dialog is made up of nodes that are chained together in a tree structure (graphically).</a:t>
            </a:r>
          </a:p>
          <a:p>
            <a:r>
              <a:rPr lang="en-GB" dirty="0"/>
              <a:t>Each node includes conditions for the node to be active, and also an output object that defines the response that is provided. </a:t>
            </a:r>
          </a:p>
          <a:p>
            <a:r>
              <a:rPr lang="en-GB" dirty="0"/>
              <a:t>Think of the node as an if-then construction: If this condition is true, then return this response.</a:t>
            </a:r>
          </a:p>
        </p:txBody>
      </p:sp>
      <p:pic>
        <p:nvPicPr>
          <p:cNvPr id="6" name="Picture 5">
            <a:extLst>
              <a:ext uri="{FF2B5EF4-FFF2-40B4-BE49-F238E27FC236}">
                <a16:creationId xmlns:a16="http://schemas.microsoft.com/office/drawing/2014/main" id="{8FB27C4F-2D52-41DF-9B74-12C48C93E2AB}"/>
              </a:ext>
            </a:extLst>
          </p:cNvPr>
          <p:cNvPicPr>
            <a:picLocks noChangeAspect="1"/>
          </p:cNvPicPr>
          <p:nvPr/>
        </p:nvPicPr>
        <p:blipFill>
          <a:blip r:embed="rId3"/>
          <a:stretch>
            <a:fillRect/>
          </a:stretch>
        </p:blipFill>
        <p:spPr>
          <a:xfrm>
            <a:off x="6096002" y="5034225"/>
            <a:ext cx="4548413" cy="1155411"/>
          </a:xfrm>
          <a:prstGeom prst="rect">
            <a:avLst/>
          </a:prstGeom>
        </p:spPr>
      </p:pic>
      <p:grpSp>
        <p:nvGrpSpPr>
          <p:cNvPr id="9" name="Group 8"/>
          <p:cNvGrpSpPr/>
          <p:nvPr/>
        </p:nvGrpSpPr>
        <p:grpSpPr>
          <a:xfrm>
            <a:off x="1954510" y="5034226"/>
            <a:ext cx="3743209" cy="1155411"/>
            <a:chOff x="430508" y="5034224"/>
            <a:chExt cx="3743209" cy="1155411"/>
          </a:xfrm>
        </p:grpSpPr>
        <p:pic>
          <p:nvPicPr>
            <p:cNvPr id="4" name="Picture 3">
              <a:extLst>
                <a:ext uri="{FF2B5EF4-FFF2-40B4-BE49-F238E27FC236}">
                  <a16:creationId xmlns:a16="http://schemas.microsoft.com/office/drawing/2014/main" id="{1FAF070F-D367-4B15-B0EB-88E3337E7C93}"/>
                </a:ext>
              </a:extLst>
            </p:cNvPr>
            <p:cNvPicPr>
              <a:picLocks noChangeAspect="1"/>
            </p:cNvPicPr>
            <p:nvPr/>
          </p:nvPicPr>
          <p:blipFill>
            <a:blip r:embed="rId4"/>
            <a:stretch>
              <a:fillRect/>
            </a:stretch>
          </p:blipFill>
          <p:spPr>
            <a:xfrm>
              <a:off x="522265" y="5034224"/>
              <a:ext cx="3651452" cy="1155411"/>
            </a:xfrm>
            <a:prstGeom prst="rect">
              <a:avLst/>
            </a:prstGeom>
          </p:spPr>
        </p:pic>
        <p:sp>
          <p:nvSpPr>
            <p:cNvPr id="7" name="TextBox 6"/>
            <p:cNvSpPr txBox="1"/>
            <p:nvPr/>
          </p:nvSpPr>
          <p:spPr>
            <a:xfrm>
              <a:off x="430508" y="5156200"/>
              <a:ext cx="508473" cy="276999"/>
            </a:xfrm>
            <a:prstGeom prst="rect">
              <a:avLst/>
            </a:prstGeom>
            <a:solidFill>
              <a:schemeClr val="bg1"/>
            </a:solidFill>
          </p:spPr>
          <p:txBody>
            <a:bodyPr wrap="square" rtlCol="0">
              <a:spAutoFit/>
            </a:bodyPr>
            <a:lstStyle/>
            <a:p>
              <a:r>
                <a:rPr lang="en-US" sz="1200" dirty="0"/>
                <a:t>User</a:t>
              </a:r>
            </a:p>
          </p:txBody>
        </p:sp>
      </p:grpSp>
    </p:spTree>
    <p:extLst>
      <p:ext uri="{BB962C8B-B14F-4D97-AF65-F5344CB8AC3E}">
        <p14:creationId xmlns:p14="http://schemas.microsoft.com/office/powerpoint/2010/main" val="41104067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Dialog (cont.)</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Dialog (cont.)</a:t>
            </a:r>
          </a:p>
          <a:p>
            <a:r>
              <a:rPr lang="en-US" dirty="0"/>
              <a:t>A single node with one condition and response can handle simple user requests</a:t>
            </a:r>
            <a:r>
              <a:rPr lang="en-GB" dirty="0"/>
              <a:t>.</a:t>
            </a:r>
          </a:p>
          <a:p>
            <a:r>
              <a:rPr lang="en-GB" dirty="0"/>
              <a:t>To handle more complex tasks, you can add child nodes to ask the user for additional information.</a:t>
            </a:r>
          </a:p>
        </p:txBody>
      </p:sp>
      <p:pic>
        <p:nvPicPr>
          <p:cNvPr id="7" name="Picture 6">
            <a:extLst>
              <a:ext uri="{FF2B5EF4-FFF2-40B4-BE49-F238E27FC236}">
                <a16:creationId xmlns:a16="http://schemas.microsoft.com/office/drawing/2014/main" id="{8EDD6FBD-8E8A-4A88-90C8-4D9CB4B9241E}"/>
              </a:ext>
            </a:extLst>
          </p:cNvPr>
          <p:cNvPicPr>
            <a:picLocks noChangeAspect="1"/>
          </p:cNvPicPr>
          <p:nvPr/>
        </p:nvPicPr>
        <p:blipFill>
          <a:blip r:embed="rId3"/>
          <a:stretch>
            <a:fillRect/>
          </a:stretch>
        </p:blipFill>
        <p:spPr>
          <a:xfrm>
            <a:off x="2892560" y="3429000"/>
            <a:ext cx="6507755" cy="2853000"/>
          </a:xfrm>
          <a:prstGeom prst="rect">
            <a:avLst/>
          </a:prstGeom>
        </p:spPr>
      </p:pic>
    </p:spTree>
    <p:extLst>
      <p:ext uri="{BB962C8B-B14F-4D97-AF65-F5344CB8AC3E}">
        <p14:creationId xmlns:p14="http://schemas.microsoft.com/office/powerpoint/2010/main" val="9146495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Conditions</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Conditions</a:t>
            </a:r>
          </a:p>
          <a:p>
            <a:r>
              <a:rPr lang="en-GB" dirty="0"/>
              <a:t>Logical expressions that are evaluated to true or false.</a:t>
            </a:r>
          </a:p>
          <a:p>
            <a:r>
              <a:rPr lang="en-US" dirty="0"/>
              <a:t>A node condition determines whether that node is used in the conversation. </a:t>
            </a:r>
          </a:p>
          <a:p>
            <a:r>
              <a:rPr lang="en-GB" dirty="0"/>
              <a:t>Conditions usually evaluate the </a:t>
            </a:r>
            <a:r>
              <a:rPr lang="en-GB" i="1" dirty="0"/>
              <a:t>intents</a:t>
            </a:r>
            <a:r>
              <a:rPr lang="en-GB" dirty="0"/>
              <a:t> and </a:t>
            </a:r>
            <a:r>
              <a:rPr lang="en-GB" i="1" dirty="0"/>
              <a:t>entities</a:t>
            </a:r>
            <a:r>
              <a:rPr lang="en-GB" dirty="0"/>
              <a:t> that are identified in the user responses, but they can also evaluate information that is stored in the </a:t>
            </a:r>
            <a:r>
              <a:rPr lang="en-GB" i="1" dirty="0"/>
              <a:t>context</a:t>
            </a:r>
            <a:r>
              <a:rPr lang="en-GB" dirty="0"/>
              <a:t>. </a:t>
            </a:r>
          </a:p>
          <a:p>
            <a:endParaRPr lang="en-GB" dirty="0"/>
          </a:p>
        </p:txBody>
      </p:sp>
    </p:spTree>
    <p:extLst>
      <p:ext uri="{BB962C8B-B14F-4D97-AF65-F5344CB8AC3E}">
        <p14:creationId xmlns:p14="http://schemas.microsoft.com/office/powerpoint/2010/main" val="1384595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Basic concepts and terminologies</a:t>
            </a:r>
          </a:p>
        </p:txBody>
      </p:sp>
      <p:sp>
        <p:nvSpPr>
          <p:cNvPr id="3" name="Content Placeholder 2"/>
          <p:cNvSpPr>
            <a:spLocks noGrp="1"/>
          </p:cNvSpPr>
          <p:nvPr>
            <p:ph idx="1"/>
          </p:nvPr>
        </p:nvSpPr>
        <p:spPr>
          <a:xfrm>
            <a:off x="210389" y="1164168"/>
            <a:ext cx="11641455" cy="5513832"/>
          </a:xfrm>
        </p:spPr>
        <p:txBody>
          <a:bodyPr/>
          <a:lstStyle/>
          <a:p>
            <a:r>
              <a:rPr lang="en-GB" b="1" dirty="0"/>
              <a:t>Synonyms</a:t>
            </a:r>
            <a:r>
              <a:rPr lang="en-GB" dirty="0"/>
              <a:t>: Words that are written differently but are similar in meaning.</a:t>
            </a:r>
          </a:p>
          <a:p>
            <a:pPr lvl="1"/>
            <a:r>
              <a:rPr lang="en-GB" dirty="0"/>
              <a:t>Example: Clever and smart</a:t>
            </a:r>
          </a:p>
          <a:p>
            <a:r>
              <a:rPr lang="en-GB" b="1" dirty="0"/>
              <a:t>Antonyms</a:t>
            </a:r>
            <a:r>
              <a:rPr lang="en-GB" dirty="0"/>
              <a:t>: Words that have meanings that are opposite to each other. </a:t>
            </a:r>
          </a:p>
          <a:p>
            <a:pPr lvl="1"/>
            <a:r>
              <a:rPr lang="en-GB" dirty="0"/>
              <a:t>Example: Clever and stupid</a:t>
            </a:r>
          </a:p>
          <a:p>
            <a:r>
              <a:rPr lang="en-GB" b="1" dirty="0"/>
              <a:t>Usage example</a:t>
            </a:r>
            <a:r>
              <a:rPr lang="en-GB" dirty="0"/>
              <a:t>: In information retrieval, you might want to expand the keywords search by retrieving the synonyms of the query words.</a:t>
            </a:r>
          </a:p>
          <a:p>
            <a:endParaRPr lang="en-GB" dirty="0"/>
          </a:p>
        </p:txBody>
      </p:sp>
    </p:spTree>
    <p:extLst>
      <p:ext uri="{BB962C8B-B14F-4D97-AF65-F5344CB8AC3E}">
        <p14:creationId xmlns:p14="http://schemas.microsoft.com/office/powerpoint/2010/main" val="24704078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DB56-A490-421B-8C2F-6A9095D9B5B3}"/>
              </a:ext>
            </a:extLst>
          </p:cNvPr>
          <p:cNvSpPr>
            <a:spLocks noGrp="1"/>
          </p:cNvSpPr>
          <p:nvPr>
            <p:ph type="title"/>
          </p:nvPr>
        </p:nvSpPr>
        <p:spPr>
          <a:xfrm>
            <a:off x="210389" y="180000"/>
            <a:ext cx="11641455" cy="860400"/>
          </a:xfrm>
        </p:spPr>
        <p:txBody>
          <a:bodyPr/>
          <a:lstStyle/>
          <a:p>
            <a:r>
              <a:rPr lang="en-US" dirty="0"/>
              <a:t>Responses</a:t>
            </a:r>
          </a:p>
        </p:txBody>
      </p:sp>
      <p:sp>
        <p:nvSpPr>
          <p:cNvPr id="3" name="Content Placeholder 2">
            <a:extLst>
              <a:ext uri="{FF2B5EF4-FFF2-40B4-BE49-F238E27FC236}">
                <a16:creationId xmlns:a16="http://schemas.microsoft.com/office/drawing/2014/main" id="{3D89BFAE-B1D6-4C62-B282-F11002D48D44}"/>
              </a:ext>
            </a:extLst>
          </p:cNvPr>
          <p:cNvSpPr>
            <a:spLocks noGrp="1"/>
          </p:cNvSpPr>
          <p:nvPr>
            <p:ph idx="1"/>
          </p:nvPr>
        </p:nvSpPr>
        <p:spPr>
          <a:xfrm>
            <a:off x="210389" y="1164168"/>
            <a:ext cx="11641455" cy="5513832"/>
          </a:xfrm>
        </p:spPr>
        <p:txBody>
          <a:bodyPr/>
          <a:lstStyle/>
          <a:p>
            <a:pPr marL="0" indent="0">
              <a:buNone/>
            </a:pPr>
            <a:r>
              <a:rPr lang="en-US" dirty="0"/>
              <a:t>Responses:</a:t>
            </a:r>
          </a:p>
          <a:p>
            <a:r>
              <a:rPr lang="en-US" dirty="0"/>
              <a:t>The dialog response defines how to reply to the user.</a:t>
            </a:r>
          </a:p>
          <a:p>
            <a:r>
              <a:rPr lang="en-US" dirty="0"/>
              <a:t>The dialog response consists of the messages that are based on the identified intents, entities, or context that are communicated to the user when the dialog node is activated. </a:t>
            </a:r>
          </a:p>
          <a:p>
            <a:r>
              <a:rPr lang="en-US" dirty="0"/>
              <a:t>You can add variations  to the response for a  more natural experience.</a:t>
            </a:r>
          </a:p>
          <a:p>
            <a:endParaRPr lang="en-US" dirty="0"/>
          </a:p>
        </p:txBody>
      </p:sp>
      <p:pic>
        <p:nvPicPr>
          <p:cNvPr id="5" name="Picture 4">
            <a:extLst>
              <a:ext uri="{FF2B5EF4-FFF2-40B4-BE49-F238E27FC236}">
                <a16:creationId xmlns:a16="http://schemas.microsoft.com/office/drawing/2014/main" id="{BFEE332E-555E-4374-B002-BE07DAE565F2}"/>
              </a:ext>
            </a:extLst>
          </p:cNvPr>
          <p:cNvPicPr>
            <a:picLocks noChangeAspect="1"/>
          </p:cNvPicPr>
          <p:nvPr/>
        </p:nvPicPr>
        <p:blipFill>
          <a:blip r:embed="rId3"/>
          <a:stretch>
            <a:fillRect/>
          </a:stretch>
        </p:blipFill>
        <p:spPr>
          <a:xfrm>
            <a:off x="5189939" y="3283242"/>
            <a:ext cx="5349575" cy="3072531"/>
          </a:xfrm>
          <a:prstGeom prst="rect">
            <a:avLst/>
          </a:prstGeom>
        </p:spPr>
      </p:pic>
    </p:spTree>
    <p:extLst>
      <p:ext uri="{BB962C8B-B14F-4D97-AF65-F5344CB8AC3E}">
        <p14:creationId xmlns:p14="http://schemas.microsoft.com/office/powerpoint/2010/main" val="11153790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5964-BFC1-4D99-96DD-A8F73DAF3F4C}"/>
              </a:ext>
            </a:extLst>
          </p:cNvPr>
          <p:cNvSpPr>
            <a:spLocks noGrp="1"/>
          </p:cNvSpPr>
          <p:nvPr>
            <p:ph type="title"/>
          </p:nvPr>
        </p:nvSpPr>
        <p:spPr>
          <a:xfrm>
            <a:off x="210389" y="180000"/>
            <a:ext cx="11641455" cy="860400"/>
          </a:xfrm>
        </p:spPr>
        <p:txBody>
          <a:bodyPr/>
          <a:lstStyle/>
          <a:p>
            <a:r>
              <a:rPr lang="en-US" dirty="0"/>
              <a:t>Rich responses</a:t>
            </a:r>
          </a:p>
        </p:txBody>
      </p:sp>
      <p:sp>
        <p:nvSpPr>
          <p:cNvPr id="3" name="Content Placeholder 2">
            <a:extLst>
              <a:ext uri="{FF2B5EF4-FFF2-40B4-BE49-F238E27FC236}">
                <a16:creationId xmlns:a16="http://schemas.microsoft.com/office/drawing/2014/main" id="{434426CB-73C4-44A5-A7FE-BD6D73D928EE}"/>
              </a:ext>
            </a:extLst>
          </p:cNvPr>
          <p:cNvSpPr>
            <a:spLocks noGrp="1"/>
          </p:cNvSpPr>
          <p:nvPr>
            <p:ph idx="1"/>
          </p:nvPr>
        </p:nvSpPr>
        <p:spPr>
          <a:xfrm>
            <a:off x="210389" y="1164168"/>
            <a:ext cx="11641455" cy="5513832"/>
          </a:xfrm>
        </p:spPr>
        <p:txBody>
          <a:bodyPr/>
          <a:lstStyle/>
          <a:p>
            <a:pPr marL="0" indent="0">
              <a:buNone/>
            </a:pPr>
            <a:r>
              <a:rPr lang="en-US" dirty="0"/>
              <a:t>Rich responses:</a:t>
            </a:r>
          </a:p>
          <a:p>
            <a:r>
              <a:rPr lang="en-US" dirty="0"/>
              <a:t>In addition to the default response type of text, you can return other interactive response types to enhance the user experience.</a:t>
            </a:r>
          </a:p>
          <a:p>
            <a:r>
              <a:rPr lang="en-US" dirty="0"/>
              <a:t>The following response types are supported: </a:t>
            </a:r>
          </a:p>
          <a:p>
            <a:pPr lvl="1"/>
            <a:r>
              <a:rPr lang="en-US" dirty="0"/>
              <a:t>Image: Embeds an image into the response.</a:t>
            </a:r>
          </a:p>
          <a:p>
            <a:pPr lvl="1"/>
            <a:r>
              <a:rPr lang="en-US" dirty="0"/>
              <a:t>Option: Adds a list of one or more options. </a:t>
            </a:r>
          </a:p>
          <a:p>
            <a:pPr lvl="1"/>
            <a:r>
              <a:rPr lang="en-US" dirty="0"/>
              <a:t>Pause: Forces the application to wait for a specified number of milliseconds before continuing with processing. </a:t>
            </a:r>
          </a:p>
        </p:txBody>
      </p:sp>
    </p:spTree>
    <p:extLst>
      <p:ext uri="{BB962C8B-B14F-4D97-AF65-F5344CB8AC3E}">
        <p14:creationId xmlns:p14="http://schemas.microsoft.com/office/powerpoint/2010/main" val="20882132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5964-BFC1-4D99-96DD-A8F73DAF3F4C}"/>
              </a:ext>
            </a:extLst>
          </p:cNvPr>
          <p:cNvSpPr>
            <a:spLocks noGrp="1"/>
          </p:cNvSpPr>
          <p:nvPr>
            <p:ph type="title"/>
          </p:nvPr>
        </p:nvSpPr>
        <p:spPr>
          <a:xfrm>
            <a:off x="210389" y="180000"/>
            <a:ext cx="11641455" cy="860400"/>
          </a:xfrm>
        </p:spPr>
        <p:txBody>
          <a:bodyPr/>
          <a:lstStyle/>
          <a:p>
            <a:r>
              <a:rPr lang="en-US" dirty="0"/>
              <a:t>Multiple (conditional) responses</a:t>
            </a:r>
          </a:p>
        </p:txBody>
      </p:sp>
      <p:sp>
        <p:nvSpPr>
          <p:cNvPr id="3" name="Content Placeholder 2">
            <a:extLst>
              <a:ext uri="{FF2B5EF4-FFF2-40B4-BE49-F238E27FC236}">
                <a16:creationId xmlns:a16="http://schemas.microsoft.com/office/drawing/2014/main" id="{434426CB-73C4-44A5-A7FE-BD6D73D928EE}"/>
              </a:ext>
            </a:extLst>
          </p:cNvPr>
          <p:cNvSpPr>
            <a:spLocks noGrp="1"/>
          </p:cNvSpPr>
          <p:nvPr>
            <p:ph idx="1"/>
          </p:nvPr>
        </p:nvSpPr>
        <p:spPr>
          <a:xfrm>
            <a:off x="210389" y="1164168"/>
            <a:ext cx="11641455" cy="5513832"/>
          </a:xfrm>
        </p:spPr>
        <p:txBody>
          <a:bodyPr/>
          <a:lstStyle/>
          <a:p>
            <a:pPr marL="0" indent="0">
              <a:buNone/>
            </a:pPr>
            <a:r>
              <a:rPr lang="en-US" dirty="0"/>
              <a:t>Multiple (conditional) responses</a:t>
            </a:r>
          </a:p>
          <a:p>
            <a:r>
              <a:rPr lang="en-US" dirty="0"/>
              <a:t>In a single dialog node, you can provide different responses, each one triggered by a different condition. Use this approach to address multiple scenarios in a single node.</a:t>
            </a:r>
          </a:p>
          <a:p>
            <a:r>
              <a:rPr lang="en-US" dirty="0"/>
              <a:t>Example: The service uses information that it collected earlier about the user's location to tailor its response and provide information about the store nearest the user. </a:t>
            </a:r>
          </a:p>
        </p:txBody>
      </p:sp>
      <p:pic>
        <p:nvPicPr>
          <p:cNvPr id="6" name="Picture 5">
            <a:extLst>
              <a:ext uri="{FF2B5EF4-FFF2-40B4-BE49-F238E27FC236}">
                <a16:creationId xmlns:a16="http://schemas.microsoft.com/office/drawing/2014/main" id="{39D643FA-B01B-48FD-95A0-2C696BBE7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478" y="3362634"/>
            <a:ext cx="6401212" cy="2927118"/>
          </a:xfrm>
          <a:prstGeom prst="rect">
            <a:avLst/>
          </a:prstGeom>
          <a:ln w="12700">
            <a:solidFill>
              <a:srgbClr val="008ABF"/>
            </a:solidFill>
          </a:ln>
        </p:spPr>
      </p:pic>
    </p:spTree>
    <p:extLst>
      <p:ext uri="{BB962C8B-B14F-4D97-AF65-F5344CB8AC3E}">
        <p14:creationId xmlns:p14="http://schemas.microsoft.com/office/powerpoint/2010/main" val="31756330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5964-BFC1-4D99-96DD-A8F73DAF3F4C}"/>
              </a:ext>
            </a:extLst>
          </p:cNvPr>
          <p:cNvSpPr>
            <a:spLocks noGrp="1"/>
          </p:cNvSpPr>
          <p:nvPr>
            <p:ph type="title"/>
          </p:nvPr>
        </p:nvSpPr>
        <p:spPr>
          <a:xfrm>
            <a:off x="210389" y="180000"/>
            <a:ext cx="11641455" cy="860400"/>
          </a:xfrm>
        </p:spPr>
        <p:txBody>
          <a:bodyPr/>
          <a:lstStyle/>
          <a:p>
            <a:r>
              <a:rPr lang="en-US" dirty="0"/>
              <a:t>Watson Assistant dialog features (cont.)</a:t>
            </a:r>
          </a:p>
        </p:txBody>
      </p:sp>
      <p:sp>
        <p:nvSpPr>
          <p:cNvPr id="3" name="Content Placeholder 2">
            <a:extLst>
              <a:ext uri="{FF2B5EF4-FFF2-40B4-BE49-F238E27FC236}">
                <a16:creationId xmlns:a16="http://schemas.microsoft.com/office/drawing/2014/main" id="{434426CB-73C4-44A5-A7FE-BD6D73D928EE}"/>
              </a:ext>
            </a:extLst>
          </p:cNvPr>
          <p:cNvSpPr>
            <a:spLocks noGrp="1"/>
          </p:cNvSpPr>
          <p:nvPr>
            <p:ph idx="1"/>
          </p:nvPr>
        </p:nvSpPr>
        <p:spPr>
          <a:xfrm>
            <a:off x="210389" y="1164168"/>
            <a:ext cx="11641455" cy="5513832"/>
          </a:xfrm>
        </p:spPr>
        <p:txBody>
          <a:bodyPr/>
          <a:lstStyle/>
          <a:p>
            <a:pPr marL="0" indent="0">
              <a:buNone/>
            </a:pPr>
            <a:r>
              <a:rPr lang="en-US" dirty="0"/>
              <a:t>Slots</a:t>
            </a:r>
          </a:p>
          <a:p>
            <a:r>
              <a:rPr lang="en-US" dirty="0"/>
              <a:t>Add slots to a dialog node to gather multiple pieces of information from a user within that node. </a:t>
            </a:r>
          </a:p>
          <a:p>
            <a:r>
              <a:rPr lang="en-US" dirty="0"/>
              <a:t>Slots collect information at the user’s pace. Details that the user provides are saved, and the service asks only for the details that the user did not provide.</a:t>
            </a:r>
          </a:p>
          <a:p>
            <a:r>
              <a:rPr lang="en-US" dirty="0"/>
              <a:t>Example: User-provided values for multiple slots in one input.</a:t>
            </a:r>
          </a:p>
        </p:txBody>
      </p:sp>
      <p:pic>
        <p:nvPicPr>
          <p:cNvPr id="8" name="Picture 7">
            <a:extLst>
              <a:ext uri="{FF2B5EF4-FFF2-40B4-BE49-F238E27FC236}">
                <a16:creationId xmlns:a16="http://schemas.microsoft.com/office/drawing/2014/main" id="{0EA20F8D-BF52-4E5A-8230-88C2B7CA8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101" y="3741546"/>
            <a:ext cx="6692561" cy="2816316"/>
          </a:xfrm>
          <a:prstGeom prst="rect">
            <a:avLst/>
          </a:prstGeom>
          <a:ln w="12700">
            <a:solidFill>
              <a:srgbClr val="008ABF"/>
            </a:solidFill>
          </a:ln>
        </p:spPr>
      </p:pic>
    </p:spTree>
    <p:extLst>
      <p:ext uri="{BB962C8B-B14F-4D97-AF65-F5344CB8AC3E}">
        <p14:creationId xmlns:p14="http://schemas.microsoft.com/office/powerpoint/2010/main" val="3327106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Dialog flow</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Dialog flow</a:t>
            </a:r>
          </a:p>
          <a:p>
            <a:r>
              <a:rPr lang="en-GB" dirty="0"/>
              <a:t>The dialog standard flow is processed from top to bottom and left to right.</a:t>
            </a:r>
          </a:p>
          <a:p>
            <a:r>
              <a:rPr lang="en-GB" dirty="0"/>
              <a:t>Triggered by a successful condition. </a:t>
            </a:r>
          </a:p>
          <a:p>
            <a:r>
              <a:rPr lang="en-GB" dirty="0"/>
              <a:t>It ends when it reaches the last node in the branch that it is following. </a:t>
            </a:r>
          </a:p>
          <a:p>
            <a:endParaRPr lang="en-GB" dirty="0"/>
          </a:p>
        </p:txBody>
      </p:sp>
      <p:pic>
        <p:nvPicPr>
          <p:cNvPr id="6" name="Picture 5" descr="https://developer.ibm.com/africa/wp-content/uploads/sites/145/2017/10/word-image-289.png">
            <a:extLst>
              <a:ext uri="{FF2B5EF4-FFF2-40B4-BE49-F238E27FC236}">
                <a16:creationId xmlns:a16="http://schemas.microsoft.com/office/drawing/2014/main" id="{0B92618A-B9A0-4AC2-8408-D60E01F589D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61340" y="3627683"/>
            <a:ext cx="5485856" cy="2890995"/>
          </a:xfrm>
          <a:prstGeom prst="rect">
            <a:avLst/>
          </a:prstGeom>
          <a:noFill/>
          <a:ln>
            <a:noFill/>
          </a:ln>
        </p:spPr>
      </p:pic>
      <p:sp>
        <p:nvSpPr>
          <p:cNvPr id="4" name="TextBox 3"/>
          <p:cNvSpPr txBox="1"/>
          <p:nvPr/>
        </p:nvSpPr>
        <p:spPr>
          <a:xfrm>
            <a:off x="3844926" y="4927999"/>
            <a:ext cx="540533" cy="261610"/>
          </a:xfrm>
          <a:prstGeom prst="rect">
            <a:avLst/>
          </a:prstGeom>
          <a:solidFill>
            <a:schemeClr val="bg1"/>
          </a:solidFill>
        </p:spPr>
        <p:txBody>
          <a:bodyPr wrap="none" rtlCol="0">
            <a:spAutoFit/>
          </a:bodyPr>
          <a:lstStyle/>
          <a:p>
            <a:r>
              <a:rPr lang="en-US" sz="1100" b="1" dirty="0">
                <a:solidFill>
                  <a:schemeClr val="accent5">
                    <a:lumMod val="50000"/>
                  </a:schemeClr>
                </a:solidFill>
              </a:rPr>
              <a:t>Match</a:t>
            </a:r>
          </a:p>
        </p:txBody>
      </p:sp>
      <p:sp>
        <p:nvSpPr>
          <p:cNvPr id="7" name="TextBox 6"/>
          <p:cNvSpPr txBox="1"/>
          <p:nvPr/>
        </p:nvSpPr>
        <p:spPr>
          <a:xfrm>
            <a:off x="3577240" y="3627683"/>
            <a:ext cx="926748" cy="246221"/>
          </a:xfrm>
          <a:prstGeom prst="rect">
            <a:avLst/>
          </a:prstGeom>
          <a:solidFill>
            <a:schemeClr val="bg1"/>
          </a:solidFill>
        </p:spPr>
        <p:txBody>
          <a:bodyPr wrap="square" rtlCol="0">
            <a:spAutoFit/>
          </a:bodyPr>
          <a:lstStyle/>
          <a:p>
            <a:r>
              <a:rPr lang="en-US" sz="1000" dirty="0"/>
              <a:t>User input </a:t>
            </a:r>
          </a:p>
        </p:txBody>
      </p:sp>
    </p:spTree>
    <p:extLst>
      <p:ext uri="{BB962C8B-B14F-4D97-AF65-F5344CB8AC3E}">
        <p14:creationId xmlns:p14="http://schemas.microsoft.com/office/powerpoint/2010/main" val="27985352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Watson Assistant components (cont.)</a:t>
            </a:r>
          </a:p>
        </p:txBody>
      </p:sp>
      <p:sp>
        <p:nvSpPr>
          <p:cNvPr id="3" name="Content Placeholder 2"/>
          <p:cNvSpPr>
            <a:spLocks noGrp="1"/>
          </p:cNvSpPr>
          <p:nvPr>
            <p:ph idx="1"/>
          </p:nvPr>
        </p:nvSpPr>
        <p:spPr>
          <a:xfrm>
            <a:off x="210389" y="1164168"/>
            <a:ext cx="11641455" cy="5513832"/>
          </a:xfrm>
        </p:spPr>
        <p:txBody>
          <a:bodyPr/>
          <a:lstStyle/>
          <a:p>
            <a:r>
              <a:rPr lang="en-GB" dirty="0"/>
              <a:t>Dialog depiction</a:t>
            </a:r>
          </a:p>
          <a:p>
            <a:endParaRPr lang="en-GB" dirty="0"/>
          </a:p>
        </p:txBody>
      </p:sp>
      <p:pic>
        <p:nvPicPr>
          <p:cNvPr id="11" name="Picture 10">
            <a:extLst>
              <a:ext uri="{FF2B5EF4-FFF2-40B4-BE49-F238E27FC236}">
                <a16:creationId xmlns:a16="http://schemas.microsoft.com/office/drawing/2014/main" id="{2657192B-DE47-4EF4-B7D3-29D155D2F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932" y="1627799"/>
            <a:ext cx="8677011" cy="4924203"/>
          </a:xfrm>
          <a:prstGeom prst="rect">
            <a:avLst/>
          </a:prstGeom>
        </p:spPr>
      </p:pic>
    </p:spTree>
    <p:extLst>
      <p:ext uri="{BB962C8B-B14F-4D97-AF65-F5344CB8AC3E}">
        <p14:creationId xmlns:p14="http://schemas.microsoft.com/office/powerpoint/2010/main" val="11678949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80628"/>
            <a:ext cx="9905998" cy="1478570"/>
          </a:xfrm>
        </p:spPr>
        <p:txBody>
          <a:bodyPr/>
          <a:lstStyle/>
          <a:p>
            <a:r>
              <a:rPr lang="en-GB" dirty="0"/>
              <a:t>Switching the experience</a:t>
            </a:r>
          </a:p>
        </p:txBody>
      </p:sp>
      <p:sp>
        <p:nvSpPr>
          <p:cNvPr id="3" name="Content Placeholder 2"/>
          <p:cNvSpPr>
            <a:spLocks noGrp="1"/>
          </p:cNvSpPr>
          <p:nvPr>
            <p:ph idx="1"/>
          </p:nvPr>
        </p:nvSpPr>
        <p:spPr>
          <a:xfrm>
            <a:off x="210388" y="1164168"/>
            <a:ext cx="6582489" cy="5513832"/>
          </a:xfrm>
        </p:spPr>
        <p:txBody>
          <a:bodyPr/>
          <a:lstStyle/>
          <a:p>
            <a:r>
              <a:rPr lang="en-US" dirty="0"/>
              <a:t>You can switch back and forth between the new experience and the classic experience.</a:t>
            </a:r>
          </a:p>
          <a:p>
            <a:r>
              <a:rPr lang="en-US" dirty="0"/>
              <a:t>To switch between the new and classic experiences, following these steps:</a:t>
            </a:r>
          </a:p>
          <a:p>
            <a:pPr marL="457200" indent="-457200">
              <a:buFont typeface="+mj-lt"/>
              <a:buAutoNum type="arabicPeriod"/>
            </a:pPr>
            <a:r>
              <a:rPr lang="en-US" dirty="0"/>
              <a:t>From the Watson Assistant interface, click the Manage icon      to open your account menu.</a:t>
            </a:r>
          </a:p>
          <a:p>
            <a:pPr marL="457200" indent="-457200">
              <a:buFont typeface="+mj-lt"/>
              <a:buAutoNum type="arabicPeriod"/>
            </a:pPr>
            <a:r>
              <a:rPr lang="en-US" dirty="0"/>
              <a:t>Select </a:t>
            </a:r>
            <a:r>
              <a:rPr lang="en-US" b="1" dirty="0"/>
              <a:t>Switch to classic experience </a:t>
            </a:r>
            <a:r>
              <a:rPr lang="en-US" dirty="0"/>
              <a:t>or </a:t>
            </a:r>
            <a:r>
              <a:rPr lang="en-US" b="1" dirty="0"/>
              <a:t>Switch to new experience</a:t>
            </a:r>
            <a:r>
              <a:rPr lang="en-US" dirty="0"/>
              <a:t> from the account menu.</a:t>
            </a:r>
          </a:p>
        </p:txBody>
      </p:sp>
      <p:pic>
        <p:nvPicPr>
          <p:cNvPr id="7" name="Picture 6">
            <a:extLst>
              <a:ext uri="{FF2B5EF4-FFF2-40B4-BE49-F238E27FC236}">
                <a16:creationId xmlns:a16="http://schemas.microsoft.com/office/drawing/2014/main" id="{F333C2BC-EF25-42E1-93AB-24BAF1FFFD67}"/>
              </a:ext>
            </a:extLst>
          </p:cNvPr>
          <p:cNvPicPr>
            <a:picLocks noChangeAspect="1"/>
          </p:cNvPicPr>
          <p:nvPr/>
        </p:nvPicPr>
        <p:blipFill>
          <a:blip r:embed="rId3"/>
          <a:stretch>
            <a:fillRect/>
          </a:stretch>
        </p:blipFill>
        <p:spPr>
          <a:xfrm>
            <a:off x="6912342" y="1147454"/>
            <a:ext cx="2102189" cy="5427166"/>
          </a:xfrm>
          <a:prstGeom prst="rect">
            <a:avLst/>
          </a:prstGeom>
        </p:spPr>
      </p:pic>
      <p:pic>
        <p:nvPicPr>
          <p:cNvPr id="9" name="Picture 8">
            <a:extLst>
              <a:ext uri="{FF2B5EF4-FFF2-40B4-BE49-F238E27FC236}">
                <a16:creationId xmlns:a16="http://schemas.microsoft.com/office/drawing/2014/main" id="{75390508-4C8D-48CF-A5A2-D1E2F3F99C8F}"/>
              </a:ext>
            </a:extLst>
          </p:cNvPr>
          <p:cNvPicPr>
            <a:picLocks noChangeAspect="1"/>
          </p:cNvPicPr>
          <p:nvPr/>
        </p:nvPicPr>
        <p:blipFill>
          <a:blip r:embed="rId4"/>
          <a:stretch>
            <a:fillRect/>
          </a:stretch>
        </p:blipFill>
        <p:spPr>
          <a:xfrm>
            <a:off x="9133995" y="1165799"/>
            <a:ext cx="2847619" cy="5390476"/>
          </a:xfrm>
          <a:prstGeom prst="rect">
            <a:avLst/>
          </a:prstGeom>
        </p:spPr>
      </p:pic>
      <p:pic>
        <p:nvPicPr>
          <p:cNvPr id="11" name="Picture 10">
            <a:extLst>
              <a:ext uri="{FF2B5EF4-FFF2-40B4-BE49-F238E27FC236}">
                <a16:creationId xmlns:a16="http://schemas.microsoft.com/office/drawing/2014/main" id="{6DAED711-D289-4DF8-B85A-A065AD70740A}"/>
              </a:ext>
            </a:extLst>
          </p:cNvPr>
          <p:cNvPicPr>
            <a:picLocks noChangeAspect="1"/>
          </p:cNvPicPr>
          <p:nvPr/>
        </p:nvPicPr>
        <p:blipFill>
          <a:blip r:embed="rId5"/>
          <a:stretch>
            <a:fillRect/>
          </a:stretch>
        </p:blipFill>
        <p:spPr>
          <a:xfrm>
            <a:off x="2078631" y="3142145"/>
            <a:ext cx="276190" cy="266667"/>
          </a:xfrm>
          <a:prstGeom prst="rect">
            <a:avLst/>
          </a:prstGeom>
        </p:spPr>
      </p:pic>
    </p:spTree>
    <p:extLst>
      <p:ext uri="{BB962C8B-B14F-4D97-AF65-F5344CB8AC3E}">
        <p14:creationId xmlns:p14="http://schemas.microsoft.com/office/powerpoint/2010/main" val="37815974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r>
              <a:rPr lang="en-US" dirty="0"/>
              <a:t>Migrating to the new experience</a:t>
            </a:r>
          </a:p>
        </p:txBody>
      </p:sp>
      <p:sp>
        <p:nvSpPr>
          <p:cNvPr id="2" name="Text Placeholder 1" hidden="1">
            <a:extLst>
              <a:ext uri="{FF2B5EF4-FFF2-40B4-BE49-F238E27FC236}">
                <a16:creationId xmlns:a16="http://schemas.microsoft.com/office/drawing/2014/main" id="{ED2816A4-42DD-48D0-965C-5A8A3D2713FE}"/>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34428193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US" dirty="0"/>
              <a:t>Deciding which experience to use</a:t>
            </a:r>
            <a:endParaRPr lang="en-GB" dirty="0"/>
          </a:p>
        </p:txBody>
      </p:sp>
      <p:sp>
        <p:nvSpPr>
          <p:cNvPr id="3" name="Content Placeholder 2"/>
          <p:cNvSpPr>
            <a:spLocks noGrp="1"/>
          </p:cNvSpPr>
          <p:nvPr>
            <p:ph idx="1"/>
          </p:nvPr>
        </p:nvSpPr>
        <p:spPr>
          <a:xfrm>
            <a:off x="210389" y="1164168"/>
            <a:ext cx="11641455" cy="5513832"/>
          </a:xfrm>
        </p:spPr>
        <p:txBody>
          <a:bodyPr/>
          <a:lstStyle/>
          <a:p>
            <a:r>
              <a:rPr lang="en-US" dirty="0"/>
              <a:t>If you are using a Watson Assistance instance that you created before October 2021 , you might still be using the classic Watson Assistant experience.</a:t>
            </a:r>
          </a:p>
          <a:p>
            <a:r>
              <a:rPr lang="en-US" dirty="0"/>
              <a:t>Consider the following questions to decide which experience you want to use:</a:t>
            </a:r>
          </a:p>
          <a:p>
            <a:pPr lvl="1"/>
            <a:r>
              <a:rPr lang="en-US" dirty="0"/>
              <a:t>Do you want to build a new actions-based assistant?</a:t>
            </a:r>
          </a:p>
          <a:p>
            <a:pPr lvl="2"/>
            <a:r>
              <a:rPr lang="en-US" dirty="0"/>
              <a:t>The new experience provides a simplified user interface that was designed around actions, and an improved deployment process</a:t>
            </a:r>
          </a:p>
          <a:p>
            <a:pPr lvl="1"/>
            <a:r>
              <a:rPr lang="en-US" dirty="0"/>
              <a:t>Are you working on an existing assistant built in the classic Watson Assistant?</a:t>
            </a:r>
          </a:p>
          <a:p>
            <a:pPr lvl="2"/>
            <a:r>
              <a:rPr lang="en-US" dirty="0"/>
              <a:t>If you have a dialog-based assistant, consider migrating it to the new experience so you can take advantage of the new process for publishing and deploying your assistant.</a:t>
            </a:r>
          </a:p>
          <a:p>
            <a:pPr lvl="1"/>
            <a:r>
              <a:rPr lang="en-US" dirty="0"/>
              <a:t>Do you want to convert an existing dialog-based assistant to use actions?</a:t>
            </a:r>
          </a:p>
          <a:p>
            <a:pPr lvl="2"/>
            <a:r>
              <a:rPr lang="en-US" dirty="0"/>
              <a:t>If you have a dialog-based assistant, but you want to reimplement it to use actions instead, start by migrating it to the new experience. You can then start to use actions alongside your dialog, and you can replace your dialog nodes with actions at your own pace.</a:t>
            </a:r>
          </a:p>
          <a:p>
            <a:pPr lvl="2"/>
            <a:endParaRPr lang="en-US" dirty="0"/>
          </a:p>
          <a:p>
            <a:pPr lvl="1"/>
            <a:endParaRPr lang="en-US" dirty="0"/>
          </a:p>
        </p:txBody>
      </p:sp>
    </p:spTree>
    <p:extLst>
      <p:ext uri="{BB962C8B-B14F-4D97-AF65-F5344CB8AC3E}">
        <p14:creationId xmlns:p14="http://schemas.microsoft.com/office/powerpoint/2010/main" val="41348050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050-B0DA-43D9-B866-1CD21959B612}"/>
              </a:ext>
            </a:extLst>
          </p:cNvPr>
          <p:cNvSpPr>
            <a:spLocks noGrp="1"/>
          </p:cNvSpPr>
          <p:nvPr>
            <p:ph type="title"/>
          </p:nvPr>
        </p:nvSpPr>
        <p:spPr>
          <a:xfrm>
            <a:off x="210389" y="180000"/>
            <a:ext cx="11641455" cy="860400"/>
          </a:xfrm>
        </p:spPr>
        <p:txBody>
          <a:bodyPr/>
          <a:lstStyle/>
          <a:p>
            <a:r>
              <a:rPr lang="en-US" dirty="0"/>
              <a:t>Migrating intents and entities</a:t>
            </a:r>
          </a:p>
        </p:txBody>
      </p:sp>
      <p:sp>
        <p:nvSpPr>
          <p:cNvPr id="3" name="Content Placeholder 2">
            <a:extLst>
              <a:ext uri="{FF2B5EF4-FFF2-40B4-BE49-F238E27FC236}">
                <a16:creationId xmlns:a16="http://schemas.microsoft.com/office/drawing/2014/main" id="{032806A8-C5D8-449E-8226-CDD2F125A815}"/>
              </a:ext>
            </a:extLst>
          </p:cNvPr>
          <p:cNvSpPr>
            <a:spLocks noGrp="1"/>
          </p:cNvSpPr>
          <p:nvPr>
            <p:ph idx="1"/>
          </p:nvPr>
        </p:nvSpPr>
        <p:spPr>
          <a:xfrm>
            <a:off x="210389" y="1164168"/>
            <a:ext cx="11641455" cy="5513832"/>
          </a:xfrm>
        </p:spPr>
        <p:txBody>
          <a:bodyPr/>
          <a:lstStyle/>
          <a:p>
            <a:r>
              <a:rPr lang="en-US" dirty="0"/>
              <a:t>You can migrate your intents and entities from the classic Watson Assistant experience to the new Watson Assistant experience. </a:t>
            </a:r>
          </a:p>
          <a:p>
            <a:r>
              <a:rPr lang="en-US" dirty="0"/>
              <a:t>In the new experience, intents are known as example phrases in an action</a:t>
            </a:r>
          </a:p>
          <a:p>
            <a:r>
              <a:rPr lang="en-US" dirty="0"/>
              <a:t>In the new experience, entities are known as saved customer responses.</a:t>
            </a:r>
          </a:p>
          <a:p>
            <a:r>
              <a:rPr lang="en-US" dirty="0"/>
              <a:t>Downloading intents</a:t>
            </a:r>
          </a:p>
          <a:p>
            <a:pPr lvl="1"/>
            <a:r>
              <a:rPr lang="en-US" dirty="0"/>
              <a:t>You can download an intent to a CSV file, so you can then upload and reuse the examples as example phrases in the new Watson Assistant experience.</a:t>
            </a:r>
          </a:p>
          <a:p>
            <a:r>
              <a:rPr lang="en-US" dirty="0"/>
              <a:t>Downloading entities</a:t>
            </a:r>
          </a:p>
          <a:p>
            <a:pPr lvl="1"/>
            <a:r>
              <a:rPr lang="en-US" dirty="0"/>
              <a:t>You can download entities to a CSV file, so you can then upload and reuse them as saved customer responses in the new Watson Assistant experience.</a:t>
            </a:r>
          </a:p>
        </p:txBody>
      </p:sp>
    </p:spTree>
    <p:extLst>
      <p:ext uri="{BB962C8B-B14F-4D97-AF65-F5344CB8AC3E}">
        <p14:creationId xmlns:p14="http://schemas.microsoft.com/office/powerpoint/2010/main" val="1820116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Basic concepts and terminologies (cont.)</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b="1" dirty="0"/>
              <a:t>Homonyms</a:t>
            </a:r>
            <a:r>
              <a:rPr lang="en-GB" dirty="0"/>
              <a:t>: Words that have the same written form but have unrelated meanings. There are two types of homonyms:</a:t>
            </a:r>
          </a:p>
          <a:p>
            <a:r>
              <a:rPr lang="en-GB" b="1" dirty="0"/>
              <a:t>Homographs</a:t>
            </a:r>
            <a:r>
              <a:rPr lang="en-GB" dirty="0"/>
              <a:t>: Words that have the same written form. For example:</a:t>
            </a:r>
          </a:p>
          <a:p>
            <a:pPr lvl="1"/>
            <a:r>
              <a:rPr lang="en-GB" dirty="0"/>
              <a:t>This answer is right.</a:t>
            </a:r>
          </a:p>
          <a:p>
            <a:pPr lvl="1"/>
            <a:r>
              <a:rPr lang="en-GB" dirty="0"/>
              <a:t>The building is on the right side of the river.</a:t>
            </a:r>
          </a:p>
          <a:p>
            <a:pPr lvl="1"/>
            <a:r>
              <a:rPr lang="en-GB" dirty="0"/>
              <a:t>You have the right to remain silent.</a:t>
            </a:r>
          </a:p>
          <a:p>
            <a:pPr lvl="1"/>
            <a:r>
              <a:rPr lang="en-GB" dirty="0"/>
              <a:t>Come here right now.</a:t>
            </a:r>
          </a:p>
          <a:p>
            <a:r>
              <a:rPr lang="en-GB" b="1" dirty="0"/>
              <a:t>Homophones</a:t>
            </a:r>
            <a:r>
              <a:rPr lang="en-GB" dirty="0"/>
              <a:t>: Words that sound similar when spoken but have different meanings and spellings. For example: </a:t>
            </a:r>
          </a:p>
          <a:p>
            <a:pPr lvl="1"/>
            <a:r>
              <a:rPr lang="en-GB" dirty="0"/>
              <a:t>“left” and “lift”.</a:t>
            </a:r>
          </a:p>
          <a:p>
            <a:pPr lvl="1"/>
            <a:r>
              <a:rPr lang="en-GB" dirty="0"/>
              <a:t>“right” and “write”.</a:t>
            </a:r>
          </a:p>
        </p:txBody>
      </p:sp>
    </p:spTree>
    <p:extLst>
      <p:ext uri="{BB962C8B-B14F-4D97-AF65-F5344CB8AC3E}">
        <p14:creationId xmlns:p14="http://schemas.microsoft.com/office/powerpoint/2010/main" val="3930894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460" y="-50785"/>
            <a:ext cx="9905998" cy="1478570"/>
          </a:xfrm>
        </p:spPr>
        <p:txBody>
          <a:bodyPr/>
          <a:lstStyle/>
          <a:p>
            <a:r>
              <a:rPr lang="en-GB" dirty="0"/>
              <a:t>Activating dialog</a:t>
            </a:r>
          </a:p>
        </p:txBody>
      </p:sp>
      <p:sp>
        <p:nvSpPr>
          <p:cNvPr id="3" name="Content Placeholder 2"/>
          <p:cNvSpPr>
            <a:spLocks noGrp="1"/>
          </p:cNvSpPr>
          <p:nvPr>
            <p:ph idx="1"/>
          </p:nvPr>
        </p:nvSpPr>
        <p:spPr>
          <a:xfrm>
            <a:off x="210388" y="1164168"/>
            <a:ext cx="5052313" cy="5513832"/>
          </a:xfrm>
        </p:spPr>
        <p:txBody>
          <a:bodyPr/>
          <a:lstStyle/>
          <a:p>
            <a:r>
              <a:rPr lang="en-US" dirty="0"/>
              <a:t>To use an existing dialog skill, activate the dialog feature in your assistant.</a:t>
            </a:r>
          </a:p>
          <a:p>
            <a:r>
              <a:rPr lang="en-US" dirty="0"/>
              <a:t>To activate the dialog feature in the new experience:</a:t>
            </a:r>
          </a:p>
          <a:p>
            <a:pPr lvl="1" indent="-457200">
              <a:buFont typeface="+mj-lt"/>
              <a:buAutoNum type="arabicPeriod"/>
            </a:pPr>
            <a:r>
              <a:rPr lang="en-US" dirty="0"/>
              <a:t>Create or open an assistant where you want to use a dialog as the primary conversation with users.</a:t>
            </a:r>
          </a:p>
          <a:p>
            <a:pPr lvl="1" indent="-457200">
              <a:buFont typeface="+mj-lt"/>
              <a:buAutoNum type="arabicPeriod"/>
            </a:pPr>
            <a:r>
              <a:rPr lang="en-US" dirty="0"/>
              <a:t>Open </a:t>
            </a:r>
            <a:r>
              <a:rPr lang="en-US" b="1" dirty="0"/>
              <a:t>Assistant settings</a:t>
            </a:r>
            <a:r>
              <a:rPr lang="en-US" dirty="0"/>
              <a:t>.</a:t>
            </a:r>
          </a:p>
          <a:p>
            <a:pPr lvl="1" indent="-457200">
              <a:buFont typeface="+mj-lt"/>
              <a:buAutoNum type="arabicPeriod"/>
            </a:pPr>
            <a:r>
              <a:rPr lang="en-US" dirty="0"/>
              <a:t>Click </a:t>
            </a:r>
            <a:r>
              <a:rPr lang="en-US" b="1" dirty="0"/>
              <a:t>Activate dialog</a:t>
            </a:r>
            <a:r>
              <a:rPr lang="en-US" dirty="0"/>
              <a:t>.</a:t>
            </a:r>
          </a:p>
          <a:p>
            <a:pPr lvl="1" indent="-457200">
              <a:buFont typeface="+mj-lt"/>
              <a:buAutoNum type="arabicPeriod"/>
            </a:pPr>
            <a:r>
              <a:rPr lang="en-US" dirty="0"/>
              <a:t>In the confirmation that displays, </a:t>
            </a:r>
            <a:br>
              <a:rPr lang="en-US" dirty="0"/>
            </a:br>
            <a:r>
              <a:rPr lang="en-US" dirty="0"/>
              <a:t>click </a:t>
            </a:r>
            <a:r>
              <a:rPr lang="en-US" b="1" dirty="0"/>
              <a:t>Activate dialog </a:t>
            </a:r>
            <a:r>
              <a:rPr lang="en-US" dirty="0"/>
              <a:t>again.</a:t>
            </a:r>
            <a:endParaRPr lang="en-GB" dirty="0"/>
          </a:p>
        </p:txBody>
      </p:sp>
      <p:pic>
        <p:nvPicPr>
          <p:cNvPr id="6" name="Picture 5" descr="Graphical user interface, text, application, email, Teams&#10;&#10;Description automatically generated">
            <a:extLst>
              <a:ext uri="{FF2B5EF4-FFF2-40B4-BE49-F238E27FC236}">
                <a16:creationId xmlns:a16="http://schemas.microsoft.com/office/drawing/2014/main" id="{72C19F3C-FDEE-4135-B077-AE2600D66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413" y="1168771"/>
            <a:ext cx="6477000" cy="259080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4D5301A-7C65-4F80-B80B-2A8262BBB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946" y="3989553"/>
            <a:ext cx="7289494" cy="1881160"/>
          </a:xfrm>
          <a:prstGeom prst="rect">
            <a:avLst/>
          </a:prstGeom>
        </p:spPr>
      </p:pic>
      <p:pic>
        <p:nvPicPr>
          <p:cNvPr id="10" name="Picture 9">
            <a:extLst>
              <a:ext uri="{FF2B5EF4-FFF2-40B4-BE49-F238E27FC236}">
                <a16:creationId xmlns:a16="http://schemas.microsoft.com/office/drawing/2014/main" id="{071196B3-8AC0-431C-B75D-8850CD2476A4}"/>
              </a:ext>
            </a:extLst>
          </p:cNvPr>
          <p:cNvPicPr>
            <a:picLocks noChangeAspect="1"/>
          </p:cNvPicPr>
          <p:nvPr/>
        </p:nvPicPr>
        <p:blipFill>
          <a:blip r:embed="rId5"/>
          <a:stretch>
            <a:fillRect/>
          </a:stretch>
        </p:blipFill>
        <p:spPr>
          <a:xfrm>
            <a:off x="3838591" y="3659571"/>
            <a:ext cx="561642" cy="453634"/>
          </a:xfrm>
          <a:prstGeom prst="rect">
            <a:avLst/>
          </a:prstGeom>
        </p:spPr>
      </p:pic>
    </p:spTree>
    <p:extLst>
      <p:ext uri="{BB962C8B-B14F-4D97-AF65-F5344CB8AC3E}">
        <p14:creationId xmlns:p14="http://schemas.microsoft.com/office/powerpoint/2010/main" val="19323656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969" y="80628"/>
            <a:ext cx="9905998" cy="1478570"/>
          </a:xfrm>
        </p:spPr>
        <p:txBody>
          <a:bodyPr/>
          <a:lstStyle/>
          <a:p>
            <a:r>
              <a:rPr lang="en-GB" dirty="0"/>
              <a:t>Migrating skills</a:t>
            </a:r>
          </a:p>
        </p:txBody>
      </p:sp>
      <p:sp>
        <p:nvSpPr>
          <p:cNvPr id="3" name="Content Placeholder 2"/>
          <p:cNvSpPr>
            <a:spLocks noGrp="1"/>
          </p:cNvSpPr>
          <p:nvPr>
            <p:ph idx="1"/>
          </p:nvPr>
        </p:nvSpPr>
        <p:spPr>
          <a:xfrm>
            <a:off x="210388" y="1164168"/>
            <a:ext cx="7437705" cy="5513832"/>
          </a:xfrm>
        </p:spPr>
        <p:txBody>
          <a:bodyPr/>
          <a:lstStyle/>
          <a:p>
            <a:r>
              <a:rPr lang="en-US" dirty="0"/>
              <a:t>Once the dialog feature is activated, you can start a new dialog conversation from scratch. Or if you have an existing dialog skill, you can migrate it to the new Watson Assistant.</a:t>
            </a:r>
          </a:p>
          <a:p>
            <a:r>
              <a:rPr lang="en-US" dirty="0"/>
              <a:t>To migrate an existing dialog skill:</a:t>
            </a:r>
          </a:p>
          <a:p>
            <a:pPr lvl="1" indent="-457200">
              <a:buFont typeface="+mj-lt"/>
              <a:buAutoNum type="arabicPeriod"/>
            </a:pPr>
            <a:r>
              <a:rPr lang="en-US" dirty="0"/>
              <a:t>Use the classic experience to download your dialog skill in JSON format.</a:t>
            </a:r>
          </a:p>
          <a:p>
            <a:pPr lvl="1" indent="-457200">
              <a:buFont typeface="+mj-lt"/>
              <a:buAutoNum type="arabicPeriod"/>
            </a:pPr>
            <a:r>
              <a:rPr lang="en-US" dirty="0"/>
              <a:t>In the new Watson Assistant, open the </a:t>
            </a:r>
            <a:r>
              <a:rPr lang="en-US" b="1" dirty="0"/>
              <a:t>Dialog</a:t>
            </a:r>
            <a:r>
              <a:rPr lang="en-US" dirty="0"/>
              <a:t> page.</a:t>
            </a:r>
          </a:p>
          <a:p>
            <a:pPr lvl="1" indent="-457200">
              <a:buFont typeface="+mj-lt"/>
              <a:buAutoNum type="arabicPeriod"/>
            </a:pPr>
            <a:r>
              <a:rPr lang="en-US" dirty="0"/>
              <a:t>In </a:t>
            </a:r>
            <a:r>
              <a:rPr lang="en-US" i="1" dirty="0"/>
              <a:t>Options</a:t>
            </a:r>
            <a:r>
              <a:rPr lang="en-US" dirty="0"/>
              <a:t>, choose </a:t>
            </a:r>
            <a:r>
              <a:rPr lang="en-US" b="1" dirty="0"/>
              <a:t>Upload / Download</a:t>
            </a:r>
            <a:r>
              <a:rPr lang="en-US" dirty="0"/>
              <a:t>.</a:t>
            </a:r>
          </a:p>
          <a:p>
            <a:pPr lvl="1" indent="-457200">
              <a:buFont typeface="+mj-lt"/>
              <a:buAutoNum type="arabicPeriod"/>
            </a:pPr>
            <a:r>
              <a:rPr lang="en-US" dirty="0"/>
              <a:t>On the </a:t>
            </a:r>
            <a:r>
              <a:rPr lang="en-US" i="1" dirty="0"/>
              <a:t>Upload</a:t>
            </a:r>
            <a:r>
              <a:rPr lang="en-US" dirty="0"/>
              <a:t> tab, upload the JSON file for your dialog skill.</a:t>
            </a:r>
            <a:endParaRPr lang="en-GB" dirty="0"/>
          </a:p>
        </p:txBody>
      </p:sp>
      <p:pic>
        <p:nvPicPr>
          <p:cNvPr id="7" name="Picture 6" descr="Graphical user interface, application&#10;&#10;Description automatically generated">
            <a:extLst>
              <a:ext uri="{FF2B5EF4-FFF2-40B4-BE49-F238E27FC236}">
                <a16:creationId xmlns:a16="http://schemas.microsoft.com/office/drawing/2014/main" id="{BAA89C1B-8D81-4D17-9A25-BEBD45AFE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132" y="1204912"/>
            <a:ext cx="2756711" cy="5276164"/>
          </a:xfrm>
          <a:prstGeom prst="rect">
            <a:avLst/>
          </a:prstGeom>
        </p:spPr>
      </p:pic>
    </p:spTree>
    <p:extLst>
      <p:ext uri="{BB962C8B-B14F-4D97-AF65-F5344CB8AC3E}">
        <p14:creationId xmlns:p14="http://schemas.microsoft.com/office/powerpoint/2010/main" val="22630336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Calling actions from a dialog</a:t>
            </a:r>
          </a:p>
        </p:txBody>
      </p:sp>
      <p:sp>
        <p:nvSpPr>
          <p:cNvPr id="3" name="Content Placeholder 2"/>
          <p:cNvSpPr>
            <a:spLocks noGrp="1"/>
          </p:cNvSpPr>
          <p:nvPr>
            <p:ph idx="1"/>
          </p:nvPr>
        </p:nvSpPr>
        <p:spPr/>
        <p:txBody>
          <a:bodyPr>
            <a:normAutofit fontScale="62500" lnSpcReduction="20000"/>
          </a:bodyPr>
          <a:lstStyle/>
          <a:p>
            <a:r>
              <a:rPr lang="en-US" dirty="0"/>
              <a:t>In the new Watson Assistant, you can use actions with your primary dialog conversation. </a:t>
            </a:r>
          </a:p>
          <a:p>
            <a:pPr lvl="1"/>
            <a:r>
              <a:rPr lang="en-US" dirty="0"/>
              <a:t>A dialog takes precedence over actions. </a:t>
            </a:r>
          </a:p>
          <a:p>
            <a:r>
              <a:rPr lang="en-US" dirty="0"/>
              <a:t>You can use actions to supplement a dialog-based conversation, but the dialog drives the conversation with users to match their requests.</a:t>
            </a:r>
          </a:p>
          <a:p>
            <a:r>
              <a:rPr lang="en-US" dirty="0"/>
              <a:t>A dialog node calls an action to perform a task and then return to the dialog. From a single dialog node, you can make a call to either a webhook or an action, not both. </a:t>
            </a:r>
          </a:p>
          <a:p>
            <a:r>
              <a:rPr lang="en-US" dirty="0"/>
              <a:t>Choose the approach that best suits your needs:</a:t>
            </a:r>
          </a:p>
          <a:p>
            <a:pPr lvl="1"/>
            <a:r>
              <a:rPr lang="en-US" dirty="0"/>
              <a:t>Call an </a:t>
            </a:r>
            <a:r>
              <a:rPr lang="en-US" i="1" dirty="0"/>
              <a:t>action</a:t>
            </a:r>
            <a:r>
              <a:rPr lang="en-US" dirty="0"/>
              <a:t> if you want to perform a discrete and self-contained task, and then return to the dialog to be ready to address any new user requests. </a:t>
            </a:r>
          </a:p>
          <a:p>
            <a:pPr lvl="2"/>
            <a:r>
              <a:rPr lang="en-US" dirty="0"/>
              <a:t>Data that is collected from the user during action processing must be stored as a session variable for it to be passed to the dialog.</a:t>
            </a:r>
          </a:p>
          <a:p>
            <a:pPr lvl="1"/>
            <a:r>
              <a:rPr lang="en-US" dirty="0"/>
              <a:t>Call a </a:t>
            </a:r>
            <a:r>
              <a:rPr lang="en-US" i="1" dirty="0"/>
              <a:t>webhook</a:t>
            </a:r>
            <a:r>
              <a:rPr lang="en-US" dirty="0"/>
              <a:t> if you want to send a request to a web service to complete a task and return a response that can be used later by this dialog. </a:t>
            </a:r>
          </a:p>
        </p:txBody>
      </p:sp>
    </p:spTree>
    <p:extLst>
      <p:ext uri="{BB962C8B-B14F-4D97-AF65-F5344CB8AC3E}">
        <p14:creationId xmlns:p14="http://schemas.microsoft.com/office/powerpoint/2010/main" val="324039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When to call an action from a dialog</a:t>
            </a:r>
          </a:p>
        </p:txBody>
      </p:sp>
      <p:sp>
        <p:nvSpPr>
          <p:cNvPr id="3" name="Content Placeholder 2"/>
          <p:cNvSpPr>
            <a:spLocks noGrp="1"/>
          </p:cNvSpPr>
          <p:nvPr>
            <p:ph idx="1"/>
          </p:nvPr>
        </p:nvSpPr>
        <p:spPr/>
        <p:txBody>
          <a:bodyPr>
            <a:normAutofit fontScale="62500" lnSpcReduction="20000"/>
          </a:bodyPr>
          <a:lstStyle/>
          <a:p>
            <a:pPr marL="0" indent="0">
              <a:buNone/>
            </a:pPr>
            <a:r>
              <a:rPr lang="en-US" dirty="0"/>
              <a:t>You might want to call an action from a dialog in the following scenarios:</a:t>
            </a:r>
          </a:p>
          <a:p>
            <a:r>
              <a:rPr lang="en-US" dirty="0"/>
              <a:t>You want to perform an action from multiple dialog threads.</a:t>
            </a:r>
          </a:p>
          <a:p>
            <a:pPr lvl="1"/>
            <a:r>
              <a:rPr lang="en-US" dirty="0"/>
              <a:t>For example, you want to ask customers how satisfied they are with your service. You can define a single action to check customer satisfaction and call it from multiple branch-ending dialog nodes.</a:t>
            </a:r>
          </a:p>
          <a:p>
            <a:r>
              <a:rPr lang="en-US" dirty="0"/>
              <a:t>You want to see how actions works.</a:t>
            </a:r>
          </a:p>
          <a:p>
            <a:pPr lvl="1"/>
            <a:r>
              <a:rPr lang="en-US" dirty="0"/>
              <a:t>In this scenario, you can pick an intent for the action to handle. If you plan for the action to be called from the dialog only, you can define the user examples for the intent that triggers the dialog node. </a:t>
            </a:r>
          </a:p>
          <a:p>
            <a:pPr lvl="1"/>
            <a:endParaRPr lang="en-US" dirty="0"/>
          </a:p>
          <a:p>
            <a:pPr lvl="1"/>
            <a:endParaRPr lang="en-US" dirty="0"/>
          </a:p>
          <a:p>
            <a:pPr marL="228600" lvl="1" indent="0">
              <a:buNone/>
            </a:pPr>
            <a:r>
              <a:rPr lang="en-US" dirty="0">
                <a:latin typeface="Arial" panose="020B0604020202020204" pitchFamily="34" charset="0"/>
              </a:rPr>
              <a:t>┌ Note ─────────────────</a:t>
            </a:r>
          </a:p>
          <a:p>
            <a:pPr marL="228600" lvl="1" indent="0">
              <a:buNone/>
            </a:pPr>
            <a:r>
              <a:rPr lang="en-US" dirty="0">
                <a:latin typeface="Arial" panose="020B0604020202020204" pitchFamily="34" charset="0"/>
              </a:rPr>
              <a:t>For step-by-step instructions, see “Adding a call to an action” at https://cloud.ibm.com/docs/watson-assistant?topic=watson-assistant-dialog-call-action#dialog-call-action-add</a:t>
            </a:r>
          </a:p>
          <a:p>
            <a:pPr marL="228600" lvl="1" indent="0">
              <a:buNone/>
            </a:pPr>
            <a:r>
              <a:rPr lang="en-US" dirty="0">
                <a:latin typeface="Arial" panose="020B0604020202020204" pitchFamily="34" charset="0"/>
              </a:rPr>
              <a:t>└────────────────────</a:t>
            </a:r>
            <a:endParaRPr lang="en-US" dirty="0"/>
          </a:p>
        </p:txBody>
      </p:sp>
    </p:spTree>
    <p:extLst>
      <p:ext uri="{BB962C8B-B14F-4D97-AF65-F5344CB8AC3E}">
        <p14:creationId xmlns:p14="http://schemas.microsoft.com/office/powerpoint/2010/main" val="6712703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US" dirty="0"/>
              <a:t>Enriching the chatbot</a:t>
            </a:r>
          </a:p>
        </p:txBody>
      </p:sp>
      <p:sp>
        <p:nvSpPr>
          <p:cNvPr id="6" name="Text Placeholder 5">
            <a:extLst>
              <a:ext uri="{FF2B5EF4-FFF2-40B4-BE49-F238E27FC236}">
                <a16:creationId xmlns:a16="http://schemas.microsoft.com/office/drawing/2014/main" id="{3EA9DB46-88FC-4305-9C56-9DB0DFBEE360}"/>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6244483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Persona</a:t>
            </a:r>
          </a:p>
        </p:txBody>
      </p:sp>
      <p:sp>
        <p:nvSpPr>
          <p:cNvPr id="3" name="Content Placeholder 2"/>
          <p:cNvSpPr>
            <a:spLocks noGrp="1"/>
          </p:cNvSpPr>
          <p:nvPr>
            <p:ph idx="1"/>
          </p:nvPr>
        </p:nvSpPr>
        <p:spPr>
          <a:xfrm>
            <a:off x="210389" y="1164168"/>
            <a:ext cx="11641455" cy="5513832"/>
          </a:xfrm>
        </p:spPr>
        <p:txBody>
          <a:bodyPr/>
          <a:lstStyle/>
          <a:p>
            <a:r>
              <a:rPr lang="en-US" dirty="0"/>
              <a:t>Creating a persona for your bot makes the bot friendlier and engages its users.</a:t>
            </a:r>
          </a:p>
          <a:p>
            <a:r>
              <a:rPr lang="en-US" dirty="0"/>
              <a:t>You can create a bot persona by adding some distinguishing characteristics to your chatbot. </a:t>
            </a:r>
          </a:p>
          <a:p>
            <a:r>
              <a:rPr lang="en-US" b="1" dirty="0"/>
              <a:t>Avatar</a:t>
            </a:r>
            <a:r>
              <a:rPr lang="en-US" dirty="0"/>
              <a:t>: A face for your chatbot. A simple 2D graphic image, or even a 3D figure adds a nice touch, along with a name.</a:t>
            </a:r>
          </a:p>
          <a:p>
            <a:pPr lvl="1"/>
            <a:r>
              <a:rPr lang="en-US" dirty="0"/>
              <a:t>Adding a gender is not always a good idea. Generally, the chatbot should be gender-neutral, such as a friendly android (robot) or a friendly pet like a cat or a bird. </a:t>
            </a:r>
          </a:p>
          <a:p>
            <a:r>
              <a:rPr lang="en-GB" b="1" dirty="0"/>
              <a:t>A voice</a:t>
            </a:r>
            <a:r>
              <a:rPr lang="en-GB" dirty="0"/>
              <a:t>: Makes a chatbot more interactive and adds value to its personality. </a:t>
            </a:r>
          </a:p>
          <a:p>
            <a:pPr lvl="1"/>
            <a:r>
              <a:rPr lang="en-GB" dirty="0"/>
              <a:t>Easy to implement because of the many available text to speech services.</a:t>
            </a:r>
            <a:endParaRPr lang="en-US" dirty="0"/>
          </a:p>
          <a:p>
            <a:endParaRPr lang="en-GB" dirty="0"/>
          </a:p>
        </p:txBody>
      </p:sp>
    </p:spTree>
    <p:extLst>
      <p:ext uri="{BB962C8B-B14F-4D97-AF65-F5344CB8AC3E}">
        <p14:creationId xmlns:p14="http://schemas.microsoft.com/office/powerpoint/2010/main" val="3698918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Emotion and tone</a:t>
            </a:r>
          </a:p>
        </p:txBody>
      </p:sp>
      <p:sp>
        <p:nvSpPr>
          <p:cNvPr id="3" name="Content Placeholder 2"/>
          <p:cNvSpPr>
            <a:spLocks noGrp="1"/>
          </p:cNvSpPr>
          <p:nvPr>
            <p:ph idx="1"/>
          </p:nvPr>
        </p:nvSpPr>
        <p:spPr>
          <a:xfrm>
            <a:off x="210389" y="1164168"/>
            <a:ext cx="11641455" cy="5513832"/>
          </a:xfrm>
        </p:spPr>
        <p:txBody>
          <a:bodyPr/>
          <a:lstStyle/>
          <a:p>
            <a:r>
              <a:rPr lang="en-GB" b="1" dirty="0"/>
              <a:t>Sentiment analysis </a:t>
            </a:r>
            <a:r>
              <a:rPr lang="en-GB" dirty="0"/>
              <a:t>can map user emotion input to a positive, negative, or neutral status. </a:t>
            </a:r>
          </a:p>
          <a:p>
            <a:pPr lvl="1"/>
            <a:r>
              <a:rPr lang="en-GB" dirty="0"/>
              <a:t>Your chatbot can then sense the user’s positive comment and react to it, or sense a negative input and direct the conversation appropriately. </a:t>
            </a:r>
          </a:p>
          <a:p>
            <a:r>
              <a:rPr lang="en-GB" b="1" dirty="0"/>
              <a:t>Tone analysis </a:t>
            </a:r>
            <a:r>
              <a:rPr lang="en-GB" dirty="0"/>
              <a:t>can perform more advanced interpretation of the user’s mood. </a:t>
            </a:r>
          </a:p>
          <a:p>
            <a:pPr lvl="1"/>
            <a:r>
              <a:rPr lang="en-GB" dirty="0"/>
              <a:t>For example, it can detect whether the user is frustrated or thankful. The chatbot can then reply with a customized answer to each mood, giving your bot emotional AI that adds to its personality and makes it friendlier. </a:t>
            </a:r>
          </a:p>
          <a:p>
            <a:endParaRPr lang="en-GB" dirty="0"/>
          </a:p>
        </p:txBody>
      </p:sp>
    </p:spTree>
    <p:extLst>
      <p:ext uri="{BB962C8B-B14F-4D97-AF65-F5344CB8AC3E}">
        <p14:creationId xmlns:p14="http://schemas.microsoft.com/office/powerpoint/2010/main" val="36281382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Integrations page</a:t>
            </a:r>
          </a:p>
        </p:txBody>
      </p:sp>
      <p:sp>
        <p:nvSpPr>
          <p:cNvPr id="3" name="Content Placeholder 2"/>
          <p:cNvSpPr>
            <a:spLocks noGrp="1"/>
          </p:cNvSpPr>
          <p:nvPr>
            <p:ph idx="1"/>
          </p:nvPr>
        </p:nvSpPr>
        <p:spPr>
          <a:xfrm>
            <a:off x="94781" y="1164168"/>
            <a:ext cx="4327978" cy="5513832"/>
          </a:xfrm>
        </p:spPr>
        <p:txBody>
          <a:bodyPr>
            <a:normAutofit lnSpcReduction="10000"/>
          </a:bodyPr>
          <a:lstStyle/>
          <a:p>
            <a:r>
              <a:rPr lang="en-US" dirty="0"/>
              <a:t>The page is organized into three sections:</a:t>
            </a:r>
          </a:p>
          <a:p>
            <a:pPr lvl="1"/>
            <a:r>
              <a:rPr lang="en-US" dirty="0"/>
              <a:t>Essential channels. The foundations of any assistant’s ability to reach users. They are web chat and phone.</a:t>
            </a:r>
          </a:p>
          <a:p>
            <a:pPr lvl="1"/>
            <a:r>
              <a:rPr lang="en-US" dirty="0"/>
              <a:t>Extensions. Customize your assistant by adding Search capabilities and connecting to third-party APIs with the Build custom extensions option.</a:t>
            </a:r>
          </a:p>
          <a:p>
            <a:pPr lvl="1"/>
            <a:r>
              <a:rPr lang="en-US" dirty="0"/>
              <a:t>Channels. Deploy your assistant to Slack, Facebook Messenger and SMS/WhatsApp with Twilio.</a:t>
            </a:r>
            <a:endParaRPr lang="en-GB" dirty="0"/>
          </a:p>
        </p:txBody>
      </p:sp>
      <p:grpSp>
        <p:nvGrpSpPr>
          <p:cNvPr id="11" name="Group 10">
            <a:extLst>
              <a:ext uri="{FF2B5EF4-FFF2-40B4-BE49-F238E27FC236}">
                <a16:creationId xmlns:a16="http://schemas.microsoft.com/office/drawing/2014/main" id="{C6E71260-F5D2-4245-8B71-86D8F1FB51CD}"/>
              </a:ext>
            </a:extLst>
          </p:cNvPr>
          <p:cNvGrpSpPr/>
          <p:nvPr/>
        </p:nvGrpSpPr>
        <p:grpSpPr>
          <a:xfrm>
            <a:off x="4243650" y="1164169"/>
            <a:ext cx="7853570" cy="5350857"/>
            <a:chOff x="4041956" y="1040400"/>
            <a:chExt cx="8053676" cy="5474625"/>
          </a:xfrm>
        </p:grpSpPr>
        <p:pic>
          <p:nvPicPr>
            <p:cNvPr id="6" name="Picture 5">
              <a:extLst>
                <a:ext uri="{FF2B5EF4-FFF2-40B4-BE49-F238E27FC236}">
                  <a16:creationId xmlns:a16="http://schemas.microsoft.com/office/drawing/2014/main" id="{E5C721E4-EDDC-4209-AE01-5CE753E250FD}"/>
                </a:ext>
              </a:extLst>
            </p:cNvPr>
            <p:cNvPicPr>
              <a:picLocks noChangeAspect="1"/>
            </p:cNvPicPr>
            <p:nvPr/>
          </p:nvPicPr>
          <p:blipFill>
            <a:blip r:embed="rId3"/>
            <a:stretch>
              <a:fillRect/>
            </a:stretch>
          </p:blipFill>
          <p:spPr>
            <a:xfrm>
              <a:off x="4768255" y="1040400"/>
              <a:ext cx="7327377" cy="5474625"/>
            </a:xfrm>
            <a:prstGeom prst="rect">
              <a:avLst/>
            </a:prstGeom>
          </p:spPr>
        </p:pic>
        <p:pic>
          <p:nvPicPr>
            <p:cNvPr id="10" name="Picture 9">
              <a:extLst>
                <a:ext uri="{FF2B5EF4-FFF2-40B4-BE49-F238E27FC236}">
                  <a16:creationId xmlns:a16="http://schemas.microsoft.com/office/drawing/2014/main" id="{323599A2-0332-459F-919F-6785ADDDD692}"/>
                </a:ext>
              </a:extLst>
            </p:cNvPr>
            <p:cNvPicPr>
              <a:picLocks noChangeAspect="1"/>
            </p:cNvPicPr>
            <p:nvPr/>
          </p:nvPicPr>
          <p:blipFill>
            <a:blip r:embed="rId4"/>
            <a:stretch>
              <a:fillRect/>
            </a:stretch>
          </p:blipFill>
          <p:spPr>
            <a:xfrm>
              <a:off x="4041956" y="5986476"/>
              <a:ext cx="990476" cy="219048"/>
            </a:xfrm>
            <a:prstGeom prst="rect">
              <a:avLst/>
            </a:prstGeom>
          </p:spPr>
        </p:pic>
      </p:grpSp>
    </p:spTree>
    <p:extLst>
      <p:ext uri="{BB962C8B-B14F-4D97-AF65-F5344CB8AC3E}">
        <p14:creationId xmlns:p14="http://schemas.microsoft.com/office/powerpoint/2010/main" val="3012407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Integrations: Essential channels</a:t>
            </a:r>
          </a:p>
        </p:txBody>
      </p:sp>
      <p:sp>
        <p:nvSpPr>
          <p:cNvPr id="3" name="Content Placeholder 2"/>
          <p:cNvSpPr>
            <a:spLocks noGrp="1"/>
          </p:cNvSpPr>
          <p:nvPr>
            <p:ph idx="1"/>
          </p:nvPr>
        </p:nvSpPr>
        <p:spPr>
          <a:xfrm>
            <a:off x="210389" y="1164168"/>
            <a:ext cx="11641455" cy="5513832"/>
          </a:xfrm>
        </p:spPr>
        <p:txBody>
          <a:bodyPr/>
          <a:lstStyle/>
          <a:p>
            <a:r>
              <a:rPr lang="en-US" dirty="0"/>
              <a:t>The most common methods of deploying assistants.</a:t>
            </a:r>
          </a:p>
          <a:p>
            <a:pPr lvl="1"/>
            <a:r>
              <a:rPr lang="en-US" dirty="0"/>
              <a:t>Web chat is a code snippet that you can immediately embed in your company’s website.</a:t>
            </a:r>
          </a:p>
          <a:p>
            <a:pPr lvl="1"/>
            <a:r>
              <a:rPr lang="en-US" dirty="0"/>
              <a:t>Phone integration makes your assistant available to customers over the phone. </a:t>
            </a:r>
            <a:endParaRPr lang="en-GB" dirty="0"/>
          </a:p>
        </p:txBody>
      </p:sp>
      <p:pic>
        <p:nvPicPr>
          <p:cNvPr id="6" name="Picture 5">
            <a:extLst>
              <a:ext uri="{FF2B5EF4-FFF2-40B4-BE49-F238E27FC236}">
                <a16:creationId xmlns:a16="http://schemas.microsoft.com/office/drawing/2014/main" id="{7CDCCD02-BF5A-4A31-A207-698DB0FA0000}"/>
              </a:ext>
            </a:extLst>
          </p:cNvPr>
          <p:cNvPicPr>
            <a:picLocks noChangeAspect="1"/>
          </p:cNvPicPr>
          <p:nvPr/>
        </p:nvPicPr>
        <p:blipFill>
          <a:blip r:embed="rId3"/>
          <a:stretch>
            <a:fillRect/>
          </a:stretch>
        </p:blipFill>
        <p:spPr>
          <a:xfrm>
            <a:off x="529041" y="2845460"/>
            <a:ext cx="10621857" cy="2848373"/>
          </a:xfrm>
          <a:prstGeom prst="rect">
            <a:avLst/>
          </a:prstGeom>
        </p:spPr>
      </p:pic>
    </p:spTree>
    <p:extLst>
      <p:ext uri="{BB962C8B-B14F-4D97-AF65-F5344CB8AC3E}">
        <p14:creationId xmlns:p14="http://schemas.microsoft.com/office/powerpoint/2010/main" val="27547011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A796D-62BA-4602-ABF2-0AE1D82991F4}"/>
              </a:ext>
            </a:extLst>
          </p:cNvPr>
          <p:cNvSpPr>
            <a:spLocks noGrp="1"/>
          </p:cNvSpPr>
          <p:nvPr>
            <p:ph type="title"/>
          </p:nvPr>
        </p:nvSpPr>
        <p:spPr>
          <a:xfrm>
            <a:off x="1162416" y="0"/>
            <a:ext cx="9905998" cy="1478570"/>
          </a:xfrm>
        </p:spPr>
        <p:txBody>
          <a:bodyPr/>
          <a:lstStyle/>
          <a:p>
            <a:r>
              <a:rPr lang="en-US" dirty="0"/>
              <a:t>Integrations: Extensions</a:t>
            </a:r>
          </a:p>
        </p:txBody>
      </p:sp>
      <p:sp>
        <p:nvSpPr>
          <p:cNvPr id="3" name="Content Placeholder 2">
            <a:extLst>
              <a:ext uri="{FF2B5EF4-FFF2-40B4-BE49-F238E27FC236}">
                <a16:creationId xmlns:a16="http://schemas.microsoft.com/office/drawing/2014/main" id="{68123EF3-4EE7-4995-9125-F588D2F09D69}"/>
              </a:ext>
            </a:extLst>
          </p:cNvPr>
          <p:cNvSpPr>
            <a:spLocks noGrp="1"/>
          </p:cNvSpPr>
          <p:nvPr>
            <p:ph idx="1"/>
          </p:nvPr>
        </p:nvSpPr>
        <p:spPr>
          <a:xfrm>
            <a:off x="1139026" y="930527"/>
            <a:ext cx="9905999" cy="3541714"/>
          </a:xfrm>
        </p:spPr>
        <p:txBody>
          <a:bodyPr/>
          <a:lstStyle/>
          <a:p>
            <a:r>
              <a:rPr lang="en-US" dirty="0"/>
              <a:t>Add features or content to your assistant custom or pre-built extensions.</a:t>
            </a:r>
          </a:p>
          <a:p>
            <a:pPr lvl="1"/>
            <a:r>
              <a:rPr lang="en-US" dirty="0"/>
              <a:t>Requires an </a:t>
            </a:r>
            <a:r>
              <a:rPr lang="en-US" dirty="0" err="1"/>
              <a:t>OpenAPI</a:t>
            </a:r>
            <a:r>
              <a:rPr lang="en-US" dirty="0"/>
              <a:t> document (formerly known as Swagger), which is an open standard for describing and documenting REST APIs. </a:t>
            </a:r>
          </a:p>
          <a:p>
            <a:r>
              <a:rPr lang="en-US" dirty="0"/>
              <a:t>Search integration gives your assistant access to corporate data collections that it can mine for answers (Plus plan).</a:t>
            </a:r>
          </a:p>
        </p:txBody>
      </p:sp>
      <p:pic>
        <p:nvPicPr>
          <p:cNvPr id="8" name="Picture 7">
            <a:extLst>
              <a:ext uri="{FF2B5EF4-FFF2-40B4-BE49-F238E27FC236}">
                <a16:creationId xmlns:a16="http://schemas.microsoft.com/office/drawing/2014/main" id="{9C611ADB-5A40-41E8-A38B-485E22486F45}"/>
              </a:ext>
            </a:extLst>
          </p:cNvPr>
          <p:cNvPicPr>
            <a:picLocks noChangeAspect="1"/>
          </p:cNvPicPr>
          <p:nvPr/>
        </p:nvPicPr>
        <p:blipFill>
          <a:blip r:embed="rId3"/>
          <a:stretch>
            <a:fillRect/>
          </a:stretch>
        </p:blipFill>
        <p:spPr>
          <a:xfrm>
            <a:off x="2023494" y="3305680"/>
            <a:ext cx="8145012" cy="3372321"/>
          </a:xfrm>
          <a:prstGeom prst="rect">
            <a:avLst/>
          </a:prstGeom>
        </p:spPr>
      </p:pic>
    </p:spTree>
    <p:extLst>
      <p:ext uri="{BB962C8B-B14F-4D97-AF65-F5344CB8AC3E}">
        <p14:creationId xmlns:p14="http://schemas.microsoft.com/office/powerpoint/2010/main" val="1828058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Basic concepts and terminologies (cont.)</a:t>
            </a:r>
          </a:p>
        </p:txBody>
      </p:sp>
      <p:sp>
        <p:nvSpPr>
          <p:cNvPr id="3" name="Content Placeholder 2"/>
          <p:cNvSpPr>
            <a:spLocks noGrp="1"/>
          </p:cNvSpPr>
          <p:nvPr>
            <p:ph idx="1"/>
          </p:nvPr>
        </p:nvSpPr>
        <p:spPr>
          <a:xfrm>
            <a:off x="210389" y="1164168"/>
            <a:ext cx="11641455" cy="5513832"/>
          </a:xfrm>
        </p:spPr>
        <p:txBody>
          <a:bodyPr/>
          <a:lstStyle/>
          <a:p>
            <a:r>
              <a:rPr lang="en-GB" dirty="0"/>
              <a:t>Homonyms </a:t>
            </a:r>
            <a:r>
              <a:rPr lang="en-GB" b="1" dirty="0"/>
              <a:t>challenges</a:t>
            </a:r>
            <a:r>
              <a:rPr lang="en-GB" dirty="0"/>
              <a:t>:</a:t>
            </a:r>
          </a:p>
          <a:p>
            <a:pPr lvl="1"/>
            <a:r>
              <a:rPr lang="en-GB" dirty="0"/>
              <a:t>How do you translate “right” so that it has the correct meaning? </a:t>
            </a:r>
          </a:p>
          <a:p>
            <a:pPr lvl="1"/>
            <a:r>
              <a:rPr lang="en-GB" dirty="0"/>
              <a:t>How do you differentiate two words that sound similar when you convert speech to text?</a:t>
            </a:r>
          </a:p>
        </p:txBody>
      </p:sp>
    </p:spTree>
    <p:extLst>
      <p:ext uri="{BB962C8B-B14F-4D97-AF65-F5344CB8AC3E}">
        <p14:creationId xmlns:p14="http://schemas.microsoft.com/office/powerpoint/2010/main" val="20011200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93AEE-B5EE-41C2-B2E2-E3C7D5E8B2CD}"/>
              </a:ext>
            </a:extLst>
          </p:cNvPr>
          <p:cNvSpPr>
            <a:spLocks noGrp="1"/>
          </p:cNvSpPr>
          <p:nvPr>
            <p:ph type="title"/>
          </p:nvPr>
        </p:nvSpPr>
        <p:spPr/>
        <p:txBody>
          <a:bodyPr/>
          <a:lstStyle/>
          <a:p>
            <a:r>
              <a:rPr lang="en-GB" dirty="0"/>
              <a:t>Integrations: Channels</a:t>
            </a:r>
            <a:endParaRPr lang="en-US" dirty="0"/>
          </a:p>
        </p:txBody>
      </p:sp>
      <p:sp>
        <p:nvSpPr>
          <p:cNvPr id="3" name="Content Placeholder 2">
            <a:extLst>
              <a:ext uri="{FF2B5EF4-FFF2-40B4-BE49-F238E27FC236}">
                <a16:creationId xmlns:a16="http://schemas.microsoft.com/office/drawing/2014/main" id="{1ABAC27B-DCBE-4A6C-A297-464A07726EAD}"/>
              </a:ext>
            </a:extLst>
          </p:cNvPr>
          <p:cNvSpPr>
            <a:spLocks noGrp="1"/>
          </p:cNvSpPr>
          <p:nvPr>
            <p:ph idx="1"/>
          </p:nvPr>
        </p:nvSpPr>
        <p:spPr>
          <a:xfrm>
            <a:off x="210389" y="1164169"/>
            <a:ext cx="11641455" cy="2521141"/>
          </a:xfrm>
        </p:spPr>
        <p:txBody>
          <a:bodyPr>
            <a:normAutofit fontScale="92500" lnSpcReduction="10000"/>
          </a:bodyPr>
          <a:lstStyle/>
          <a:p>
            <a:r>
              <a:rPr lang="en-US" dirty="0"/>
              <a:t>Deploy your assistant to third-party channels to expand your reach.</a:t>
            </a:r>
          </a:p>
          <a:p>
            <a:r>
              <a:rPr lang="en-US" dirty="0"/>
              <a:t>Messaging with you assistant through messaging apps:</a:t>
            </a:r>
          </a:p>
          <a:p>
            <a:pPr lvl="1"/>
            <a:r>
              <a:rPr lang="en-US" dirty="0"/>
              <a:t>Facebook Messenger</a:t>
            </a:r>
          </a:p>
          <a:p>
            <a:pPr lvl="1"/>
            <a:r>
              <a:rPr lang="en-US" dirty="0"/>
              <a:t>Slack</a:t>
            </a:r>
          </a:p>
          <a:p>
            <a:pPr lvl="1"/>
            <a:r>
              <a:rPr lang="en-US" dirty="0"/>
              <a:t>SMS with Twilio</a:t>
            </a:r>
          </a:p>
          <a:p>
            <a:pPr lvl="1"/>
            <a:r>
              <a:rPr lang="en-US" dirty="0"/>
              <a:t>WhatsApp with Twilio</a:t>
            </a:r>
          </a:p>
          <a:p>
            <a:pPr lvl="1"/>
            <a:endParaRPr lang="en-US" dirty="0"/>
          </a:p>
        </p:txBody>
      </p:sp>
      <p:pic>
        <p:nvPicPr>
          <p:cNvPr id="8" name="Picture 7">
            <a:extLst>
              <a:ext uri="{FF2B5EF4-FFF2-40B4-BE49-F238E27FC236}">
                <a16:creationId xmlns:a16="http://schemas.microsoft.com/office/drawing/2014/main" id="{B16DB86E-953A-4A14-9AA2-99782A709D5F}"/>
              </a:ext>
            </a:extLst>
          </p:cNvPr>
          <p:cNvPicPr>
            <a:picLocks noChangeAspect="1"/>
          </p:cNvPicPr>
          <p:nvPr/>
        </p:nvPicPr>
        <p:blipFill>
          <a:blip r:embed="rId3"/>
          <a:stretch>
            <a:fillRect/>
          </a:stretch>
        </p:blipFill>
        <p:spPr>
          <a:xfrm>
            <a:off x="210389" y="4082029"/>
            <a:ext cx="11850255" cy="1312836"/>
          </a:xfrm>
          <a:prstGeom prst="rect">
            <a:avLst/>
          </a:prstGeom>
        </p:spPr>
      </p:pic>
    </p:spTree>
    <p:extLst>
      <p:ext uri="{BB962C8B-B14F-4D97-AF65-F5344CB8AC3E}">
        <p14:creationId xmlns:p14="http://schemas.microsoft.com/office/powerpoint/2010/main" val="6055662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Speech recognition</a:t>
            </a:r>
          </a:p>
        </p:txBody>
      </p:sp>
      <p:sp>
        <p:nvSpPr>
          <p:cNvPr id="3" name="Content Placeholder 2"/>
          <p:cNvSpPr>
            <a:spLocks noGrp="1"/>
          </p:cNvSpPr>
          <p:nvPr>
            <p:ph idx="1"/>
          </p:nvPr>
        </p:nvSpPr>
        <p:spPr>
          <a:xfrm>
            <a:off x="210389" y="1164168"/>
            <a:ext cx="11641455" cy="5513832"/>
          </a:xfrm>
        </p:spPr>
        <p:txBody>
          <a:bodyPr/>
          <a:lstStyle/>
          <a:p>
            <a:r>
              <a:rPr lang="en-GB" dirty="0"/>
              <a:t>You can use IBM, Google, and Microsoft speech to text services to enable your chatbot to understand user speech. </a:t>
            </a:r>
          </a:p>
          <a:p>
            <a:r>
              <a:rPr lang="en-GB" dirty="0"/>
              <a:t>This feature is heavily used in home automation chatbots and automation tasks in general. </a:t>
            </a:r>
          </a:p>
          <a:p>
            <a:pPr lvl="1"/>
            <a:r>
              <a:rPr lang="en-GB" dirty="0"/>
              <a:t>For example, in Microsoft Windows you can give commands to Cortana by using your voice without touching a key or pressing a mouse button. You can do the same with Siri on the Apple iPhone. </a:t>
            </a:r>
          </a:p>
          <a:p>
            <a:endParaRPr lang="en-GB" dirty="0"/>
          </a:p>
        </p:txBody>
      </p:sp>
    </p:spTree>
    <p:extLst>
      <p:ext uri="{BB962C8B-B14F-4D97-AF65-F5344CB8AC3E}">
        <p14:creationId xmlns:p14="http://schemas.microsoft.com/office/powerpoint/2010/main" val="42494074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bwMode="auto">
          <a:xfrm>
            <a:off x="4691487" y="1880009"/>
            <a:ext cx="2965490" cy="1085833"/>
          </a:xfrm>
          <a:prstGeom prst="rect">
            <a:avLst/>
          </a:prstGeom>
          <a:noFill/>
          <a:ln w="9525">
            <a:noFill/>
            <a:miter lim="800000"/>
            <a:headEnd/>
            <a:tailEnd/>
          </a:ln>
        </p:spPr>
        <p:txBody>
          <a:bodyPr wrap="none" lIns="99980" tIns="49986" rIns="99980" bIns="49986" rtlCol="0">
            <a:spAutoFit/>
          </a:bodyPr>
          <a:lstStyle/>
          <a:p>
            <a:pPr marL="0" lvl="1" defTabSz="1001649" eaLnBrk="0" hangingPunct="0"/>
            <a:r>
              <a:rPr lang="en-US" altLang="zh-CN" sz="64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微软雅黑" pitchFamily="34" charset="-122"/>
                <a:ea typeface="微软雅黑" pitchFamily="34" charset="-122"/>
              </a:rPr>
              <a:t>Thanks</a:t>
            </a:r>
          </a:p>
        </p:txBody>
      </p:sp>
      <p:sp>
        <p:nvSpPr>
          <p:cNvPr id="3" name="文本框 2"/>
          <p:cNvSpPr txBox="1"/>
          <p:nvPr/>
        </p:nvSpPr>
        <p:spPr bwMode="auto">
          <a:xfrm>
            <a:off x="4439816" y="2960948"/>
            <a:ext cx="3468833" cy="716501"/>
          </a:xfrm>
          <a:prstGeom prst="rect">
            <a:avLst/>
          </a:prstGeom>
          <a:noFill/>
          <a:ln w="9525">
            <a:noFill/>
            <a:miter lim="800000"/>
            <a:headEnd/>
            <a:tailEnd/>
          </a:ln>
        </p:spPr>
        <p:txBody>
          <a:bodyPr wrap="none" lIns="99980" tIns="49986" rIns="99980" bIns="49986" rtlCol="0">
            <a:spAutoFit/>
          </a:bodyPr>
          <a:lstStyle/>
          <a:p>
            <a:pPr marL="0" lvl="1" defTabSz="1001649" eaLnBrk="0" hangingPunct="0"/>
            <a:r>
              <a:rPr lang="en-US" altLang="zh-CN" sz="40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rPr>
              <a:t>Any questions?</a:t>
            </a:r>
            <a:endParaRPr lang="zh-CN" altLang="en-US" sz="40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152450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Basic concepts and terminologies (cont.)</a:t>
            </a:r>
          </a:p>
        </p:txBody>
      </p:sp>
      <p:sp>
        <p:nvSpPr>
          <p:cNvPr id="3" name="Content Placeholder 2"/>
          <p:cNvSpPr>
            <a:spLocks noGrp="1"/>
          </p:cNvSpPr>
          <p:nvPr>
            <p:ph idx="1"/>
          </p:nvPr>
        </p:nvSpPr>
        <p:spPr>
          <a:xfrm>
            <a:off x="210389" y="1164168"/>
            <a:ext cx="11641455" cy="5513832"/>
          </a:xfrm>
        </p:spPr>
        <p:txBody>
          <a:bodyPr/>
          <a:lstStyle/>
          <a:p>
            <a:r>
              <a:rPr lang="en-GB" b="1" dirty="0"/>
              <a:t>Polysemy</a:t>
            </a:r>
            <a:r>
              <a:rPr lang="en-GB" dirty="0"/>
              <a:t>: Words that have the same written form and a related meaning. For example:</a:t>
            </a:r>
          </a:p>
          <a:p>
            <a:pPr lvl="1"/>
            <a:r>
              <a:rPr lang="en-GB" dirty="0"/>
              <a:t>You must face your fear.</a:t>
            </a:r>
          </a:p>
          <a:p>
            <a:pPr lvl="1"/>
            <a:r>
              <a:rPr lang="en-GB" dirty="0"/>
              <a:t>Her face is beautiful.</a:t>
            </a:r>
          </a:p>
          <a:p>
            <a:r>
              <a:rPr lang="en-GB" b="1" dirty="0"/>
              <a:t>Hyponymy</a:t>
            </a:r>
            <a:r>
              <a:rPr lang="en-GB" dirty="0"/>
              <a:t>: A word is a hyponym of another word if it represents a subclass of the other word. For example:</a:t>
            </a:r>
          </a:p>
          <a:p>
            <a:pPr lvl="1"/>
            <a:r>
              <a:rPr lang="en-GB" dirty="0"/>
              <a:t>Orange is a hyponym of fruit.</a:t>
            </a:r>
          </a:p>
          <a:p>
            <a:pPr lvl="1"/>
            <a:r>
              <a:rPr lang="en-GB" dirty="0"/>
              <a:t>Yellow is a hyponym of </a:t>
            </a:r>
            <a:r>
              <a:rPr lang="en-US" dirty="0"/>
              <a:t>color</a:t>
            </a:r>
            <a:r>
              <a:rPr lang="en-GB" dirty="0"/>
              <a:t>.</a:t>
            </a:r>
          </a:p>
        </p:txBody>
      </p:sp>
    </p:spTree>
    <p:extLst>
      <p:ext uri="{BB962C8B-B14F-4D97-AF65-F5344CB8AC3E}">
        <p14:creationId xmlns:p14="http://schemas.microsoft.com/office/powerpoint/2010/main" val="157491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Basic concepts and terminologies (cont.)</a:t>
            </a:r>
          </a:p>
        </p:txBody>
      </p:sp>
      <p:sp>
        <p:nvSpPr>
          <p:cNvPr id="3" name="Content Placeholder 2"/>
          <p:cNvSpPr>
            <a:spLocks noGrp="1"/>
          </p:cNvSpPr>
          <p:nvPr>
            <p:ph idx="1"/>
          </p:nvPr>
        </p:nvSpPr>
        <p:spPr>
          <a:xfrm>
            <a:off x="210389" y="1164168"/>
            <a:ext cx="11641455" cy="5513832"/>
          </a:xfrm>
        </p:spPr>
        <p:txBody>
          <a:bodyPr/>
          <a:lstStyle/>
          <a:p>
            <a:r>
              <a:rPr lang="en-GB" b="1" dirty="0"/>
              <a:t>Hypernymy</a:t>
            </a:r>
            <a:r>
              <a:rPr lang="en-GB" dirty="0"/>
              <a:t>: One word is the hypernym of another word if it represents a superclass of the other word. For example:</a:t>
            </a:r>
          </a:p>
          <a:p>
            <a:pPr lvl="1"/>
            <a:r>
              <a:rPr lang="en-GB" dirty="0"/>
              <a:t>Fruit is a hypernym of orange.</a:t>
            </a:r>
          </a:p>
          <a:p>
            <a:pPr lvl="1"/>
            <a:r>
              <a:rPr lang="en-US" dirty="0"/>
              <a:t>Color</a:t>
            </a:r>
            <a:r>
              <a:rPr lang="en-GB" dirty="0"/>
              <a:t> is a hypernym of yellow.</a:t>
            </a:r>
          </a:p>
          <a:p>
            <a:r>
              <a:rPr lang="en-GB" b="1" dirty="0"/>
              <a:t>Usage example</a:t>
            </a:r>
            <a:r>
              <a:rPr lang="en-GB" dirty="0"/>
              <a:t>: Comparing the semantic similarity.</a:t>
            </a:r>
          </a:p>
          <a:p>
            <a:endParaRPr lang="en-GB" dirty="0"/>
          </a:p>
        </p:txBody>
      </p:sp>
    </p:spTree>
    <p:extLst>
      <p:ext uri="{BB962C8B-B14F-4D97-AF65-F5344CB8AC3E}">
        <p14:creationId xmlns:p14="http://schemas.microsoft.com/office/powerpoint/2010/main" val="3342819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r>
              <a:rPr lang="en-US" dirty="0"/>
              <a:t>Natural language processing tools and services</a:t>
            </a:r>
            <a:br>
              <a:rPr lang="en-US" dirty="0"/>
            </a:br>
            <a:endParaRPr lang="en-US" dirty="0"/>
          </a:p>
        </p:txBody>
      </p:sp>
      <p:sp>
        <p:nvSpPr>
          <p:cNvPr id="5" name="Text Placeholder 4"/>
          <p:cNvSpPr>
            <a:spLocks noGrp="1"/>
          </p:cNvSpPr>
          <p:nvPr>
            <p:ph type="body" sz="quarter" idx="12"/>
          </p:nvPr>
        </p:nvSpPr>
        <p:spPr/>
        <p:txBody>
          <a:bodyPr/>
          <a:lstStyle/>
          <a:p>
            <a:endParaRPr lang="en-GB" dirty="0"/>
          </a:p>
        </p:txBody>
      </p:sp>
    </p:spTree>
    <p:custDataLst>
      <p:tags r:id="rId1"/>
    </p:custDataLst>
    <p:extLst>
      <p:ext uri="{BB962C8B-B14F-4D97-AF65-F5344CB8AC3E}">
        <p14:creationId xmlns:p14="http://schemas.microsoft.com/office/powerpoint/2010/main" val="1908591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tools and services</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Open-source NLP tools:</a:t>
            </a:r>
          </a:p>
          <a:p>
            <a:r>
              <a:rPr lang="en-GB" b="1" dirty="0"/>
              <a:t>Apache OpenNLP</a:t>
            </a:r>
            <a:r>
              <a:rPr lang="en-GB" dirty="0"/>
              <a:t>: Provides tokenizers, sentence segmentation, part-of-speech tagging, named entity extraction, chunking, parsing, co-reference resolution, and more.</a:t>
            </a:r>
          </a:p>
          <a:p>
            <a:r>
              <a:rPr lang="en-GB" b="1" dirty="0"/>
              <a:t>Stanford Core NLP</a:t>
            </a:r>
            <a:r>
              <a:rPr lang="en-GB" dirty="0"/>
              <a:t>: A suite of NLP tools that provide part-of-speech tagging, a named entity recognizer, a co-reference resolution system, sentiment analysis, and more.</a:t>
            </a:r>
          </a:p>
          <a:p>
            <a:r>
              <a:rPr lang="en-GB" b="1" dirty="0"/>
              <a:t>Natural Language Toolkit (NLTK):</a:t>
            </a:r>
            <a:r>
              <a:rPr lang="en-GB" dirty="0"/>
              <a:t> A Python library that provides modules for processing text, classifying, tokenizing, stemming, tagging, parsing, and more.</a:t>
            </a:r>
          </a:p>
          <a:p>
            <a:r>
              <a:rPr lang="en-GB" b="1" dirty="0"/>
              <a:t>WordNet</a:t>
            </a:r>
            <a:r>
              <a:rPr lang="en-GB" dirty="0"/>
              <a:t>: One of the most popular lexical databases for the English language. Supported by various API and programming languages.</a:t>
            </a:r>
          </a:p>
          <a:p>
            <a:endParaRPr lang="en-GB" dirty="0"/>
          </a:p>
        </p:txBody>
      </p:sp>
    </p:spTree>
    <p:extLst>
      <p:ext uri="{BB962C8B-B14F-4D97-AF65-F5344CB8AC3E}">
        <p14:creationId xmlns:p14="http://schemas.microsoft.com/office/powerpoint/2010/main" val="1463704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normAutofit fontScale="90000"/>
          </a:bodyPr>
          <a:lstStyle/>
          <a:p>
            <a:r>
              <a:rPr lang="en-GB" dirty="0"/>
              <a:t>Natural language processing tools and services (cont.)</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Services:</a:t>
            </a:r>
          </a:p>
          <a:p>
            <a:r>
              <a:rPr lang="en-GB" dirty="0"/>
              <a:t>Examples: IBM Cloud, Microsoft Cloud (Azure), and Google Cloud</a:t>
            </a:r>
          </a:p>
          <a:p>
            <a:r>
              <a:rPr lang="en-GB" dirty="0"/>
              <a:t>IBM offers AI services through IBM Cloud. </a:t>
            </a:r>
          </a:p>
          <a:p>
            <a:r>
              <a:rPr lang="en-GB" dirty="0"/>
              <a:t>Examples of NLP services are:</a:t>
            </a:r>
          </a:p>
          <a:p>
            <a:pPr lvl="1"/>
            <a:r>
              <a:rPr lang="en-GB" dirty="0"/>
              <a:t> Watson Natural Language Understanding for text classification, entity identification, relation extraction, and emotion extraction.</a:t>
            </a:r>
          </a:p>
          <a:p>
            <a:pPr lvl="1"/>
            <a:r>
              <a:rPr lang="en-US" dirty="0"/>
              <a:t>Language Translator: Translates text from one language to another.</a:t>
            </a:r>
          </a:p>
          <a:p>
            <a:pPr lvl="1"/>
            <a:r>
              <a:rPr lang="en-US" dirty="0"/>
              <a:t>Watson Assistant: build conversational interface into an application (chatbot).</a:t>
            </a:r>
          </a:p>
          <a:p>
            <a:pPr lvl="1"/>
            <a:endParaRPr lang="en-GB" dirty="0"/>
          </a:p>
          <a:p>
            <a:endParaRPr lang="en-GB" dirty="0"/>
          </a:p>
        </p:txBody>
      </p:sp>
    </p:spTree>
    <p:extLst>
      <p:ext uri="{BB962C8B-B14F-4D97-AF65-F5344CB8AC3E}">
        <p14:creationId xmlns:p14="http://schemas.microsoft.com/office/powerpoint/2010/main" val="2851316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US" dirty="0"/>
              <a:t>Natural language processing categories</a:t>
            </a:r>
          </a:p>
        </p:txBody>
      </p:sp>
      <p:sp>
        <p:nvSpPr>
          <p:cNvPr id="6" name="Text Placeholder 5">
            <a:extLst>
              <a:ext uri="{FF2B5EF4-FFF2-40B4-BE49-F238E27FC236}">
                <a16:creationId xmlns:a16="http://schemas.microsoft.com/office/drawing/2014/main" id="{A3663E2A-BC96-4095-854F-BB77F68E40F0}"/>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673567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r>
              <a:rPr lang="en-US" dirty="0"/>
              <a:t>Natural language processing overview</a:t>
            </a:r>
            <a:br>
              <a:rPr lang="en-US" dirty="0"/>
            </a:br>
            <a:endParaRPr lang="en-US" dirty="0"/>
          </a:p>
        </p:txBody>
      </p:sp>
      <p:sp>
        <p:nvSpPr>
          <p:cNvPr id="5" name="Text Placeholder 4"/>
          <p:cNvSpPr>
            <a:spLocks noGrp="1"/>
          </p:cNvSpPr>
          <p:nvPr>
            <p:ph type="body" sz="quarter" idx="12"/>
          </p:nvPr>
        </p:nvSpPr>
        <p:spPr/>
        <p:txBody>
          <a:bodyPr/>
          <a:lstStyle/>
          <a:p>
            <a:endParaRPr lang="en-GB" dirty="0"/>
          </a:p>
        </p:txBody>
      </p:sp>
    </p:spTree>
    <p:custDataLst>
      <p:tags r:id="rId1"/>
    </p:custDataLst>
    <p:extLst>
      <p:ext uri="{BB962C8B-B14F-4D97-AF65-F5344CB8AC3E}">
        <p14:creationId xmlns:p14="http://schemas.microsoft.com/office/powerpoint/2010/main" val="786901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categories</a:t>
            </a:r>
          </a:p>
        </p:txBody>
      </p:sp>
      <p:sp>
        <p:nvSpPr>
          <p:cNvPr id="3" name="Content Placeholder 2"/>
          <p:cNvSpPr>
            <a:spLocks noGrp="1"/>
          </p:cNvSpPr>
          <p:nvPr>
            <p:ph idx="1"/>
          </p:nvPr>
        </p:nvSpPr>
        <p:spPr>
          <a:xfrm>
            <a:off x="210389" y="1164168"/>
            <a:ext cx="11641455" cy="5513832"/>
          </a:xfrm>
        </p:spPr>
        <p:txBody>
          <a:bodyPr/>
          <a:lstStyle/>
          <a:p>
            <a:r>
              <a:rPr lang="en-GB" dirty="0"/>
              <a:t>Natural language understanding (NLU)</a:t>
            </a:r>
          </a:p>
          <a:p>
            <a:r>
              <a:rPr lang="en-GB" dirty="0"/>
              <a:t>Natural language generation (NLG)</a:t>
            </a:r>
          </a:p>
          <a:p>
            <a:endParaRPr lang="en-GB" dirty="0"/>
          </a:p>
        </p:txBody>
      </p:sp>
      <p:pic>
        <p:nvPicPr>
          <p:cNvPr id="6" name="Picture 5">
            <a:extLst>
              <a:ext uri="{FF2B5EF4-FFF2-40B4-BE49-F238E27FC236}">
                <a16:creationId xmlns:a16="http://schemas.microsoft.com/office/drawing/2014/main" id="{BEED1E9E-44BD-4C0D-80B3-020C71649154}"/>
              </a:ext>
            </a:extLst>
          </p:cNvPr>
          <p:cNvPicPr/>
          <p:nvPr/>
        </p:nvPicPr>
        <p:blipFill>
          <a:blip r:embed="rId3"/>
          <a:stretch>
            <a:fillRect/>
          </a:stretch>
        </p:blipFill>
        <p:spPr>
          <a:xfrm>
            <a:off x="2157984" y="2753360"/>
            <a:ext cx="7668768" cy="2330704"/>
          </a:xfrm>
          <a:prstGeom prst="rect">
            <a:avLst/>
          </a:prstGeom>
        </p:spPr>
      </p:pic>
    </p:spTree>
    <p:extLst>
      <p:ext uri="{BB962C8B-B14F-4D97-AF65-F5344CB8AC3E}">
        <p14:creationId xmlns:p14="http://schemas.microsoft.com/office/powerpoint/2010/main" val="321467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NLU applications</a:t>
            </a:r>
          </a:p>
        </p:txBody>
      </p:sp>
      <p:sp>
        <p:nvSpPr>
          <p:cNvPr id="3" name="Content Placeholder 2"/>
          <p:cNvSpPr>
            <a:spLocks noGrp="1"/>
          </p:cNvSpPr>
          <p:nvPr>
            <p:ph idx="1"/>
          </p:nvPr>
        </p:nvSpPr>
        <p:spPr>
          <a:xfrm>
            <a:off x="210389" y="1164168"/>
            <a:ext cx="11641455" cy="5513832"/>
          </a:xfrm>
        </p:spPr>
        <p:txBody>
          <a:bodyPr/>
          <a:lstStyle/>
          <a:p>
            <a:r>
              <a:rPr lang="en-GB" dirty="0"/>
              <a:t>Unstructured to structured</a:t>
            </a:r>
          </a:p>
          <a:p>
            <a:r>
              <a:rPr lang="en-GB" dirty="0"/>
              <a:t>Question and answer system</a:t>
            </a:r>
          </a:p>
          <a:p>
            <a:r>
              <a:rPr lang="en-GB" dirty="0"/>
              <a:t>Sentiment analysis</a:t>
            </a:r>
          </a:p>
          <a:p>
            <a:endParaRPr lang="en-GB" dirty="0"/>
          </a:p>
        </p:txBody>
      </p:sp>
      <p:pic>
        <p:nvPicPr>
          <p:cNvPr id="7" name="Picture 6">
            <a:extLst>
              <a:ext uri="{FF2B5EF4-FFF2-40B4-BE49-F238E27FC236}">
                <a16:creationId xmlns:a16="http://schemas.microsoft.com/office/drawing/2014/main" id="{3325D8EB-320B-4869-92A8-6AE69E265679}"/>
              </a:ext>
            </a:extLst>
          </p:cNvPr>
          <p:cNvPicPr/>
          <p:nvPr/>
        </p:nvPicPr>
        <p:blipFill>
          <a:blip r:embed="rId3"/>
          <a:stretch>
            <a:fillRect/>
          </a:stretch>
        </p:blipFill>
        <p:spPr>
          <a:xfrm>
            <a:off x="2340864" y="3118423"/>
            <a:ext cx="7583424" cy="3026347"/>
          </a:xfrm>
          <a:prstGeom prst="rect">
            <a:avLst/>
          </a:prstGeom>
        </p:spPr>
      </p:pic>
    </p:spTree>
    <p:extLst>
      <p:ext uri="{BB962C8B-B14F-4D97-AF65-F5344CB8AC3E}">
        <p14:creationId xmlns:p14="http://schemas.microsoft.com/office/powerpoint/2010/main" val="3680557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NLG applications</a:t>
            </a:r>
          </a:p>
        </p:txBody>
      </p:sp>
      <p:sp>
        <p:nvSpPr>
          <p:cNvPr id="3" name="Content Placeholder 2"/>
          <p:cNvSpPr>
            <a:spLocks noGrp="1"/>
          </p:cNvSpPr>
          <p:nvPr>
            <p:ph idx="1"/>
          </p:nvPr>
        </p:nvSpPr>
        <p:spPr>
          <a:xfrm>
            <a:off x="210389" y="1164168"/>
            <a:ext cx="11641455" cy="5513832"/>
          </a:xfrm>
        </p:spPr>
        <p:txBody>
          <a:bodyPr/>
          <a:lstStyle/>
          <a:p>
            <a:r>
              <a:rPr lang="en-GB" dirty="0"/>
              <a:t>Machine translation </a:t>
            </a:r>
          </a:p>
          <a:p>
            <a:r>
              <a:rPr lang="en-GB" dirty="0"/>
              <a:t>Text summarization </a:t>
            </a:r>
          </a:p>
          <a:p>
            <a:r>
              <a:rPr lang="en-GB" dirty="0"/>
              <a:t>Weather forecasting system</a:t>
            </a:r>
          </a:p>
          <a:p>
            <a:endParaRPr lang="en-GB" dirty="0"/>
          </a:p>
        </p:txBody>
      </p:sp>
      <p:pic>
        <p:nvPicPr>
          <p:cNvPr id="5" name="Picture 4">
            <a:extLst>
              <a:ext uri="{FF2B5EF4-FFF2-40B4-BE49-F238E27FC236}">
                <a16:creationId xmlns:a16="http://schemas.microsoft.com/office/drawing/2014/main" id="{63B10C47-5CFA-4A78-9BCB-352ACDDAF78B}"/>
              </a:ext>
            </a:extLst>
          </p:cNvPr>
          <p:cNvPicPr>
            <a:picLocks noChangeAspect="1"/>
          </p:cNvPicPr>
          <p:nvPr/>
        </p:nvPicPr>
        <p:blipFill>
          <a:blip r:embed="rId3"/>
          <a:stretch>
            <a:fillRect/>
          </a:stretch>
        </p:blipFill>
        <p:spPr>
          <a:xfrm>
            <a:off x="1573957" y="2792428"/>
            <a:ext cx="9058959" cy="3680516"/>
          </a:xfrm>
          <a:prstGeom prst="rect">
            <a:avLst/>
          </a:prstGeom>
        </p:spPr>
      </p:pic>
    </p:spTree>
    <p:extLst>
      <p:ext uri="{BB962C8B-B14F-4D97-AF65-F5344CB8AC3E}">
        <p14:creationId xmlns:p14="http://schemas.microsoft.com/office/powerpoint/2010/main" val="1711973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r>
              <a:rPr lang="en-US" dirty="0"/>
              <a:t>Language ambiguities</a:t>
            </a:r>
          </a:p>
        </p:txBody>
      </p:sp>
      <p:sp>
        <p:nvSpPr>
          <p:cNvPr id="5" name="Text Placeholder 4"/>
          <p:cNvSpPr>
            <a:spLocks noGrp="1"/>
          </p:cNvSpPr>
          <p:nvPr>
            <p:ph type="body" sz="quarter" idx="12"/>
          </p:nvPr>
        </p:nvSpPr>
        <p:spPr/>
        <p:txBody>
          <a:bodyPr/>
          <a:lstStyle/>
          <a:p>
            <a:endParaRPr lang="en-GB" dirty="0"/>
          </a:p>
        </p:txBody>
      </p:sp>
    </p:spTree>
    <p:custDataLst>
      <p:tags r:id="rId1"/>
    </p:custDataLst>
    <p:extLst>
      <p:ext uri="{BB962C8B-B14F-4D97-AF65-F5344CB8AC3E}">
        <p14:creationId xmlns:p14="http://schemas.microsoft.com/office/powerpoint/2010/main" val="647596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Language ambiguities</a:t>
            </a:r>
          </a:p>
        </p:txBody>
      </p:sp>
      <p:sp>
        <p:nvSpPr>
          <p:cNvPr id="3" name="Content Placeholder 2"/>
          <p:cNvSpPr>
            <a:spLocks noGrp="1"/>
          </p:cNvSpPr>
          <p:nvPr>
            <p:ph idx="1"/>
          </p:nvPr>
        </p:nvSpPr>
        <p:spPr>
          <a:xfrm>
            <a:off x="210389" y="1164168"/>
            <a:ext cx="11641455" cy="5513832"/>
          </a:xfrm>
        </p:spPr>
        <p:txBody>
          <a:bodyPr/>
          <a:lstStyle/>
          <a:p>
            <a:r>
              <a:rPr lang="en-GB" b="1" dirty="0"/>
              <a:t>Lexical ambiguity</a:t>
            </a:r>
            <a:r>
              <a:rPr lang="en-GB" dirty="0"/>
              <a:t>: A primitive level, such as at the word level</a:t>
            </a:r>
          </a:p>
          <a:p>
            <a:r>
              <a:rPr lang="en-GB" dirty="0"/>
              <a:t>Verb versus noun:</a:t>
            </a:r>
          </a:p>
          <a:p>
            <a:pPr lvl="1"/>
            <a:r>
              <a:rPr lang="en-GB" dirty="0"/>
              <a:t>“We will </a:t>
            </a:r>
            <a:r>
              <a:rPr lang="en-GB" b="1" i="1" dirty="0"/>
              <a:t>dance</a:t>
            </a:r>
            <a:r>
              <a:rPr lang="en-GB" dirty="0"/>
              <a:t> all night.”</a:t>
            </a:r>
          </a:p>
          <a:p>
            <a:pPr lvl="1"/>
            <a:r>
              <a:rPr lang="en-GB" dirty="0"/>
              <a:t>“This is the salsa </a:t>
            </a:r>
            <a:r>
              <a:rPr lang="en-GB" b="1" i="1" dirty="0"/>
              <a:t>dance</a:t>
            </a:r>
            <a:r>
              <a:rPr lang="en-GB" dirty="0"/>
              <a:t>.”</a:t>
            </a:r>
          </a:p>
          <a:p>
            <a:pPr lvl="1"/>
            <a:r>
              <a:rPr lang="en-GB" dirty="0"/>
              <a:t>“John </a:t>
            </a:r>
            <a:r>
              <a:rPr lang="en-GB" b="1" i="1" dirty="0"/>
              <a:t>will</a:t>
            </a:r>
            <a:r>
              <a:rPr lang="en-GB" dirty="0"/>
              <a:t> go to work.”</a:t>
            </a:r>
          </a:p>
          <a:p>
            <a:pPr lvl="1"/>
            <a:r>
              <a:rPr lang="en-GB" dirty="0"/>
              <a:t>“His uncle left him millions in his </a:t>
            </a:r>
            <a:r>
              <a:rPr lang="en-GB" b="1" i="1" dirty="0"/>
              <a:t>will</a:t>
            </a:r>
            <a:r>
              <a:rPr lang="en-GB" dirty="0"/>
              <a:t>.”</a:t>
            </a:r>
          </a:p>
          <a:p>
            <a:endParaRPr lang="en-GB" dirty="0"/>
          </a:p>
          <a:p>
            <a:endParaRPr lang="en-GB" dirty="0"/>
          </a:p>
        </p:txBody>
      </p:sp>
    </p:spTree>
    <p:extLst>
      <p:ext uri="{BB962C8B-B14F-4D97-AF65-F5344CB8AC3E}">
        <p14:creationId xmlns:p14="http://schemas.microsoft.com/office/powerpoint/2010/main" val="375919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Language ambiguities (cont.)</a:t>
            </a:r>
          </a:p>
        </p:txBody>
      </p:sp>
      <p:sp>
        <p:nvSpPr>
          <p:cNvPr id="3" name="Content Placeholder 2"/>
          <p:cNvSpPr>
            <a:spLocks noGrp="1"/>
          </p:cNvSpPr>
          <p:nvPr>
            <p:ph idx="1"/>
          </p:nvPr>
        </p:nvSpPr>
        <p:spPr>
          <a:xfrm>
            <a:off x="210389" y="1164168"/>
            <a:ext cx="11641455" cy="5513832"/>
          </a:xfrm>
        </p:spPr>
        <p:txBody>
          <a:bodyPr/>
          <a:lstStyle/>
          <a:p>
            <a:r>
              <a:rPr lang="en-GB" b="1" dirty="0"/>
              <a:t>Syntactic-level ambiguity</a:t>
            </a:r>
            <a:r>
              <a:rPr lang="en-GB" dirty="0"/>
              <a:t>: A sentence that can be parsed in various ways. </a:t>
            </a:r>
          </a:p>
          <a:p>
            <a:pPr lvl="1"/>
            <a:r>
              <a:rPr lang="en-GB" dirty="0"/>
              <a:t>Example: “She pointed at the guy with the umbrella.”</a:t>
            </a:r>
          </a:p>
          <a:p>
            <a:r>
              <a:rPr lang="en-GB" b="1" dirty="0"/>
              <a:t>Anaphora ambiguity </a:t>
            </a:r>
            <a:r>
              <a:rPr lang="en-US" dirty="0"/>
              <a:t>occurs when it is not clear which one is the antecedent noun that a pronoun replaces because more than one possible antecedent exists.</a:t>
            </a:r>
            <a:endParaRPr lang="en-GB" dirty="0"/>
          </a:p>
          <a:p>
            <a:pPr lvl="1"/>
            <a:r>
              <a:rPr lang="en-GB" dirty="0"/>
              <a:t>Example: “</a:t>
            </a:r>
            <a:r>
              <a:rPr lang="en-US" dirty="0"/>
              <a:t>When Mary invited Ann to play, she did not know that she would be late”.</a:t>
            </a:r>
            <a:endParaRPr lang="en-GB" dirty="0"/>
          </a:p>
          <a:p>
            <a:pPr lvl="1"/>
            <a:endParaRPr lang="en-GB" dirty="0"/>
          </a:p>
          <a:p>
            <a:endParaRPr lang="en-GB" dirty="0"/>
          </a:p>
          <a:p>
            <a:endParaRPr lang="en-GB" dirty="0"/>
          </a:p>
        </p:txBody>
      </p:sp>
    </p:spTree>
    <p:extLst>
      <p:ext uri="{BB962C8B-B14F-4D97-AF65-F5344CB8AC3E}">
        <p14:creationId xmlns:p14="http://schemas.microsoft.com/office/powerpoint/2010/main" val="132941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r>
              <a:rPr lang="en-US" dirty="0"/>
              <a:t>Natural language processing phases and pipeline</a:t>
            </a:r>
          </a:p>
        </p:txBody>
      </p:sp>
      <p:sp>
        <p:nvSpPr>
          <p:cNvPr id="5" name="Text Placeholder 4"/>
          <p:cNvSpPr>
            <a:spLocks noGrp="1"/>
          </p:cNvSpPr>
          <p:nvPr>
            <p:ph type="body" sz="quarter" idx="12"/>
          </p:nvPr>
        </p:nvSpPr>
        <p:spPr/>
        <p:txBody>
          <a:bodyPr/>
          <a:lstStyle/>
          <a:p>
            <a:endParaRPr lang="en-GB" dirty="0"/>
          </a:p>
        </p:txBody>
      </p:sp>
    </p:spTree>
    <p:custDataLst>
      <p:tags r:id="rId1"/>
    </p:custDataLst>
    <p:extLst>
      <p:ext uri="{BB962C8B-B14F-4D97-AF65-F5344CB8AC3E}">
        <p14:creationId xmlns:p14="http://schemas.microsoft.com/office/powerpoint/2010/main" val="1992150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CBF7-586F-4A45-9C0B-8E85BAA09252}"/>
              </a:ext>
            </a:extLst>
          </p:cNvPr>
          <p:cNvSpPr>
            <a:spLocks noGrp="1"/>
          </p:cNvSpPr>
          <p:nvPr>
            <p:ph type="title"/>
          </p:nvPr>
        </p:nvSpPr>
        <p:spPr>
          <a:xfrm>
            <a:off x="210389" y="180000"/>
            <a:ext cx="11641455" cy="860400"/>
          </a:xfrm>
        </p:spPr>
        <p:txBody>
          <a:bodyPr/>
          <a:lstStyle/>
          <a:p>
            <a:r>
              <a:rPr lang="en-US" dirty="0"/>
              <a:t>Natural language processing phases</a:t>
            </a:r>
          </a:p>
        </p:txBody>
      </p:sp>
      <p:graphicFrame>
        <p:nvGraphicFramePr>
          <p:cNvPr id="5" name="Content Placeholder 4">
            <a:extLst>
              <a:ext uri="{FF2B5EF4-FFF2-40B4-BE49-F238E27FC236}">
                <a16:creationId xmlns:a16="http://schemas.microsoft.com/office/drawing/2014/main" id="{1F77DED9-AA9D-4D2F-86BF-6F8748BA4590}"/>
              </a:ext>
            </a:extLst>
          </p:cNvPr>
          <p:cNvGraphicFramePr>
            <a:graphicFrameLocks noGrp="1"/>
          </p:cNvGraphicFramePr>
          <p:nvPr>
            <p:ph idx="1"/>
          </p:nvPr>
        </p:nvGraphicFramePr>
        <p:xfrm>
          <a:off x="211138" y="1163639"/>
          <a:ext cx="11641138" cy="5514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4088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a:t>
            </a:r>
          </a:p>
        </p:txBody>
      </p:sp>
      <p:sp>
        <p:nvSpPr>
          <p:cNvPr id="3" name="Content Placeholder 2"/>
          <p:cNvSpPr>
            <a:spLocks noGrp="1"/>
          </p:cNvSpPr>
          <p:nvPr>
            <p:ph idx="1"/>
          </p:nvPr>
        </p:nvSpPr>
        <p:spPr>
          <a:xfrm>
            <a:off x="210389" y="1164168"/>
            <a:ext cx="11641455" cy="5513832"/>
          </a:xfrm>
        </p:spPr>
        <p:txBody>
          <a:bodyPr/>
          <a:lstStyle/>
          <a:p>
            <a:r>
              <a:rPr lang="en-GB" dirty="0"/>
              <a:t>A pipeline is a way to design a program in which the output of one module feeds into the input of the next module. </a:t>
            </a:r>
          </a:p>
          <a:p>
            <a:r>
              <a:rPr lang="en-GB" dirty="0"/>
              <a:t>Using the NLP pipeline divides the tasks of NLU, which makes NLU less complex.</a:t>
            </a:r>
          </a:p>
          <a:p>
            <a:r>
              <a:rPr lang="en-GB" dirty="0"/>
              <a:t>For example, use NLP pipeline to understand the following sentence: </a:t>
            </a:r>
          </a:p>
          <a:p>
            <a:pPr lvl="1"/>
            <a:r>
              <a:rPr lang="en-GB" dirty="0"/>
              <a:t>“</a:t>
            </a:r>
            <a:r>
              <a:rPr lang="en-GB" i="1" dirty="0"/>
              <a:t>Yes, I got the invitation, and I will happily attend your party in London</a:t>
            </a:r>
            <a:r>
              <a:rPr lang="en-GB" dirty="0"/>
              <a:t>.”</a:t>
            </a:r>
          </a:p>
          <a:p>
            <a:endParaRPr lang="en-GB" dirty="0"/>
          </a:p>
          <a:p>
            <a:endParaRPr lang="en-GB" dirty="0"/>
          </a:p>
          <a:p>
            <a:pPr lvl="1"/>
            <a:endParaRPr lang="en-GB" dirty="0"/>
          </a:p>
          <a:p>
            <a:endParaRPr lang="en-GB" dirty="0"/>
          </a:p>
          <a:p>
            <a:endParaRPr lang="en-GB" dirty="0"/>
          </a:p>
        </p:txBody>
      </p:sp>
    </p:spTree>
    <p:extLst>
      <p:ext uri="{BB962C8B-B14F-4D97-AF65-F5344CB8AC3E}">
        <p14:creationId xmlns:p14="http://schemas.microsoft.com/office/powerpoint/2010/main" val="3766435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9D55-9C72-4F3F-A5BA-66EA7EB8DC52}"/>
              </a:ext>
            </a:extLst>
          </p:cNvPr>
          <p:cNvSpPr>
            <a:spLocks noGrp="1"/>
          </p:cNvSpPr>
          <p:nvPr>
            <p:ph type="title"/>
          </p:nvPr>
        </p:nvSpPr>
        <p:spPr/>
        <p:txBody>
          <a:bodyPr/>
          <a:lstStyle/>
          <a:p>
            <a:r>
              <a:rPr lang="en-US" dirty="0"/>
              <a:t>Natural language processing pipeline</a:t>
            </a:r>
          </a:p>
        </p:txBody>
      </p:sp>
      <p:graphicFrame>
        <p:nvGraphicFramePr>
          <p:cNvPr id="5" name="Content Placeholder 4">
            <a:extLst>
              <a:ext uri="{FF2B5EF4-FFF2-40B4-BE49-F238E27FC236}">
                <a16:creationId xmlns:a16="http://schemas.microsoft.com/office/drawing/2014/main" id="{EDCCC798-16B1-43F7-B608-1A56FC764E18}"/>
              </a:ext>
            </a:extLst>
          </p:cNvPr>
          <p:cNvGraphicFramePr>
            <a:graphicFrameLocks noGrp="1"/>
          </p:cNvGraphicFramePr>
          <p:nvPr>
            <p:ph idx="1"/>
          </p:nvPr>
        </p:nvGraphicFramePr>
        <p:xfrm>
          <a:off x="4361519" y="1163026"/>
          <a:ext cx="3339193" cy="5514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89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What is natural language processing</a:t>
            </a:r>
          </a:p>
        </p:txBody>
      </p:sp>
      <p:sp>
        <p:nvSpPr>
          <p:cNvPr id="3" name="Content Placeholder 2"/>
          <p:cNvSpPr>
            <a:spLocks noGrp="1"/>
          </p:cNvSpPr>
          <p:nvPr>
            <p:ph idx="1"/>
          </p:nvPr>
        </p:nvSpPr>
        <p:spPr>
          <a:xfrm>
            <a:off x="210389" y="1164168"/>
            <a:ext cx="11641455" cy="5513832"/>
          </a:xfrm>
        </p:spPr>
        <p:txBody>
          <a:bodyPr/>
          <a:lstStyle/>
          <a:p>
            <a:r>
              <a:rPr lang="en-GB" dirty="0"/>
              <a:t>NLP is the study of the computational treatment of natural (human) language. </a:t>
            </a:r>
          </a:p>
          <a:p>
            <a:r>
              <a:rPr lang="en-GB" dirty="0"/>
              <a:t>It enables machines to understand human communication to extract different information.</a:t>
            </a:r>
          </a:p>
          <a:p>
            <a:r>
              <a:rPr lang="en-GB" dirty="0"/>
              <a:t>Examples of NLP applications: Analysis of text in emails, human speech, social media, or documents.</a:t>
            </a:r>
          </a:p>
          <a:p>
            <a:r>
              <a:rPr lang="en-GB" dirty="0"/>
              <a:t>NLP has its origins in machine translation from the 1950s.</a:t>
            </a:r>
          </a:p>
          <a:p>
            <a:r>
              <a:rPr lang="en-GB" dirty="0"/>
              <a:t>NLP advanced over the years by combining the power of artificial intelligence (AI), computational linguistics, and computer science.</a:t>
            </a:r>
          </a:p>
          <a:p>
            <a:endParaRPr lang="en-GB" dirty="0"/>
          </a:p>
          <a:p>
            <a:endParaRPr lang="en-GB" dirty="0"/>
          </a:p>
        </p:txBody>
      </p:sp>
    </p:spTree>
    <p:extLst>
      <p:ext uri="{BB962C8B-B14F-4D97-AF65-F5344CB8AC3E}">
        <p14:creationId xmlns:p14="http://schemas.microsoft.com/office/powerpoint/2010/main" val="2366672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a:pPr>
            <a:r>
              <a:rPr lang="en-GB" dirty="0">
                <a:solidFill>
                  <a:schemeClr val="accent2"/>
                </a:solidFill>
              </a:rPr>
              <a:t>Sentence segmentation</a:t>
            </a:r>
            <a:r>
              <a:rPr lang="en-GB" dirty="0"/>
              <a:t>:</a:t>
            </a:r>
          </a:p>
          <a:p>
            <a:r>
              <a:rPr lang="en-GB" dirty="0"/>
              <a:t>Detect sentence boundaries.</a:t>
            </a:r>
          </a:p>
          <a:p>
            <a:r>
              <a:rPr lang="en-GB" dirty="0"/>
              <a:t>There are two sentences in the example that are separated by the conjunction “and”: </a:t>
            </a:r>
          </a:p>
          <a:p>
            <a:pPr lvl="1"/>
            <a:r>
              <a:rPr lang="en-GB" dirty="0"/>
              <a:t>“</a:t>
            </a:r>
            <a:r>
              <a:rPr lang="en-GB" i="1" dirty="0"/>
              <a:t>Yes, I got the invitation, and I will happily attend your party in London</a:t>
            </a:r>
            <a:r>
              <a:rPr lang="en-GB" dirty="0"/>
              <a:t>.”</a:t>
            </a:r>
          </a:p>
          <a:p>
            <a:r>
              <a:rPr lang="en-GB" dirty="0"/>
              <a:t>Apply this process to the example:</a:t>
            </a:r>
          </a:p>
          <a:p>
            <a:pPr lvl="1"/>
            <a:r>
              <a:rPr lang="en-GB" dirty="0"/>
              <a:t>“Yes, I got the invitation.”</a:t>
            </a:r>
          </a:p>
          <a:p>
            <a:pPr lvl="1"/>
            <a:r>
              <a:rPr lang="en-GB" dirty="0"/>
              <a:t> “I will happily attend your party in London.”</a:t>
            </a:r>
          </a:p>
          <a:p>
            <a:pPr lvl="1"/>
            <a:endParaRPr lang="en-GB" dirty="0"/>
          </a:p>
          <a:p>
            <a:endParaRPr lang="en-GB" dirty="0"/>
          </a:p>
          <a:p>
            <a:endParaRPr lang="en-GB" dirty="0"/>
          </a:p>
        </p:txBody>
      </p:sp>
    </p:spTree>
    <p:extLst>
      <p:ext uri="{BB962C8B-B14F-4D97-AF65-F5344CB8AC3E}">
        <p14:creationId xmlns:p14="http://schemas.microsoft.com/office/powerpoint/2010/main" val="320008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2"/>
            </a:pPr>
            <a:r>
              <a:rPr lang="en-GB" dirty="0">
                <a:solidFill>
                  <a:schemeClr val="accent2"/>
                </a:solidFill>
              </a:rPr>
              <a:t>Word Tokenization</a:t>
            </a:r>
            <a:r>
              <a:rPr lang="en-GB" dirty="0"/>
              <a:t>:</a:t>
            </a:r>
          </a:p>
          <a:p>
            <a:pPr lvl="1"/>
            <a:r>
              <a:rPr lang="en-GB" dirty="0"/>
              <a:t>Breaks a sentence into tokens. </a:t>
            </a:r>
          </a:p>
          <a:p>
            <a:pPr lvl="1"/>
            <a:r>
              <a:rPr lang="en-GB" dirty="0"/>
              <a:t>Tokenization uses delimiters, for example, a space ” “. </a:t>
            </a:r>
          </a:p>
          <a:p>
            <a:pPr lvl="1"/>
            <a:r>
              <a:rPr lang="en-GB" dirty="0"/>
              <a:t>Apply tokenization to the example:</a:t>
            </a:r>
          </a:p>
          <a:p>
            <a:pPr lvl="2"/>
            <a:r>
              <a:rPr lang="en-GB" dirty="0"/>
              <a:t>First sentence: “Yes””,” “I” “got” “the” “invitation”</a:t>
            </a:r>
          </a:p>
          <a:p>
            <a:pPr lvl="2"/>
            <a:r>
              <a:rPr lang="en-GB" dirty="0"/>
              <a:t>Second sentence: “I” “will” “happily” “attend” “your” “party” “in” “London”</a:t>
            </a:r>
          </a:p>
          <a:p>
            <a:pPr lvl="1"/>
            <a:endParaRPr lang="en-GB" dirty="0"/>
          </a:p>
          <a:p>
            <a:endParaRPr lang="en-GB" dirty="0"/>
          </a:p>
          <a:p>
            <a:endParaRPr lang="en-GB" dirty="0"/>
          </a:p>
        </p:txBody>
      </p:sp>
    </p:spTree>
    <p:extLst>
      <p:ext uri="{BB962C8B-B14F-4D97-AF65-F5344CB8AC3E}">
        <p14:creationId xmlns:p14="http://schemas.microsoft.com/office/powerpoint/2010/main" val="3288488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3"/>
            </a:pPr>
            <a:r>
              <a:rPr lang="en-GB" dirty="0">
                <a:solidFill>
                  <a:schemeClr val="accent2"/>
                </a:solidFill>
              </a:rPr>
              <a:t>Stemming</a:t>
            </a:r>
            <a:r>
              <a:rPr lang="en-GB" dirty="0"/>
              <a:t>:</a:t>
            </a:r>
          </a:p>
          <a:p>
            <a:pPr lvl="1"/>
            <a:r>
              <a:rPr lang="en-US" dirty="0"/>
              <a:t>Removes the prefixes and suffixes to obtain the root word.</a:t>
            </a:r>
            <a:endParaRPr lang="en-GB" dirty="0"/>
          </a:p>
          <a:p>
            <a:pPr lvl="1"/>
            <a:r>
              <a:rPr lang="en-GB" dirty="0"/>
              <a:t>The stem does not have to match the morphological root of the word. For example, “Studies” stemmed to “</a:t>
            </a:r>
            <a:r>
              <a:rPr lang="en-GB" dirty="0" err="1"/>
              <a:t>Studi</a:t>
            </a:r>
            <a:r>
              <a:rPr lang="en-GB" dirty="0"/>
              <a:t>”. </a:t>
            </a:r>
          </a:p>
          <a:p>
            <a:pPr lvl="1"/>
            <a:r>
              <a:rPr lang="en-GB" dirty="0"/>
              <a:t>The most popular English stemming algorithm is the Porter's algorithm (Porter, 1980).</a:t>
            </a:r>
          </a:p>
          <a:p>
            <a:pPr lvl="1"/>
            <a:r>
              <a:rPr lang="en-GB" dirty="0"/>
              <a:t>Example: </a:t>
            </a:r>
          </a:p>
          <a:p>
            <a:pPr lvl="2"/>
            <a:r>
              <a:rPr lang="en-US" dirty="0"/>
              <a:t>List of words: Affection, Affects, Affecting, Affected, Affecting</a:t>
            </a:r>
          </a:p>
          <a:p>
            <a:pPr lvl="2"/>
            <a:r>
              <a:rPr lang="en-US" dirty="0"/>
              <a:t>Root word: Affect</a:t>
            </a:r>
            <a:r>
              <a:rPr lang="en-GB" dirty="0"/>
              <a:t>+ </a:t>
            </a:r>
          </a:p>
          <a:p>
            <a:pPr lvl="1"/>
            <a:r>
              <a:rPr lang="en-GB" dirty="0"/>
              <a:t>Apply stemming to the example:</a:t>
            </a:r>
          </a:p>
          <a:p>
            <a:pPr lvl="2"/>
            <a:r>
              <a:rPr lang="en-GB" dirty="0"/>
              <a:t>First sentence: “Yes””,” “I” “got” “the” “invitation”</a:t>
            </a:r>
          </a:p>
          <a:p>
            <a:pPr lvl="3"/>
            <a:r>
              <a:rPr lang="en-GB" sz="1800" dirty="0">
                <a:latin typeface="IBM Plex Sans" panose="020B0503050203000203" pitchFamily="34" charset="0"/>
              </a:rPr>
              <a:t>“invitation” =&gt; “</a:t>
            </a:r>
            <a:r>
              <a:rPr lang="en-GB" sz="1800" dirty="0" err="1">
                <a:latin typeface="IBM Plex Sans" panose="020B0503050203000203" pitchFamily="34" charset="0"/>
              </a:rPr>
              <a:t>invit</a:t>
            </a:r>
            <a:r>
              <a:rPr lang="en-GB" sz="1800" dirty="0">
                <a:latin typeface="IBM Plex Sans" panose="020B0503050203000203" pitchFamily="34" charset="0"/>
              </a:rPr>
              <a:t>”</a:t>
            </a:r>
            <a:endParaRPr lang="en-GB" dirty="0"/>
          </a:p>
          <a:p>
            <a:pPr lvl="2"/>
            <a:r>
              <a:rPr lang="en-GB" dirty="0"/>
              <a:t>Second sentence: “I” “will” “happily” “attend” “your” “party” “in” “London”</a:t>
            </a:r>
          </a:p>
          <a:p>
            <a:pPr lvl="3"/>
            <a:r>
              <a:rPr lang="en-GB" sz="1800" dirty="0">
                <a:latin typeface="IBM Plex Sans" panose="020B0503050203000203" pitchFamily="34" charset="0"/>
              </a:rPr>
              <a:t>“happily” =&gt; “</a:t>
            </a:r>
            <a:r>
              <a:rPr lang="en-GB" sz="1800" dirty="0" err="1">
                <a:latin typeface="IBM Plex Sans" panose="020B0503050203000203" pitchFamily="34" charset="0"/>
              </a:rPr>
              <a:t>happi</a:t>
            </a:r>
            <a:r>
              <a:rPr lang="en-GB" sz="1800" dirty="0">
                <a:latin typeface="IBM Plex Sans" panose="020B0503050203000203" pitchFamily="34" charset="0"/>
              </a:rPr>
              <a:t>”</a:t>
            </a:r>
          </a:p>
          <a:p>
            <a:pPr lvl="1"/>
            <a:endParaRPr lang="en-GB" dirty="0"/>
          </a:p>
          <a:p>
            <a:endParaRPr lang="en-GB" dirty="0"/>
          </a:p>
          <a:p>
            <a:endParaRPr lang="en-GB" dirty="0"/>
          </a:p>
        </p:txBody>
      </p:sp>
    </p:spTree>
    <p:extLst>
      <p:ext uri="{BB962C8B-B14F-4D97-AF65-F5344CB8AC3E}">
        <p14:creationId xmlns:p14="http://schemas.microsoft.com/office/powerpoint/2010/main" val="1891722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Porter stemmer</a:t>
            </a:r>
          </a:p>
        </p:txBody>
      </p:sp>
      <p:graphicFrame>
        <p:nvGraphicFramePr>
          <p:cNvPr id="5" name="Content Placeholder 4">
            <a:extLst>
              <a:ext uri="{FF2B5EF4-FFF2-40B4-BE49-F238E27FC236}">
                <a16:creationId xmlns:a16="http://schemas.microsoft.com/office/drawing/2014/main" id="{D0703C76-C316-43A9-BE69-DADBAE32270D}"/>
              </a:ext>
            </a:extLst>
          </p:cNvPr>
          <p:cNvGraphicFramePr>
            <a:graphicFrameLocks noGrp="1"/>
          </p:cNvGraphicFramePr>
          <p:nvPr>
            <p:ph idx="1"/>
          </p:nvPr>
        </p:nvGraphicFramePr>
        <p:xfrm>
          <a:off x="2353447" y="1238121"/>
          <a:ext cx="8380665" cy="5245361"/>
        </p:xfrm>
        <a:graphic>
          <a:graphicData uri="http://schemas.openxmlformats.org/drawingml/2006/table">
            <a:tbl>
              <a:tblPr firstRow="1" bandRow="1">
                <a:tableStyleId>{5C22544A-7EE6-4342-B048-85BDC9FD1C3A}</a:tableStyleId>
              </a:tblPr>
              <a:tblGrid>
                <a:gridCol w="1723834">
                  <a:extLst>
                    <a:ext uri="{9D8B030D-6E8A-4147-A177-3AD203B41FA5}">
                      <a16:colId xmlns:a16="http://schemas.microsoft.com/office/drawing/2014/main" val="3734234061"/>
                    </a:ext>
                  </a:extLst>
                </a:gridCol>
                <a:gridCol w="2743200">
                  <a:extLst>
                    <a:ext uri="{9D8B030D-6E8A-4147-A177-3AD203B41FA5}">
                      <a16:colId xmlns:a16="http://schemas.microsoft.com/office/drawing/2014/main" val="23887024"/>
                    </a:ext>
                  </a:extLst>
                </a:gridCol>
                <a:gridCol w="3913631">
                  <a:extLst>
                    <a:ext uri="{9D8B030D-6E8A-4147-A177-3AD203B41FA5}">
                      <a16:colId xmlns:a16="http://schemas.microsoft.com/office/drawing/2014/main" val="1715994683"/>
                    </a:ext>
                  </a:extLst>
                </a:gridCol>
              </a:tblGrid>
              <a:tr h="600433">
                <a:tc>
                  <a:txBody>
                    <a:bodyPr/>
                    <a:lstStyle/>
                    <a:p>
                      <a:pPr marL="0" marR="0" algn="ctr">
                        <a:lnSpc>
                          <a:spcPct val="125000"/>
                        </a:lnSpc>
                        <a:spcBef>
                          <a:spcPts val="0"/>
                        </a:spcBef>
                        <a:spcAft>
                          <a:spcPts val="0"/>
                        </a:spcAft>
                      </a:pPr>
                      <a:r>
                        <a:rPr lang="en-GB" sz="1400" b="1" kern="1200" dirty="0">
                          <a:solidFill>
                            <a:schemeClr val="tx1"/>
                          </a:solidFill>
                          <a:latin typeface="Arial" pitchFamily="34" charset="0"/>
                          <a:ea typeface="+mn-ea"/>
                          <a:cs typeface="Arial" pitchFamily="34" charset="0"/>
                        </a:rPr>
                        <a:t>Step Number</a:t>
                      </a:r>
                      <a:endParaRPr lang="en-US" sz="1400" b="1" kern="1200" dirty="0">
                        <a:solidFill>
                          <a:schemeClr val="tx1"/>
                        </a:solidFill>
                        <a:latin typeface="Arial" pitchFamily="34" charset="0"/>
                        <a:ea typeface="+mn-ea"/>
                        <a:cs typeface="Arial" pitchFamily="34" charset="0"/>
                      </a:endParaRPr>
                    </a:p>
                  </a:txBody>
                  <a:tcPr marL="68580" marR="68580" marT="0" marB="0" anchor="ctr"/>
                </a:tc>
                <a:tc>
                  <a:txBody>
                    <a:bodyPr/>
                    <a:lstStyle/>
                    <a:p>
                      <a:pPr marL="0" marR="0" algn="ctr">
                        <a:lnSpc>
                          <a:spcPct val="125000"/>
                        </a:lnSpc>
                        <a:spcBef>
                          <a:spcPts val="0"/>
                        </a:spcBef>
                        <a:spcAft>
                          <a:spcPts val="0"/>
                        </a:spcAft>
                      </a:pPr>
                      <a:r>
                        <a:rPr lang="en-GB" sz="1400" b="1" kern="1200" dirty="0">
                          <a:solidFill>
                            <a:schemeClr val="tx1"/>
                          </a:solidFill>
                          <a:latin typeface="Arial" pitchFamily="34" charset="0"/>
                          <a:ea typeface="+mn-ea"/>
                          <a:cs typeface="Arial" pitchFamily="34" charset="0"/>
                        </a:rPr>
                        <a:t>Rule</a:t>
                      </a:r>
                      <a:endParaRPr lang="en-US" sz="1400" b="1" kern="1200" dirty="0">
                        <a:solidFill>
                          <a:schemeClr val="tx1"/>
                        </a:solidFill>
                        <a:latin typeface="Arial" pitchFamily="34" charset="0"/>
                        <a:ea typeface="+mn-ea"/>
                        <a:cs typeface="Arial" pitchFamily="34" charset="0"/>
                      </a:endParaRPr>
                    </a:p>
                  </a:txBody>
                  <a:tcPr marL="68580" marR="68580" marT="0" marB="0" anchor="ctr"/>
                </a:tc>
                <a:tc>
                  <a:txBody>
                    <a:bodyPr/>
                    <a:lstStyle/>
                    <a:p>
                      <a:pPr marL="0" marR="0" algn="ctr">
                        <a:lnSpc>
                          <a:spcPct val="125000"/>
                        </a:lnSpc>
                        <a:spcBef>
                          <a:spcPts val="0"/>
                        </a:spcBef>
                        <a:spcAft>
                          <a:spcPts val="0"/>
                        </a:spcAft>
                      </a:pPr>
                      <a:r>
                        <a:rPr lang="en-GB" sz="1400" b="1" kern="1200" dirty="0">
                          <a:solidFill>
                            <a:schemeClr val="tx1"/>
                          </a:solidFill>
                          <a:latin typeface="Arial" pitchFamily="34" charset="0"/>
                          <a:ea typeface="+mn-ea"/>
                          <a:cs typeface="Arial" pitchFamily="34" charset="0"/>
                        </a:rPr>
                        <a:t>Example</a:t>
                      </a:r>
                      <a:endParaRPr lang="en-US" sz="1400" b="1" kern="1200" dirty="0">
                        <a:solidFill>
                          <a:schemeClr val="tx1"/>
                        </a:solidFill>
                        <a:latin typeface="Arial" pitchFamily="34" charset="0"/>
                        <a:ea typeface="+mn-ea"/>
                        <a:cs typeface="Arial" pitchFamily="34" charset="0"/>
                      </a:endParaRPr>
                    </a:p>
                  </a:txBody>
                  <a:tcPr marL="68580" marR="68580" marT="0" marB="0" anchor="ctr"/>
                </a:tc>
                <a:extLst>
                  <a:ext uri="{0D108BD9-81ED-4DB2-BD59-A6C34878D82A}">
                    <a16:rowId xmlns:a16="http://schemas.microsoft.com/office/drawing/2014/main" val="3956141321"/>
                  </a:ext>
                </a:extLst>
              </a:tr>
              <a:tr h="1329693">
                <a:tc>
                  <a:txBody>
                    <a:bodyPr/>
                    <a:lstStyle/>
                    <a:p>
                      <a:pPr marL="0" marR="0" algn="ctr">
                        <a:lnSpc>
                          <a:spcPct val="125000"/>
                        </a:lnSpc>
                        <a:spcBef>
                          <a:spcPts val="0"/>
                        </a:spcBef>
                        <a:spcAft>
                          <a:spcPts val="0"/>
                        </a:spcAft>
                      </a:pPr>
                      <a:r>
                        <a:rPr lang="en-GB" sz="1400" b="0" kern="1200" dirty="0">
                          <a:solidFill>
                            <a:schemeClr val="tx1"/>
                          </a:solidFill>
                          <a:latin typeface="Arial" pitchFamily="34" charset="0"/>
                          <a:ea typeface="+mn-ea"/>
                          <a:cs typeface="Arial" pitchFamily="34" charset="0"/>
                        </a:rPr>
                        <a:t>1</a:t>
                      </a:r>
                      <a:endParaRPr lang="en-US" sz="1400" b="0" kern="1200" dirty="0">
                        <a:solidFill>
                          <a:schemeClr val="tx1"/>
                        </a:solidFill>
                        <a:latin typeface="Arial" pitchFamily="34" charset="0"/>
                        <a:ea typeface="+mn-ea"/>
                        <a:cs typeface="Arial" pitchFamily="34" charset="0"/>
                      </a:endParaRPr>
                    </a:p>
                  </a:txBody>
                  <a:tcPr marL="68580" marR="68580" marT="0" marB="0" anchor="ctr"/>
                </a:tc>
                <a:tc>
                  <a:txBody>
                    <a:bodyPr/>
                    <a:lstStyle/>
                    <a:p>
                      <a:pPr marL="0" marR="0" algn="l">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sses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ss</a:t>
                      </a:r>
                    </a:p>
                    <a:p>
                      <a:pPr marL="0" marR="0" algn="l">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ies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I</a:t>
                      </a:r>
                    </a:p>
                    <a:p>
                      <a:pPr marL="0" marR="0" algn="l">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ss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ss</a:t>
                      </a:r>
                    </a:p>
                    <a:p>
                      <a:pPr marL="0" marR="0" algn="l">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s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ø </a:t>
                      </a:r>
                    </a:p>
                  </a:txBody>
                  <a:tcPr marL="68580" marR="68580" marT="0" marB="0" anchor="ctr"/>
                </a:tc>
                <a:tc>
                  <a:txBody>
                    <a:bodyPr/>
                    <a:lstStyle/>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gla</a:t>
                      </a:r>
                      <a:r>
                        <a:rPr lang="en-US" sz="1400" b="1" kern="1200" dirty="0">
                          <a:solidFill>
                            <a:schemeClr val="tx1"/>
                          </a:solidFill>
                          <a:latin typeface="Arial" pitchFamily="34" charset="0"/>
                          <a:ea typeface="+mn-ea"/>
                          <a:cs typeface="Arial" pitchFamily="34" charset="0"/>
                        </a:rPr>
                        <a:t>sses</a:t>
                      </a:r>
                      <a:r>
                        <a:rPr lang="en-US" sz="1400" b="0" kern="1200" dirty="0">
                          <a:solidFill>
                            <a:schemeClr val="tx1"/>
                          </a:solidFill>
                          <a:latin typeface="Arial" pitchFamily="34" charset="0"/>
                          <a:ea typeface="+mn-ea"/>
                          <a:cs typeface="Arial" pitchFamily="34" charset="0"/>
                        </a:rPr>
                        <a:t>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gla</a:t>
                      </a:r>
                      <a:r>
                        <a:rPr lang="en-US" sz="1400" b="1" kern="1200" dirty="0">
                          <a:solidFill>
                            <a:schemeClr val="tx1"/>
                          </a:solidFill>
                          <a:latin typeface="Arial" pitchFamily="34" charset="0"/>
                          <a:ea typeface="+mn-ea"/>
                          <a:cs typeface="Arial" pitchFamily="34" charset="0"/>
                        </a:rPr>
                        <a:t>ss</a:t>
                      </a:r>
                    </a:p>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part</a:t>
                      </a:r>
                      <a:r>
                        <a:rPr lang="en-US" sz="1400" b="1" kern="1200" dirty="0">
                          <a:solidFill>
                            <a:schemeClr val="tx1"/>
                          </a:solidFill>
                          <a:latin typeface="Arial" pitchFamily="34" charset="0"/>
                          <a:ea typeface="+mn-ea"/>
                          <a:cs typeface="Arial" pitchFamily="34" charset="0"/>
                        </a:rPr>
                        <a:t>ies</a:t>
                      </a:r>
                      <a:r>
                        <a:rPr lang="en-US" sz="1400" b="0" kern="1200" dirty="0">
                          <a:solidFill>
                            <a:schemeClr val="tx1"/>
                          </a:solidFill>
                          <a:latin typeface="Arial" pitchFamily="34" charset="0"/>
                          <a:ea typeface="+mn-ea"/>
                          <a:cs typeface="Arial" pitchFamily="34" charset="0"/>
                        </a:rPr>
                        <a:t>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parti</a:t>
                      </a:r>
                    </a:p>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loss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loss</a:t>
                      </a:r>
                    </a:p>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hats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hat</a:t>
                      </a:r>
                    </a:p>
                  </a:txBody>
                  <a:tcPr marL="68580" marR="68580" marT="0" marB="0" anchor="ctr"/>
                </a:tc>
                <a:extLst>
                  <a:ext uri="{0D108BD9-81ED-4DB2-BD59-A6C34878D82A}">
                    <a16:rowId xmlns:a16="http://schemas.microsoft.com/office/drawing/2014/main" val="476062724"/>
                  </a:ext>
                </a:extLst>
              </a:tr>
              <a:tr h="992771">
                <a:tc>
                  <a:txBody>
                    <a:bodyPr/>
                    <a:lstStyle/>
                    <a:p>
                      <a:pPr marL="0" marR="0" algn="ctr">
                        <a:lnSpc>
                          <a:spcPct val="125000"/>
                        </a:lnSpc>
                        <a:spcBef>
                          <a:spcPts val="0"/>
                        </a:spcBef>
                        <a:spcAft>
                          <a:spcPts val="0"/>
                        </a:spcAft>
                      </a:pPr>
                      <a:r>
                        <a:rPr lang="en-GB" sz="1400" b="0" kern="1200" dirty="0">
                          <a:solidFill>
                            <a:schemeClr val="tx1"/>
                          </a:solidFill>
                          <a:latin typeface="Arial" pitchFamily="34" charset="0"/>
                          <a:ea typeface="+mn-ea"/>
                          <a:cs typeface="Arial" pitchFamily="34" charset="0"/>
                        </a:rPr>
                        <a:t>2</a:t>
                      </a:r>
                      <a:endParaRPr lang="en-US" sz="1400" b="0" kern="1200" dirty="0">
                        <a:solidFill>
                          <a:schemeClr val="tx1"/>
                        </a:solidFill>
                        <a:latin typeface="Arial" pitchFamily="34" charset="0"/>
                        <a:ea typeface="+mn-ea"/>
                        <a:cs typeface="Arial" pitchFamily="34" charset="0"/>
                      </a:endParaRPr>
                    </a:p>
                  </a:txBody>
                  <a:tcPr marL="68580" marR="68580" marT="0" marB="0" anchor="ctr"/>
                </a:tc>
                <a:tc>
                  <a:txBody>
                    <a:bodyPr/>
                    <a:lstStyle/>
                    <a:p>
                      <a:pPr marL="0" marR="0" algn="l">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ing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ø    </a:t>
                      </a:r>
                    </a:p>
                    <a:p>
                      <a:pPr marL="0" marR="0" algn="l">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ed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ø   </a:t>
                      </a:r>
                    </a:p>
                  </a:txBody>
                  <a:tcPr marL="68580" marR="68580" marT="0" marB="0" anchor="ctr"/>
                </a:tc>
                <a:tc>
                  <a:txBody>
                    <a:bodyPr/>
                    <a:lstStyle/>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talking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talk</a:t>
                      </a:r>
                    </a:p>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discovered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discover</a:t>
                      </a:r>
                    </a:p>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 </a:t>
                      </a:r>
                    </a:p>
                  </a:txBody>
                  <a:tcPr marL="68580" marR="68580" marT="0" marB="0" anchor="ctr"/>
                </a:tc>
                <a:extLst>
                  <a:ext uri="{0D108BD9-81ED-4DB2-BD59-A6C34878D82A}">
                    <a16:rowId xmlns:a16="http://schemas.microsoft.com/office/drawing/2014/main" val="1918416984"/>
                  </a:ext>
                </a:extLst>
              </a:tr>
              <a:tr h="990407">
                <a:tc>
                  <a:txBody>
                    <a:bodyPr/>
                    <a:lstStyle/>
                    <a:p>
                      <a:pPr marL="0" marR="0" algn="ctr">
                        <a:lnSpc>
                          <a:spcPct val="125000"/>
                        </a:lnSpc>
                        <a:spcBef>
                          <a:spcPts val="0"/>
                        </a:spcBef>
                        <a:spcAft>
                          <a:spcPts val="0"/>
                        </a:spcAft>
                      </a:pPr>
                      <a:r>
                        <a:rPr lang="en-GB" sz="1400" b="0" kern="1200" dirty="0">
                          <a:solidFill>
                            <a:schemeClr val="tx1"/>
                          </a:solidFill>
                          <a:latin typeface="Arial" pitchFamily="34" charset="0"/>
                          <a:ea typeface="+mn-ea"/>
                          <a:cs typeface="Arial" pitchFamily="34" charset="0"/>
                        </a:rPr>
                        <a:t>3</a:t>
                      </a:r>
                      <a:endParaRPr lang="en-US" sz="1400" b="0" kern="1200" dirty="0">
                        <a:solidFill>
                          <a:schemeClr val="tx1"/>
                        </a:solidFill>
                        <a:latin typeface="Arial" pitchFamily="34" charset="0"/>
                        <a:ea typeface="+mn-ea"/>
                        <a:cs typeface="Arial" pitchFamily="34" charset="0"/>
                      </a:endParaRPr>
                    </a:p>
                  </a:txBody>
                  <a:tcPr marL="68580" marR="68580" marT="0" marB="0" anchor="ctr"/>
                </a:tc>
                <a:tc>
                  <a:txBody>
                    <a:bodyPr/>
                    <a:lstStyle/>
                    <a:p>
                      <a:pPr marL="0" marR="0" algn="l">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ational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ate</a:t>
                      </a:r>
                    </a:p>
                    <a:p>
                      <a:pPr marL="0" marR="0" algn="l">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izer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ize</a:t>
                      </a:r>
                    </a:p>
                    <a:p>
                      <a:pPr marL="0" marR="0" algn="l">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ator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ate	  </a:t>
                      </a:r>
                    </a:p>
                  </a:txBody>
                  <a:tcPr marL="68580" marR="68580" marT="0" marB="0" anchor="ctr"/>
                </a:tc>
                <a:tc>
                  <a:txBody>
                    <a:bodyPr/>
                    <a:lstStyle/>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operational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operate</a:t>
                      </a:r>
                    </a:p>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recognizer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recognize</a:t>
                      </a:r>
                    </a:p>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collaborator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collaborate</a:t>
                      </a:r>
                    </a:p>
                  </a:txBody>
                  <a:tcPr marL="68580" marR="68580" marT="0" marB="0" anchor="ctr"/>
                </a:tc>
                <a:extLst>
                  <a:ext uri="{0D108BD9-81ED-4DB2-BD59-A6C34878D82A}">
                    <a16:rowId xmlns:a16="http://schemas.microsoft.com/office/drawing/2014/main" val="3117875716"/>
                  </a:ext>
                </a:extLst>
              </a:tr>
              <a:tr h="1332057">
                <a:tc>
                  <a:txBody>
                    <a:bodyPr/>
                    <a:lstStyle/>
                    <a:p>
                      <a:pPr marL="0" marR="0" algn="ctr">
                        <a:lnSpc>
                          <a:spcPct val="125000"/>
                        </a:lnSpc>
                        <a:spcBef>
                          <a:spcPts val="0"/>
                        </a:spcBef>
                        <a:spcAft>
                          <a:spcPts val="0"/>
                        </a:spcAft>
                      </a:pPr>
                      <a:r>
                        <a:rPr lang="en-GB" sz="1400" b="0" kern="1200" dirty="0">
                          <a:solidFill>
                            <a:schemeClr val="tx1"/>
                          </a:solidFill>
                          <a:latin typeface="Arial" pitchFamily="34" charset="0"/>
                          <a:ea typeface="+mn-ea"/>
                          <a:cs typeface="Arial" pitchFamily="34" charset="0"/>
                        </a:rPr>
                        <a:t>4</a:t>
                      </a:r>
                      <a:endParaRPr lang="en-US" sz="1400" b="0" kern="1200" dirty="0">
                        <a:solidFill>
                          <a:schemeClr val="tx1"/>
                        </a:solidFill>
                        <a:latin typeface="Arial" pitchFamily="34" charset="0"/>
                        <a:ea typeface="+mn-ea"/>
                        <a:cs typeface="Arial" pitchFamily="34" charset="0"/>
                      </a:endParaRPr>
                    </a:p>
                  </a:txBody>
                  <a:tcPr marL="68580" marR="68580" marT="0" marB="0" anchor="ctr"/>
                </a:tc>
                <a:tc>
                  <a:txBody>
                    <a:bodyPr/>
                    <a:lstStyle/>
                    <a:p>
                      <a:pPr marL="0" marR="0" algn="l">
                        <a:lnSpc>
                          <a:spcPct val="125000"/>
                        </a:lnSpc>
                        <a:spcBef>
                          <a:spcPts val="0"/>
                        </a:spcBef>
                        <a:spcAft>
                          <a:spcPts val="0"/>
                        </a:spcAft>
                      </a:pPr>
                      <a:r>
                        <a:rPr lang="es-AR" sz="1400" b="0" kern="1200" dirty="0">
                          <a:solidFill>
                            <a:schemeClr val="tx1"/>
                          </a:solidFill>
                          <a:latin typeface="Arial" pitchFamily="34" charset="0"/>
                          <a:ea typeface="+mn-ea"/>
                          <a:cs typeface="Arial" pitchFamily="34" charset="0"/>
                        </a:rPr>
                        <a:t>al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s-AR" sz="1400" b="0" kern="1200" dirty="0">
                          <a:solidFill>
                            <a:schemeClr val="tx1"/>
                          </a:solidFill>
                          <a:latin typeface="Arial" pitchFamily="34" charset="0"/>
                          <a:ea typeface="+mn-ea"/>
                          <a:cs typeface="Arial" pitchFamily="34" charset="0"/>
                        </a:rPr>
                        <a:t> ø      </a:t>
                      </a:r>
                      <a:endParaRPr lang="en-US" sz="1400" b="0" kern="1200" dirty="0">
                        <a:solidFill>
                          <a:schemeClr val="tx1"/>
                        </a:solidFill>
                        <a:latin typeface="Arial" pitchFamily="34" charset="0"/>
                        <a:ea typeface="+mn-ea"/>
                        <a:cs typeface="Arial" pitchFamily="34" charset="0"/>
                      </a:endParaRPr>
                    </a:p>
                    <a:p>
                      <a:pPr marL="0" marR="0" algn="l">
                        <a:lnSpc>
                          <a:spcPct val="125000"/>
                        </a:lnSpc>
                        <a:spcBef>
                          <a:spcPts val="0"/>
                        </a:spcBef>
                        <a:spcAft>
                          <a:spcPts val="0"/>
                        </a:spcAft>
                      </a:pPr>
                      <a:r>
                        <a:rPr lang="es-AR" sz="1400" b="0" kern="1200" dirty="0">
                          <a:solidFill>
                            <a:schemeClr val="tx1"/>
                          </a:solidFill>
                          <a:latin typeface="Arial" pitchFamily="34" charset="0"/>
                          <a:ea typeface="+mn-ea"/>
                          <a:cs typeface="Arial" pitchFamily="34" charset="0"/>
                        </a:rPr>
                        <a:t>able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s-AR" sz="1400" b="0" kern="1200" dirty="0">
                          <a:solidFill>
                            <a:schemeClr val="tx1"/>
                          </a:solidFill>
                          <a:latin typeface="Arial" pitchFamily="34" charset="0"/>
                          <a:ea typeface="+mn-ea"/>
                          <a:cs typeface="Arial" pitchFamily="34" charset="0"/>
                        </a:rPr>
                        <a:t> ø      </a:t>
                      </a:r>
                      <a:endParaRPr lang="en-US" sz="1400" b="0" kern="1200" dirty="0">
                        <a:solidFill>
                          <a:schemeClr val="tx1"/>
                        </a:solidFill>
                        <a:latin typeface="Arial" pitchFamily="34" charset="0"/>
                        <a:ea typeface="+mn-ea"/>
                        <a:cs typeface="Arial" pitchFamily="34" charset="0"/>
                      </a:endParaRPr>
                    </a:p>
                    <a:p>
                      <a:pPr marL="0" marR="0" algn="l">
                        <a:lnSpc>
                          <a:spcPct val="125000"/>
                        </a:lnSpc>
                        <a:spcBef>
                          <a:spcPts val="0"/>
                        </a:spcBef>
                        <a:spcAft>
                          <a:spcPts val="0"/>
                        </a:spcAft>
                      </a:pPr>
                      <a:r>
                        <a:rPr lang="es-AR" sz="1400" b="0" kern="1200" dirty="0">
                          <a:solidFill>
                            <a:schemeClr val="tx1"/>
                          </a:solidFill>
                          <a:latin typeface="Arial" pitchFamily="34" charset="0"/>
                          <a:ea typeface="+mn-ea"/>
                          <a:cs typeface="Arial" pitchFamily="34" charset="0"/>
                        </a:rPr>
                        <a:t>ate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s-AR" sz="1400" b="0" kern="1200" dirty="0">
                          <a:solidFill>
                            <a:schemeClr val="tx1"/>
                          </a:solidFill>
                          <a:latin typeface="Arial" pitchFamily="34" charset="0"/>
                          <a:ea typeface="+mn-ea"/>
                          <a:cs typeface="Arial" pitchFamily="34" charset="0"/>
                        </a:rPr>
                        <a:t> ø  </a:t>
                      </a:r>
                      <a:endParaRPr lang="en-US" sz="1400" b="0" kern="1200" dirty="0">
                        <a:solidFill>
                          <a:schemeClr val="tx1"/>
                        </a:solidFill>
                        <a:latin typeface="Arial" pitchFamily="34" charset="0"/>
                        <a:ea typeface="+mn-ea"/>
                        <a:cs typeface="Arial" pitchFamily="34" charset="0"/>
                      </a:endParaRPr>
                    </a:p>
                    <a:p>
                      <a:pPr marL="0" marR="0" algn="l">
                        <a:lnSpc>
                          <a:spcPct val="125000"/>
                        </a:lnSpc>
                        <a:spcBef>
                          <a:spcPts val="0"/>
                        </a:spcBef>
                        <a:spcAft>
                          <a:spcPts val="0"/>
                        </a:spcAft>
                      </a:pPr>
                      <a:r>
                        <a:rPr lang="es-AR" sz="1400" b="0" kern="1200" dirty="0">
                          <a:solidFill>
                            <a:schemeClr val="tx1"/>
                          </a:solidFill>
                          <a:latin typeface="Arial" pitchFamily="34" charset="0"/>
                          <a:ea typeface="+mn-ea"/>
                          <a:cs typeface="Arial" pitchFamily="34" charset="0"/>
                        </a:rPr>
                        <a:t> </a:t>
                      </a:r>
                      <a:endParaRPr lang="en-US" sz="1400" b="0" kern="1200" dirty="0">
                        <a:solidFill>
                          <a:schemeClr val="tx1"/>
                        </a:solidFill>
                        <a:latin typeface="Arial" pitchFamily="34" charset="0"/>
                        <a:ea typeface="+mn-ea"/>
                        <a:cs typeface="Arial" pitchFamily="34" charset="0"/>
                      </a:endParaRPr>
                    </a:p>
                  </a:txBody>
                  <a:tcPr marL="68580" marR="68580" marT="0" marB="0" anchor="ctr"/>
                </a:tc>
                <a:tc>
                  <a:txBody>
                    <a:bodyPr/>
                    <a:lstStyle/>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electrical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electric</a:t>
                      </a:r>
                    </a:p>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doable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do</a:t>
                      </a:r>
                    </a:p>
                    <a:p>
                      <a:pPr marL="0" marR="0" algn="ctr">
                        <a:lnSpc>
                          <a:spcPct val="125000"/>
                        </a:lnSpc>
                        <a:spcBef>
                          <a:spcPts val="0"/>
                        </a:spcBef>
                        <a:spcAft>
                          <a:spcPts val="0"/>
                        </a:spcAft>
                      </a:pPr>
                      <a:r>
                        <a:rPr lang="en-US" sz="1400" b="0" kern="1200" dirty="0">
                          <a:solidFill>
                            <a:schemeClr val="tx1"/>
                          </a:solidFill>
                          <a:latin typeface="Arial" pitchFamily="34" charset="0"/>
                          <a:ea typeface="+mn-ea"/>
                          <a:cs typeface="Arial" pitchFamily="34" charset="0"/>
                        </a:rPr>
                        <a:t>investigate </a:t>
                      </a:r>
                      <a:r>
                        <a:rPr lang="en-US" sz="1400" b="0" kern="1200" dirty="0">
                          <a:solidFill>
                            <a:schemeClr val="tx1"/>
                          </a:solidFill>
                          <a:latin typeface="Arial" pitchFamily="34" charset="0"/>
                          <a:ea typeface="+mn-ea"/>
                          <a:cs typeface="Arial" pitchFamily="34" charset="0"/>
                          <a:sym typeface="Symbol" panose="05050102010706020507" pitchFamily="18" charset="2"/>
                        </a:rPr>
                        <a:t></a:t>
                      </a:r>
                      <a:r>
                        <a:rPr lang="en-US" sz="1400" b="0" kern="1200" dirty="0">
                          <a:solidFill>
                            <a:schemeClr val="tx1"/>
                          </a:solidFill>
                          <a:latin typeface="Arial" pitchFamily="34" charset="0"/>
                          <a:ea typeface="+mn-ea"/>
                          <a:cs typeface="Arial" pitchFamily="34" charset="0"/>
                        </a:rPr>
                        <a:t> investing</a:t>
                      </a:r>
                    </a:p>
                  </a:txBody>
                  <a:tcPr marL="68580" marR="68580" marT="0" marB="0" anchor="ctr"/>
                </a:tc>
                <a:extLst>
                  <a:ext uri="{0D108BD9-81ED-4DB2-BD59-A6C34878D82A}">
                    <a16:rowId xmlns:a16="http://schemas.microsoft.com/office/drawing/2014/main" val="1171693690"/>
                  </a:ext>
                </a:extLst>
              </a:tr>
            </a:tbl>
          </a:graphicData>
        </a:graphic>
      </p:graphicFrame>
    </p:spTree>
    <p:extLst>
      <p:ext uri="{BB962C8B-B14F-4D97-AF65-F5344CB8AC3E}">
        <p14:creationId xmlns:p14="http://schemas.microsoft.com/office/powerpoint/2010/main" val="1539403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4"/>
            </a:pPr>
            <a:r>
              <a:rPr lang="en-GB" dirty="0">
                <a:solidFill>
                  <a:schemeClr val="accent2"/>
                </a:solidFill>
              </a:rPr>
              <a:t>Lemmatization</a:t>
            </a:r>
            <a:r>
              <a:rPr lang="en-GB" dirty="0"/>
              <a:t>:</a:t>
            </a:r>
          </a:p>
          <a:p>
            <a:pPr lvl="1"/>
            <a:r>
              <a:rPr lang="en-US" dirty="0"/>
              <a:t>Groups together different inflected forms of a word into a base word called lemma</a:t>
            </a:r>
            <a:r>
              <a:rPr lang="en-GB" dirty="0"/>
              <a:t>. </a:t>
            </a:r>
          </a:p>
          <a:p>
            <a:pPr lvl="1"/>
            <a:r>
              <a:rPr lang="en-GB" dirty="0"/>
              <a:t>Example: </a:t>
            </a:r>
          </a:p>
          <a:p>
            <a:pPr lvl="2"/>
            <a:r>
              <a:rPr lang="en-US" dirty="0"/>
              <a:t>List of words: going, gone, went</a:t>
            </a:r>
          </a:p>
          <a:p>
            <a:pPr lvl="2"/>
            <a:r>
              <a:rPr lang="en-US" dirty="0"/>
              <a:t>Lemma: go</a:t>
            </a:r>
          </a:p>
          <a:p>
            <a:pPr lvl="1"/>
            <a:r>
              <a:rPr lang="en-GB" dirty="0"/>
              <a:t>Apply </a:t>
            </a:r>
            <a:r>
              <a:rPr lang="en-US" sz="1800" dirty="0">
                <a:latin typeface="Segoe UI" panose="020B0502040204020203" pitchFamily="34" charset="0"/>
              </a:rPr>
              <a:t>lemmatization</a:t>
            </a:r>
            <a:r>
              <a:rPr lang="en-GB" dirty="0"/>
              <a:t> to the example:</a:t>
            </a:r>
          </a:p>
          <a:p>
            <a:pPr lvl="2"/>
            <a:r>
              <a:rPr lang="en-GB" dirty="0"/>
              <a:t>First sentence: “Yes””,” “I” “got” “the” “invitation”</a:t>
            </a:r>
          </a:p>
          <a:p>
            <a:pPr lvl="3"/>
            <a:r>
              <a:rPr lang="en-GB" sz="1800" dirty="0">
                <a:latin typeface="IBM Plex Sans" panose="020B0503050203000203" pitchFamily="34" charset="0"/>
              </a:rPr>
              <a:t>“got” =&gt; “get” </a:t>
            </a:r>
          </a:p>
          <a:p>
            <a:pPr marL="228600" lvl="1" indent="0">
              <a:buNone/>
            </a:pPr>
            <a:endParaRPr lang="en-GB" dirty="0"/>
          </a:p>
          <a:p>
            <a:endParaRPr lang="en-GB" dirty="0"/>
          </a:p>
          <a:p>
            <a:endParaRPr lang="en-GB" dirty="0"/>
          </a:p>
        </p:txBody>
      </p:sp>
    </p:spTree>
    <p:extLst>
      <p:ext uri="{BB962C8B-B14F-4D97-AF65-F5344CB8AC3E}">
        <p14:creationId xmlns:p14="http://schemas.microsoft.com/office/powerpoint/2010/main" val="321521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5"/>
            </a:pPr>
            <a:r>
              <a:rPr lang="en-GB" dirty="0">
                <a:solidFill>
                  <a:schemeClr val="accent2"/>
                </a:solidFill>
              </a:rPr>
              <a:t>Stop words removal</a:t>
            </a:r>
            <a:r>
              <a:rPr lang="en-GB" dirty="0"/>
              <a:t>:</a:t>
            </a:r>
          </a:p>
          <a:p>
            <a:pPr lvl="1"/>
            <a:r>
              <a:rPr lang="en-US" dirty="0"/>
              <a:t>Removes a set of commonly used words that do not add much meaning to the sentence</a:t>
            </a:r>
            <a:r>
              <a:rPr lang="en-GB" dirty="0"/>
              <a:t>. </a:t>
            </a:r>
          </a:p>
          <a:p>
            <a:pPr lvl="1"/>
            <a:r>
              <a:rPr lang="en-US" dirty="0"/>
              <a:t>Allows applications to focus on the important words instead</a:t>
            </a:r>
            <a:r>
              <a:rPr lang="en-GB" dirty="0"/>
              <a:t>.</a:t>
            </a:r>
          </a:p>
          <a:p>
            <a:pPr lvl="1"/>
            <a:r>
              <a:rPr lang="en-GB" dirty="0"/>
              <a:t>Example: </a:t>
            </a:r>
          </a:p>
          <a:p>
            <a:pPr lvl="2"/>
            <a:r>
              <a:rPr lang="en-US" dirty="0"/>
              <a:t>Removing ‘and’, ‘of’, ‘the’ from text</a:t>
            </a:r>
          </a:p>
          <a:p>
            <a:pPr lvl="1"/>
            <a:r>
              <a:rPr lang="en-GB" dirty="0"/>
              <a:t>Apply stop word removal to the example:</a:t>
            </a:r>
          </a:p>
          <a:p>
            <a:pPr lvl="2"/>
            <a:r>
              <a:rPr lang="en-GB" dirty="0"/>
              <a:t>First sentence: “Yes””,” “I” “got” “the” “invitation”</a:t>
            </a:r>
          </a:p>
          <a:p>
            <a:pPr lvl="3"/>
            <a:r>
              <a:rPr lang="en-GB" sz="1800" dirty="0">
                <a:latin typeface="IBM Plex Sans" panose="020B0503050203000203" pitchFamily="34" charset="0"/>
              </a:rPr>
              <a:t>Removing the word “the”</a:t>
            </a:r>
            <a:endParaRPr lang="en-GB" dirty="0"/>
          </a:p>
          <a:p>
            <a:endParaRPr lang="en-GB" dirty="0"/>
          </a:p>
          <a:p>
            <a:endParaRPr lang="en-GB" dirty="0"/>
          </a:p>
        </p:txBody>
      </p:sp>
    </p:spTree>
    <p:extLst>
      <p:ext uri="{BB962C8B-B14F-4D97-AF65-F5344CB8AC3E}">
        <p14:creationId xmlns:p14="http://schemas.microsoft.com/office/powerpoint/2010/main" val="3966513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6"/>
            </a:pPr>
            <a:r>
              <a:rPr lang="en-GB" dirty="0">
                <a:solidFill>
                  <a:schemeClr val="accent2"/>
                </a:solidFill>
              </a:rPr>
              <a:t>Dependency Parsing (DP)</a:t>
            </a:r>
            <a:r>
              <a:rPr lang="en-GB" dirty="0"/>
              <a:t>:</a:t>
            </a:r>
          </a:p>
          <a:p>
            <a:pPr lvl="1"/>
            <a:r>
              <a:rPr lang="en-US" dirty="0"/>
              <a:t>Examines the dependencies between the phrases of a sentence to determine its grammatical structure</a:t>
            </a:r>
            <a:r>
              <a:rPr lang="en-GB" dirty="0"/>
              <a:t>. </a:t>
            </a:r>
          </a:p>
          <a:p>
            <a:pPr lvl="1"/>
            <a:r>
              <a:rPr lang="en-US" dirty="0"/>
              <a:t>Based on the assumption that there is a direct relationship between each linguistic unit in a sentence</a:t>
            </a:r>
            <a:r>
              <a:rPr lang="en-GB" dirty="0"/>
              <a:t>.</a:t>
            </a:r>
          </a:p>
          <a:p>
            <a:pPr lvl="1"/>
            <a:r>
              <a:rPr lang="en-US" dirty="0"/>
              <a:t>The relationships between each linguistic unit, or phrase, in the sentence are expressed by directed arcs.</a:t>
            </a:r>
            <a:endParaRPr lang="en-GB" dirty="0"/>
          </a:p>
          <a:p>
            <a:pPr lvl="1"/>
            <a:r>
              <a:rPr lang="en-GB" dirty="0"/>
              <a:t>Example: T</a:t>
            </a:r>
            <a:r>
              <a:rPr lang="en-US" dirty="0"/>
              <a:t>he diagram explains the sentence’s dependence structure.</a:t>
            </a:r>
            <a:endParaRPr lang="en-GB" dirty="0"/>
          </a:p>
          <a:p>
            <a:endParaRPr lang="en-GB" dirty="0"/>
          </a:p>
        </p:txBody>
      </p:sp>
      <p:pic>
        <p:nvPicPr>
          <p:cNvPr id="6" name="Picture 5" descr="Diagram&#10;&#10;Description automatically generated">
            <a:extLst>
              <a:ext uri="{FF2B5EF4-FFF2-40B4-BE49-F238E27FC236}">
                <a16:creationId xmlns:a16="http://schemas.microsoft.com/office/drawing/2014/main" id="{167EAF8A-9019-44AA-A537-60DB9C9BCED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10388" y="3733801"/>
            <a:ext cx="6094412" cy="2354083"/>
          </a:xfrm>
          <a:prstGeom prst="rect">
            <a:avLst/>
          </a:prstGeom>
        </p:spPr>
      </p:pic>
      <p:graphicFrame>
        <p:nvGraphicFramePr>
          <p:cNvPr id="7" name="Table 6">
            <a:extLst>
              <a:ext uri="{FF2B5EF4-FFF2-40B4-BE49-F238E27FC236}">
                <a16:creationId xmlns:a16="http://schemas.microsoft.com/office/drawing/2014/main" id="{AF68A101-1055-4D7A-8EDD-442AB6FF0648}"/>
              </a:ext>
            </a:extLst>
          </p:cNvPr>
          <p:cNvGraphicFramePr>
            <a:graphicFrameLocks noGrp="1"/>
          </p:cNvGraphicFramePr>
          <p:nvPr/>
        </p:nvGraphicFramePr>
        <p:xfrm>
          <a:off x="6495108" y="3539195"/>
          <a:ext cx="5166426" cy="2743293"/>
        </p:xfrm>
        <a:graphic>
          <a:graphicData uri="http://schemas.openxmlformats.org/drawingml/2006/table">
            <a:tbl>
              <a:tblPr firstRow="1" bandRow="1">
                <a:tableStyleId>{5C22544A-7EE6-4342-B048-85BDC9FD1C3A}</a:tableStyleId>
              </a:tblPr>
              <a:tblGrid>
                <a:gridCol w="2583213">
                  <a:extLst>
                    <a:ext uri="{9D8B030D-6E8A-4147-A177-3AD203B41FA5}">
                      <a16:colId xmlns:a16="http://schemas.microsoft.com/office/drawing/2014/main" val="1742105250"/>
                    </a:ext>
                  </a:extLst>
                </a:gridCol>
                <a:gridCol w="2583213">
                  <a:extLst>
                    <a:ext uri="{9D8B030D-6E8A-4147-A177-3AD203B41FA5}">
                      <a16:colId xmlns:a16="http://schemas.microsoft.com/office/drawing/2014/main" val="1085485764"/>
                    </a:ext>
                  </a:extLst>
                </a:gridCol>
              </a:tblGrid>
              <a:tr h="391899">
                <a:tc>
                  <a:txBody>
                    <a:bodyPr/>
                    <a:lstStyle/>
                    <a:p>
                      <a:pPr algn="ctr"/>
                      <a:r>
                        <a:rPr lang="en-US" sz="1400" dirty="0">
                          <a:solidFill>
                            <a:schemeClr val="bg1"/>
                          </a:solidFill>
                          <a:latin typeface="IBM Plex Sans" panose="020B0503050203000203" pitchFamily="34" charset="0"/>
                        </a:rPr>
                        <a:t>Dependency tag</a:t>
                      </a:r>
                    </a:p>
                  </a:txBody>
                  <a:tcPr/>
                </a:tc>
                <a:tc>
                  <a:txBody>
                    <a:bodyPr/>
                    <a:lstStyle/>
                    <a:p>
                      <a:pPr algn="ctr"/>
                      <a:r>
                        <a:rPr lang="en-US" sz="1400" dirty="0">
                          <a:solidFill>
                            <a:schemeClr val="bg1"/>
                          </a:solidFill>
                          <a:latin typeface="IBM Plex Sans" panose="020B0503050203000203" pitchFamily="34" charset="0"/>
                        </a:rPr>
                        <a:t>Description</a:t>
                      </a:r>
                    </a:p>
                  </a:txBody>
                  <a:tcPr/>
                </a:tc>
                <a:extLst>
                  <a:ext uri="{0D108BD9-81ED-4DB2-BD59-A6C34878D82A}">
                    <a16:rowId xmlns:a16="http://schemas.microsoft.com/office/drawing/2014/main" val="2563791443"/>
                  </a:ext>
                </a:extLst>
              </a:tr>
              <a:tr h="391899">
                <a:tc>
                  <a:txBody>
                    <a:bodyPr/>
                    <a:lstStyle/>
                    <a:p>
                      <a:pPr algn="ctr"/>
                      <a:r>
                        <a:rPr lang="en-US" sz="1400" dirty="0">
                          <a:solidFill>
                            <a:schemeClr val="tx1"/>
                          </a:solidFill>
                          <a:latin typeface="IBM Plex Sans" panose="020B0503050203000203" pitchFamily="34" charset="0"/>
                        </a:rPr>
                        <a:t>root</a:t>
                      </a:r>
                    </a:p>
                  </a:txBody>
                  <a:tcPr/>
                </a:tc>
                <a:tc>
                  <a:txBody>
                    <a:bodyPr/>
                    <a:lstStyle/>
                    <a:p>
                      <a:pPr algn="ctr"/>
                      <a:r>
                        <a:rPr lang="en-US" sz="1400" dirty="0">
                          <a:solidFill>
                            <a:schemeClr val="tx1"/>
                          </a:solidFill>
                          <a:latin typeface="IBM Plex Sans" panose="020B0503050203000203" pitchFamily="34" charset="0"/>
                        </a:rPr>
                        <a:t>The root of the tree</a:t>
                      </a:r>
                    </a:p>
                  </a:txBody>
                  <a:tcPr/>
                </a:tc>
                <a:extLst>
                  <a:ext uri="{0D108BD9-81ED-4DB2-BD59-A6C34878D82A}">
                    <a16:rowId xmlns:a16="http://schemas.microsoft.com/office/drawing/2014/main" val="844442398"/>
                  </a:ext>
                </a:extLst>
              </a:tr>
              <a:tr h="391899">
                <a:tc>
                  <a:txBody>
                    <a:bodyPr/>
                    <a:lstStyle/>
                    <a:p>
                      <a:pPr algn="ctr"/>
                      <a:r>
                        <a:rPr lang="en-US" sz="1400" dirty="0" err="1">
                          <a:solidFill>
                            <a:schemeClr val="tx1"/>
                          </a:solidFill>
                          <a:latin typeface="IBM Plex Sans" panose="020B0503050203000203" pitchFamily="34" charset="0"/>
                        </a:rPr>
                        <a:t>nsubj</a:t>
                      </a:r>
                      <a:endParaRPr lang="en-US" sz="1400" dirty="0">
                        <a:solidFill>
                          <a:schemeClr val="tx1"/>
                        </a:solidFill>
                        <a:latin typeface="IBM Plex Sans" panose="020B0503050203000203" pitchFamily="34" charset="0"/>
                      </a:endParaRPr>
                    </a:p>
                  </a:txBody>
                  <a:tcPr/>
                </a:tc>
                <a:tc>
                  <a:txBody>
                    <a:bodyPr/>
                    <a:lstStyle/>
                    <a:p>
                      <a:pPr algn="ctr"/>
                      <a:r>
                        <a:rPr lang="en-US" sz="1400" dirty="0">
                          <a:solidFill>
                            <a:schemeClr val="tx1"/>
                          </a:solidFill>
                          <a:latin typeface="IBM Plex Sans" panose="020B0503050203000203" pitchFamily="34" charset="0"/>
                        </a:rPr>
                        <a:t>nominal topic</a:t>
                      </a:r>
                    </a:p>
                  </a:txBody>
                  <a:tcPr/>
                </a:tc>
                <a:extLst>
                  <a:ext uri="{0D108BD9-81ED-4DB2-BD59-A6C34878D82A}">
                    <a16:rowId xmlns:a16="http://schemas.microsoft.com/office/drawing/2014/main" val="3402691235"/>
                  </a:ext>
                </a:extLst>
              </a:tr>
              <a:tr h="391899">
                <a:tc>
                  <a:txBody>
                    <a:bodyPr/>
                    <a:lstStyle/>
                    <a:p>
                      <a:pPr algn="ctr"/>
                      <a:r>
                        <a:rPr lang="en-US" sz="1400" dirty="0" err="1">
                          <a:solidFill>
                            <a:schemeClr val="tx1"/>
                          </a:solidFill>
                          <a:latin typeface="IBM Plex Sans" panose="020B0503050203000203" pitchFamily="34" charset="0"/>
                        </a:rPr>
                        <a:t>dobj</a:t>
                      </a:r>
                      <a:endParaRPr lang="en-US" sz="1400" dirty="0">
                        <a:solidFill>
                          <a:schemeClr val="tx1"/>
                        </a:solidFill>
                        <a:latin typeface="IBM Plex Sans" panose="020B0503050203000203" pitchFamily="34" charset="0"/>
                      </a:endParaRPr>
                    </a:p>
                  </a:txBody>
                  <a:tcPr/>
                </a:tc>
                <a:tc>
                  <a:txBody>
                    <a:bodyPr/>
                    <a:lstStyle/>
                    <a:p>
                      <a:pPr algn="ctr"/>
                      <a:r>
                        <a:rPr lang="en-US" sz="1400" dirty="0">
                          <a:solidFill>
                            <a:schemeClr val="tx1"/>
                          </a:solidFill>
                          <a:latin typeface="IBM Plex Sans" panose="020B0503050203000203" pitchFamily="34" charset="0"/>
                        </a:rPr>
                        <a:t>direct object</a:t>
                      </a:r>
                    </a:p>
                  </a:txBody>
                  <a:tcPr/>
                </a:tc>
                <a:extLst>
                  <a:ext uri="{0D108BD9-81ED-4DB2-BD59-A6C34878D82A}">
                    <a16:rowId xmlns:a16="http://schemas.microsoft.com/office/drawing/2014/main" val="1415364473"/>
                  </a:ext>
                </a:extLst>
              </a:tr>
              <a:tr h="391899">
                <a:tc>
                  <a:txBody>
                    <a:bodyPr/>
                    <a:lstStyle/>
                    <a:p>
                      <a:pPr algn="ctr"/>
                      <a:r>
                        <a:rPr lang="en-US" sz="1400" dirty="0">
                          <a:solidFill>
                            <a:schemeClr val="tx1"/>
                          </a:solidFill>
                          <a:latin typeface="IBM Plex Sans" panose="020B0503050203000203" pitchFamily="34" charset="0"/>
                        </a:rPr>
                        <a:t>det</a:t>
                      </a:r>
                    </a:p>
                  </a:txBody>
                  <a:tcPr anchor="ctr"/>
                </a:tc>
                <a:tc>
                  <a:txBody>
                    <a:bodyPr/>
                    <a:lstStyle/>
                    <a:p>
                      <a:pPr algn="ctr"/>
                      <a:r>
                        <a:rPr lang="en-US" sz="1400" dirty="0">
                          <a:solidFill>
                            <a:schemeClr val="tx1"/>
                          </a:solidFill>
                          <a:latin typeface="IBM Plex Sans" panose="020B0503050203000203" pitchFamily="34" charset="0"/>
                        </a:rPr>
                        <a:t>determiner</a:t>
                      </a:r>
                    </a:p>
                  </a:txBody>
                  <a:tcPr anchor="ctr"/>
                </a:tc>
                <a:extLst>
                  <a:ext uri="{0D108BD9-81ED-4DB2-BD59-A6C34878D82A}">
                    <a16:rowId xmlns:a16="http://schemas.microsoft.com/office/drawing/2014/main" val="3321235601"/>
                  </a:ext>
                </a:extLst>
              </a:tr>
              <a:tr h="391899">
                <a:tc>
                  <a:txBody>
                    <a:bodyPr/>
                    <a:lstStyle/>
                    <a:p>
                      <a:pPr algn="ctr"/>
                      <a:r>
                        <a:rPr lang="en-US" sz="1400" dirty="0" err="1">
                          <a:solidFill>
                            <a:schemeClr val="tx1"/>
                          </a:solidFill>
                          <a:latin typeface="IBM Plex Sans" panose="020B0503050203000203" pitchFamily="34" charset="0"/>
                        </a:rPr>
                        <a:t>nmod</a:t>
                      </a:r>
                      <a:endParaRPr lang="en-US" sz="1400" dirty="0">
                        <a:solidFill>
                          <a:schemeClr val="tx1"/>
                        </a:solidFill>
                        <a:latin typeface="IBM Plex Sans" panose="020B0503050203000203" pitchFamily="34" charset="0"/>
                      </a:endParaRPr>
                    </a:p>
                  </a:txBody>
                  <a:tcPr anchor="ctr"/>
                </a:tc>
                <a:tc>
                  <a:txBody>
                    <a:bodyPr/>
                    <a:lstStyle/>
                    <a:p>
                      <a:pPr algn="ctr"/>
                      <a:r>
                        <a:rPr lang="en-US" sz="1400" dirty="0">
                          <a:solidFill>
                            <a:schemeClr val="tx1"/>
                          </a:solidFill>
                          <a:latin typeface="IBM Plex Sans" panose="020B0503050203000203" pitchFamily="34" charset="0"/>
                        </a:rPr>
                        <a:t>nominal modifier</a:t>
                      </a:r>
                    </a:p>
                  </a:txBody>
                  <a:tcPr anchor="ctr"/>
                </a:tc>
                <a:extLst>
                  <a:ext uri="{0D108BD9-81ED-4DB2-BD59-A6C34878D82A}">
                    <a16:rowId xmlns:a16="http://schemas.microsoft.com/office/drawing/2014/main" val="2606400036"/>
                  </a:ext>
                </a:extLst>
              </a:tr>
              <a:tr h="391899">
                <a:tc>
                  <a:txBody>
                    <a:bodyPr/>
                    <a:lstStyle/>
                    <a:p>
                      <a:pPr algn="ctr"/>
                      <a:r>
                        <a:rPr lang="en-US" sz="1400" dirty="0">
                          <a:solidFill>
                            <a:schemeClr val="tx1"/>
                          </a:solidFill>
                          <a:latin typeface="IBM Plex Sans" panose="020B0503050203000203" pitchFamily="34" charset="0"/>
                        </a:rPr>
                        <a:t>case</a:t>
                      </a:r>
                    </a:p>
                  </a:txBody>
                  <a:tcPr anchor="ctr"/>
                </a:tc>
                <a:tc>
                  <a:txBody>
                    <a:bodyPr/>
                    <a:lstStyle/>
                    <a:p>
                      <a:pPr algn="ctr"/>
                      <a:r>
                        <a:rPr lang="en-US" sz="1400" dirty="0">
                          <a:solidFill>
                            <a:schemeClr val="tx1"/>
                          </a:solidFill>
                          <a:latin typeface="IBM Plex Sans" panose="020B0503050203000203" pitchFamily="34" charset="0"/>
                        </a:rPr>
                        <a:t>case-marking</a:t>
                      </a:r>
                    </a:p>
                  </a:txBody>
                  <a:tcPr anchor="ctr"/>
                </a:tc>
                <a:extLst>
                  <a:ext uri="{0D108BD9-81ED-4DB2-BD59-A6C34878D82A}">
                    <a16:rowId xmlns:a16="http://schemas.microsoft.com/office/drawing/2014/main" val="1739352719"/>
                  </a:ext>
                </a:extLst>
              </a:tr>
            </a:tbl>
          </a:graphicData>
        </a:graphic>
      </p:graphicFrame>
    </p:spTree>
    <p:extLst>
      <p:ext uri="{BB962C8B-B14F-4D97-AF65-F5344CB8AC3E}">
        <p14:creationId xmlns:p14="http://schemas.microsoft.com/office/powerpoint/2010/main" val="921059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6"/>
            </a:pPr>
            <a:r>
              <a:rPr lang="en-GB" dirty="0">
                <a:solidFill>
                  <a:schemeClr val="accent2"/>
                </a:solidFill>
              </a:rPr>
              <a:t>Dependency Parsing (DP) (cont.)</a:t>
            </a:r>
            <a:r>
              <a:rPr lang="en-GB" dirty="0"/>
              <a:t>:</a:t>
            </a:r>
          </a:p>
          <a:p>
            <a:pPr lvl="1"/>
            <a:r>
              <a:rPr lang="en-GB" dirty="0"/>
              <a:t>Apply dependency parsing (DP) to the example “</a:t>
            </a:r>
            <a:r>
              <a:rPr lang="en-US" dirty="0"/>
              <a:t>Yes, I got the invitation. I will happily attend your party in London”</a:t>
            </a:r>
          </a:p>
          <a:p>
            <a:pPr lvl="1"/>
            <a:endParaRPr lang="en-GB" dirty="0"/>
          </a:p>
          <a:p>
            <a:endParaRPr lang="en-GB" dirty="0"/>
          </a:p>
        </p:txBody>
      </p:sp>
      <p:graphicFrame>
        <p:nvGraphicFramePr>
          <p:cNvPr id="7" name="Table 6">
            <a:extLst>
              <a:ext uri="{FF2B5EF4-FFF2-40B4-BE49-F238E27FC236}">
                <a16:creationId xmlns:a16="http://schemas.microsoft.com/office/drawing/2014/main" id="{AF68A101-1055-4D7A-8EDD-442AB6FF0648}"/>
              </a:ext>
            </a:extLst>
          </p:cNvPr>
          <p:cNvGraphicFramePr>
            <a:graphicFrameLocks noGrp="1"/>
          </p:cNvGraphicFramePr>
          <p:nvPr/>
        </p:nvGraphicFramePr>
        <p:xfrm>
          <a:off x="6768287" y="2038839"/>
          <a:ext cx="5166426" cy="3918990"/>
        </p:xfrm>
        <a:graphic>
          <a:graphicData uri="http://schemas.openxmlformats.org/drawingml/2006/table">
            <a:tbl>
              <a:tblPr firstRow="1" bandRow="1">
                <a:tableStyleId>{5C22544A-7EE6-4342-B048-85BDC9FD1C3A}</a:tableStyleId>
              </a:tblPr>
              <a:tblGrid>
                <a:gridCol w="2583213">
                  <a:extLst>
                    <a:ext uri="{9D8B030D-6E8A-4147-A177-3AD203B41FA5}">
                      <a16:colId xmlns:a16="http://schemas.microsoft.com/office/drawing/2014/main" val="1742105250"/>
                    </a:ext>
                  </a:extLst>
                </a:gridCol>
                <a:gridCol w="2583213">
                  <a:extLst>
                    <a:ext uri="{9D8B030D-6E8A-4147-A177-3AD203B41FA5}">
                      <a16:colId xmlns:a16="http://schemas.microsoft.com/office/drawing/2014/main" val="1085485764"/>
                    </a:ext>
                  </a:extLst>
                </a:gridCol>
              </a:tblGrid>
              <a:tr h="391899">
                <a:tc>
                  <a:txBody>
                    <a:bodyPr/>
                    <a:lstStyle/>
                    <a:p>
                      <a:pPr algn="ctr"/>
                      <a:r>
                        <a:rPr lang="en-US" sz="1400" dirty="0">
                          <a:solidFill>
                            <a:schemeClr val="bg1"/>
                          </a:solidFill>
                          <a:latin typeface="IBM Plex Sans" panose="020B0503050203000203" pitchFamily="34" charset="0"/>
                        </a:rPr>
                        <a:t>Dependency tag</a:t>
                      </a:r>
                    </a:p>
                  </a:txBody>
                  <a:tcPr/>
                </a:tc>
                <a:tc>
                  <a:txBody>
                    <a:bodyPr/>
                    <a:lstStyle/>
                    <a:p>
                      <a:pPr algn="ctr"/>
                      <a:r>
                        <a:rPr lang="en-US" sz="1400" dirty="0">
                          <a:solidFill>
                            <a:schemeClr val="bg1"/>
                          </a:solidFill>
                          <a:latin typeface="IBM Plex Sans" panose="020B0503050203000203" pitchFamily="34" charset="0"/>
                        </a:rPr>
                        <a:t>Description</a:t>
                      </a:r>
                    </a:p>
                  </a:txBody>
                  <a:tcPr/>
                </a:tc>
                <a:extLst>
                  <a:ext uri="{0D108BD9-81ED-4DB2-BD59-A6C34878D82A}">
                    <a16:rowId xmlns:a16="http://schemas.microsoft.com/office/drawing/2014/main" val="2563791443"/>
                  </a:ext>
                </a:extLst>
              </a:tr>
              <a:tr h="391899">
                <a:tc>
                  <a:txBody>
                    <a:bodyPr/>
                    <a:lstStyle/>
                    <a:p>
                      <a:pPr algn="ctr"/>
                      <a:r>
                        <a:rPr lang="en-US" sz="1400" dirty="0" err="1">
                          <a:solidFill>
                            <a:schemeClr val="tx1"/>
                          </a:solidFill>
                          <a:latin typeface="IBM Plex Sans" panose="020B0503050203000203" pitchFamily="34" charset="0"/>
                        </a:rPr>
                        <a:t>nsubj</a:t>
                      </a:r>
                      <a:endParaRPr lang="en-US" sz="1400" dirty="0">
                        <a:solidFill>
                          <a:schemeClr val="tx1"/>
                        </a:solidFill>
                        <a:latin typeface="IBM Plex Sans" panose="020B0503050203000203" pitchFamily="34" charset="0"/>
                      </a:endParaRPr>
                    </a:p>
                  </a:txBody>
                  <a:tcPr/>
                </a:tc>
                <a:tc>
                  <a:txBody>
                    <a:bodyPr/>
                    <a:lstStyle/>
                    <a:p>
                      <a:pPr algn="ctr"/>
                      <a:r>
                        <a:rPr lang="en-US" sz="1400" dirty="0">
                          <a:solidFill>
                            <a:schemeClr val="tx1"/>
                          </a:solidFill>
                          <a:latin typeface="IBM Plex Sans" panose="020B0503050203000203" pitchFamily="34" charset="0"/>
                        </a:rPr>
                        <a:t>nominal topic</a:t>
                      </a:r>
                    </a:p>
                  </a:txBody>
                  <a:tcPr/>
                </a:tc>
                <a:extLst>
                  <a:ext uri="{0D108BD9-81ED-4DB2-BD59-A6C34878D82A}">
                    <a16:rowId xmlns:a16="http://schemas.microsoft.com/office/drawing/2014/main" val="844442398"/>
                  </a:ext>
                </a:extLst>
              </a:tr>
              <a:tr h="391899">
                <a:tc>
                  <a:txBody>
                    <a:bodyPr/>
                    <a:lstStyle/>
                    <a:p>
                      <a:pPr algn="ctr"/>
                      <a:r>
                        <a:rPr lang="en-US" sz="1400" dirty="0" err="1">
                          <a:solidFill>
                            <a:schemeClr val="tx1"/>
                          </a:solidFill>
                          <a:latin typeface="IBM Plex Sans" panose="020B0503050203000203" pitchFamily="34" charset="0"/>
                        </a:rPr>
                        <a:t>punct</a:t>
                      </a:r>
                      <a:endParaRPr lang="en-US" sz="1400" dirty="0">
                        <a:solidFill>
                          <a:schemeClr val="tx1"/>
                        </a:solidFill>
                        <a:latin typeface="IBM Plex Sans" panose="020B0503050203000203" pitchFamily="34" charset="0"/>
                      </a:endParaRPr>
                    </a:p>
                  </a:txBody>
                  <a:tcPr/>
                </a:tc>
                <a:tc>
                  <a:txBody>
                    <a:bodyPr/>
                    <a:lstStyle/>
                    <a:p>
                      <a:pPr algn="ctr"/>
                      <a:r>
                        <a:rPr lang="en-US" sz="1400" dirty="0">
                          <a:solidFill>
                            <a:schemeClr val="tx1"/>
                          </a:solidFill>
                          <a:latin typeface="IBM Plex Sans" panose="020B0503050203000203" pitchFamily="34" charset="0"/>
                        </a:rPr>
                        <a:t>punctuation</a:t>
                      </a:r>
                    </a:p>
                  </a:txBody>
                  <a:tcPr/>
                </a:tc>
                <a:extLst>
                  <a:ext uri="{0D108BD9-81ED-4DB2-BD59-A6C34878D82A}">
                    <a16:rowId xmlns:a16="http://schemas.microsoft.com/office/drawing/2014/main" val="3402691235"/>
                  </a:ext>
                </a:extLst>
              </a:tr>
              <a:tr h="391899">
                <a:tc>
                  <a:txBody>
                    <a:bodyPr/>
                    <a:lstStyle/>
                    <a:p>
                      <a:pPr algn="ctr"/>
                      <a:r>
                        <a:rPr lang="en-US" sz="1400" dirty="0">
                          <a:solidFill>
                            <a:schemeClr val="tx1"/>
                          </a:solidFill>
                          <a:latin typeface="IBM Plex Sans" panose="020B0503050203000203" pitchFamily="34" charset="0"/>
                        </a:rPr>
                        <a:t>discourse</a:t>
                      </a:r>
                    </a:p>
                  </a:txBody>
                  <a:tcPr/>
                </a:tc>
                <a:tc>
                  <a:txBody>
                    <a:bodyPr/>
                    <a:lstStyle/>
                    <a:p>
                      <a:pPr algn="ctr"/>
                      <a:r>
                        <a:rPr lang="en-US" sz="1400" dirty="0">
                          <a:solidFill>
                            <a:schemeClr val="tx1"/>
                          </a:solidFill>
                          <a:latin typeface="IBM Plex Sans" panose="020B0503050203000203" pitchFamily="34" charset="0"/>
                        </a:rPr>
                        <a:t>discourse element</a:t>
                      </a:r>
                    </a:p>
                  </a:txBody>
                  <a:tcPr/>
                </a:tc>
                <a:extLst>
                  <a:ext uri="{0D108BD9-81ED-4DB2-BD59-A6C34878D82A}">
                    <a16:rowId xmlns:a16="http://schemas.microsoft.com/office/drawing/2014/main" val="1415364473"/>
                  </a:ext>
                </a:extLst>
              </a:tr>
              <a:tr h="391899">
                <a:tc>
                  <a:txBody>
                    <a:bodyPr/>
                    <a:lstStyle/>
                    <a:p>
                      <a:pPr algn="ctr"/>
                      <a:r>
                        <a:rPr lang="en-US" sz="1400" dirty="0">
                          <a:solidFill>
                            <a:schemeClr val="tx1"/>
                          </a:solidFill>
                          <a:latin typeface="IBM Plex Sans" panose="020B0503050203000203" pitchFamily="34" charset="0"/>
                        </a:rPr>
                        <a:t>det</a:t>
                      </a:r>
                    </a:p>
                  </a:txBody>
                  <a:tcPr anchor="ctr"/>
                </a:tc>
                <a:tc>
                  <a:txBody>
                    <a:bodyPr/>
                    <a:lstStyle/>
                    <a:p>
                      <a:pPr algn="ctr"/>
                      <a:r>
                        <a:rPr lang="en-US" sz="1400" dirty="0">
                          <a:solidFill>
                            <a:schemeClr val="tx1"/>
                          </a:solidFill>
                          <a:latin typeface="IBM Plex Sans" panose="020B0503050203000203" pitchFamily="34" charset="0"/>
                        </a:rPr>
                        <a:t>determiner</a:t>
                      </a:r>
                    </a:p>
                  </a:txBody>
                  <a:tcPr anchor="ctr"/>
                </a:tc>
                <a:extLst>
                  <a:ext uri="{0D108BD9-81ED-4DB2-BD59-A6C34878D82A}">
                    <a16:rowId xmlns:a16="http://schemas.microsoft.com/office/drawing/2014/main" val="3321235601"/>
                  </a:ext>
                </a:extLst>
              </a:tr>
              <a:tr h="391899">
                <a:tc>
                  <a:txBody>
                    <a:bodyPr/>
                    <a:lstStyle/>
                    <a:p>
                      <a:pPr algn="ctr"/>
                      <a:r>
                        <a:rPr lang="en-US" sz="1400" dirty="0">
                          <a:solidFill>
                            <a:schemeClr val="tx1"/>
                          </a:solidFill>
                          <a:latin typeface="IBM Plex Sans" panose="020B0503050203000203" pitchFamily="34" charset="0"/>
                        </a:rPr>
                        <a:t>obj</a:t>
                      </a:r>
                    </a:p>
                  </a:txBody>
                  <a:tcPr anchor="ctr"/>
                </a:tc>
                <a:tc>
                  <a:txBody>
                    <a:bodyPr/>
                    <a:lstStyle/>
                    <a:p>
                      <a:pPr algn="ctr"/>
                      <a:r>
                        <a:rPr lang="en-US" sz="1400" dirty="0">
                          <a:solidFill>
                            <a:schemeClr val="tx1"/>
                          </a:solidFill>
                          <a:latin typeface="IBM Plex Sans" panose="020B0503050203000203" pitchFamily="34" charset="0"/>
                        </a:rPr>
                        <a:t>the object of a verb</a:t>
                      </a:r>
                    </a:p>
                  </a:txBody>
                  <a:tcPr anchor="ctr"/>
                </a:tc>
                <a:extLst>
                  <a:ext uri="{0D108BD9-81ED-4DB2-BD59-A6C34878D82A}">
                    <a16:rowId xmlns:a16="http://schemas.microsoft.com/office/drawing/2014/main" val="2606400036"/>
                  </a:ext>
                </a:extLst>
              </a:tr>
              <a:tr h="391899">
                <a:tc>
                  <a:txBody>
                    <a:bodyPr/>
                    <a:lstStyle/>
                    <a:p>
                      <a:pPr algn="ctr"/>
                      <a:r>
                        <a:rPr lang="en-US" sz="1400" dirty="0" err="1">
                          <a:solidFill>
                            <a:schemeClr val="tx1"/>
                          </a:solidFill>
                          <a:latin typeface="IBM Plex Sans" panose="020B0503050203000203" pitchFamily="34" charset="0"/>
                        </a:rPr>
                        <a:t>advmod</a:t>
                      </a:r>
                      <a:endParaRPr lang="en-US" sz="1400" dirty="0">
                        <a:solidFill>
                          <a:schemeClr val="tx1"/>
                        </a:solidFill>
                        <a:latin typeface="IBM Plex Sans" panose="020B0503050203000203" pitchFamily="34" charset="0"/>
                      </a:endParaRPr>
                    </a:p>
                  </a:txBody>
                  <a:tcPr anchor="ctr"/>
                </a:tc>
                <a:tc>
                  <a:txBody>
                    <a:bodyPr/>
                    <a:lstStyle/>
                    <a:p>
                      <a:pPr algn="ctr"/>
                      <a:r>
                        <a:rPr lang="en-US" sz="1400" dirty="0">
                          <a:solidFill>
                            <a:schemeClr val="tx1"/>
                          </a:solidFill>
                          <a:latin typeface="IBM Plex Sans" panose="020B0503050203000203" pitchFamily="34" charset="0"/>
                        </a:rPr>
                        <a:t>adverbial modifier</a:t>
                      </a:r>
                    </a:p>
                  </a:txBody>
                  <a:tcPr anchor="ctr"/>
                </a:tc>
                <a:extLst>
                  <a:ext uri="{0D108BD9-81ED-4DB2-BD59-A6C34878D82A}">
                    <a16:rowId xmlns:a16="http://schemas.microsoft.com/office/drawing/2014/main" val="1739352719"/>
                  </a:ext>
                </a:extLst>
              </a:tr>
              <a:tr h="391899">
                <a:tc>
                  <a:txBody>
                    <a:bodyPr/>
                    <a:lstStyle/>
                    <a:p>
                      <a:pPr algn="ctr"/>
                      <a:r>
                        <a:rPr lang="en-US" sz="1400" dirty="0">
                          <a:solidFill>
                            <a:schemeClr val="tx1"/>
                          </a:solidFill>
                          <a:latin typeface="IBM Plex Sans" panose="020B0503050203000203" pitchFamily="34" charset="0"/>
                        </a:rPr>
                        <a:t>aux</a:t>
                      </a:r>
                    </a:p>
                  </a:txBody>
                  <a:tcPr anchor="ctr"/>
                </a:tc>
                <a:tc>
                  <a:txBody>
                    <a:bodyPr/>
                    <a:lstStyle/>
                    <a:p>
                      <a:pPr algn="ctr"/>
                      <a:r>
                        <a:rPr lang="en-US" sz="1400" dirty="0">
                          <a:solidFill>
                            <a:schemeClr val="tx1"/>
                          </a:solidFill>
                          <a:latin typeface="IBM Plex Sans" panose="020B0503050203000203" pitchFamily="34" charset="0"/>
                        </a:rPr>
                        <a:t>auxiliary</a:t>
                      </a:r>
                    </a:p>
                  </a:txBody>
                  <a:tcPr anchor="ctr"/>
                </a:tc>
                <a:extLst>
                  <a:ext uri="{0D108BD9-81ED-4DB2-BD59-A6C34878D82A}">
                    <a16:rowId xmlns:a16="http://schemas.microsoft.com/office/drawing/2014/main" val="496267121"/>
                  </a:ext>
                </a:extLst>
              </a:tr>
              <a:tr h="391899">
                <a:tc>
                  <a:txBody>
                    <a:bodyPr/>
                    <a:lstStyle/>
                    <a:p>
                      <a:pPr algn="ctr"/>
                      <a:r>
                        <a:rPr lang="en-US" sz="1400" dirty="0" err="1">
                          <a:solidFill>
                            <a:schemeClr val="tx1"/>
                          </a:solidFill>
                          <a:latin typeface="IBM Plex Sans" panose="020B0503050203000203" pitchFamily="34" charset="0"/>
                        </a:rPr>
                        <a:t>nmod:poss</a:t>
                      </a:r>
                      <a:endParaRPr lang="en-US" sz="1400" dirty="0">
                        <a:solidFill>
                          <a:schemeClr val="tx1"/>
                        </a:solidFill>
                        <a:latin typeface="IBM Plex Sans" panose="020B0503050203000203" pitchFamily="34" charset="0"/>
                      </a:endParaRPr>
                    </a:p>
                  </a:txBody>
                  <a:tcPr anchor="ctr"/>
                </a:tc>
                <a:tc>
                  <a:txBody>
                    <a:bodyPr/>
                    <a:lstStyle/>
                    <a:p>
                      <a:pPr algn="ctr"/>
                      <a:r>
                        <a:rPr lang="en-US" sz="1400" dirty="0">
                          <a:solidFill>
                            <a:schemeClr val="tx1"/>
                          </a:solidFill>
                          <a:latin typeface="IBM Plex Sans" panose="020B0503050203000203" pitchFamily="34" charset="0"/>
                        </a:rPr>
                        <a:t>possessive nominal modifier</a:t>
                      </a:r>
                    </a:p>
                  </a:txBody>
                  <a:tcPr anchor="ctr"/>
                </a:tc>
                <a:extLst>
                  <a:ext uri="{0D108BD9-81ED-4DB2-BD59-A6C34878D82A}">
                    <a16:rowId xmlns:a16="http://schemas.microsoft.com/office/drawing/2014/main" val="2008023752"/>
                  </a:ext>
                </a:extLst>
              </a:tr>
              <a:tr h="391899">
                <a:tc>
                  <a:txBody>
                    <a:bodyPr/>
                    <a:lstStyle/>
                    <a:p>
                      <a:pPr algn="ctr"/>
                      <a:r>
                        <a:rPr lang="en-US" sz="1400" dirty="0">
                          <a:solidFill>
                            <a:schemeClr val="tx1"/>
                          </a:solidFill>
                          <a:latin typeface="IBM Plex Sans" panose="020B0503050203000203" pitchFamily="34" charset="0"/>
                        </a:rPr>
                        <a:t>case</a:t>
                      </a:r>
                    </a:p>
                  </a:txBody>
                  <a:tcPr anchor="ctr"/>
                </a:tc>
                <a:tc>
                  <a:txBody>
                    <a:bodyPr/>
                    <a:lstStyle/>
                    <a:p>
                      <a:pPr algn="ctr"/>
                      <a:r>
                        <a:rPr lang="en-US" sz="1400" dirty="0">
                          <a:solidFill>
                            <a:schemeClr val="tx1"/>
                          </a:solidFill>
                          <a:latin typeface="IBM Plex Sans" panose="020B0503050203000203" pitchFamily="34" charset="0"/>
                        </a:rPr>
                        <a:t>case-marking</a:t>
                      </a:r>
                    </a:p>
                  </a:txBody>
                  <a:tcPr anchor="ctr"/>
                </a:tc>
                <a:extLst>
                  <a:ext uri="{0D108BD9-81ED-4DB2-BD59-A6C34878D82A}">
                    <a16:rowId xmlns:a16="http://schemas.microsoft.com/office/drawing/2014/main" val="1779505195"/>
                  </a:ext>
                </a:extLst>
              </a:tr>
            </a:tbl>
          </a:graphicData>
        </a:graphic>
      </p:graphicFrame>
      <p:pic>
        <p:nvPicPr>
          <p:cNvPr id="12" name="Picture 11">
            <a:extLst>
              <a:ext uri="{FF2B5EF4-FFF2-40B4-BE49-F238E27FC236}">
                <a16:creationId xmlns:a16="http://schemas.microsoft.com/office/drawing/2014/main" id="{AEEF2D0F-8BCD-4229-8E96-1FCF9FAC0221}"/>
              </a:ext>
            </a:extLst>
          </p:cNvPr>
          <p:cNvPicPr>
            <a:picLocks noChangeAspect="1"/>
          </p:cNvPicPr>
          <p:nvPr/>
        </p:nvPicPr>
        <p:blipFill>
          <a:blip r:embed="rId3"/>
          <a:stretch>
            <a:fillRect/>
          </a:stretch>
        </p:blipFill>
        <p:spPr>
          <a:xfrm>
            <a:off x="201194" y="2410647"/>
            <a:ext cx="6401355" cy="2194750"/>
          </a:xfrm>
          <a:prstGeom prst="rect">
            <a:avLst/>
          </a:prstGeom>
        </p:spPr>
      </p:pic>
    </p:spTree>
    <p:extLst>
      <p:ext uri="{BB962C8B-B14F-4D97-AF65-F5344CB8AC3E}">
        <p14:creationId xmlns:p14="http://schemas.microsoft.com/office/powerpoint/2010/main" val="3584011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7"/>
            </a:pPr>
            <a:r>
              <a:rPr lang="en-GB" dirty="0">
                <a:solidFill>
                  <a:schemeClr val="accent2"/>
                </a:solidFill>
              </a:rPr>
              <a:t>Part of speech (POS) tagging</a:t>
            </a:r>
            <a:r>
              <a:rPr lang="en-GB" dirty="0"/>
              <a:t>:</a:t>
            </a:r>
          </a:p>
          <a:p>
            <a:pPr lvl="1"/>
            <a:r>
              <a:rPr lang="en-US" dirty="0"/>
              <a:t>Tags words in correspondence with a particular part of speech (for example, nouns, verb, adjectives, pronouns) depending on the definition of the word and its context.</a:t>
            </a:r>
            <a:r>
              <a:rPr lang="en-GB" dirty="0"/>
              <a:t> </a:t>
            </a:r>
          </a:p>
          <a:p>
            <a:pPr lvl="1"/>
            <a:r>
              <a:rPr lang="en-GB" dirty="0"/>
              <a:t>POS helps the computer to understand language and grammar and derive meaning from the input sentence.</a:t>
            </a:r>
          </a:p>
          <a:p>
            <a:pPr lvl="1"/>
            <a:r>
              <a:rPr lang="en-GB" dirty="0"/>
              <a:t>The most famous data set is the </a:t>
            </a:r>
            <a:r>
              <a:rPr lang="en-GB" i="1" dirty="0"/>
              <a:t>Penn Treebank project</a:t>
            </a:r>
            <a:r>
              <a:rPr lang="en-GB" dirty="0"/>
              <a:t>.</a:t>
            </a:r>
          </a:p>
          <a:p>
            <a:pPr lvl="1"/>
            <a:r>
              <a:rPr lang="en-GB" dirty="0"/>
              <a:t>Apply POS tags to the example:</a:t>
            </a:r>
          </a:p>
          <a:p>
            <a:pPr lvl="2"/>
            <a:r>
              <a:rPr lang="en-GB" dirty="0"/>
              <a:t>First sentence: </a:t>
            </a:r>
          </a:p>
          <a:p>
            <a:pPr lvl="3"/>
            <a:r>
              <a:rPr lang="en-GB" dirty="0">
                <a:latin typeface="IBM Plex Sans" panose="020B0503050203000203" pitchFamily="34" charset="0"/>
              </a:rPr>
              <a:t>“yes/UH” “,/,” ”I/PRP” “got/VBD” “the/DT” “invitation/NN” “,/,”</a:t>
            </a:r>
          </a:p>
          <a:p>
            <a:pPr lvl="2"/>
            <a:r>
              <a:rPr lang="en-GB" dirty="0"/>
              <a:t>Second sentence: </a:t>
            </a:r>
          </a:p>
          <a:p>
            <a:pPr lvl="3"/>
            <a:r>
              <a:rPr lang="en-GB" dirty="0">
                <a:latin typeface="IBM Plex Sans" panose="020B0503050203000203" pitchFamily="34" charset="0"/>
              </a:rPr>
              <a:t>“I/PRP” “will/MD” “happily/RB” “attend/VB” “your/PRP$” “party/NN” </a:t>
            </a:r>
          </a:p>
          <a:p>
            <a:pPr lvl="3"/>
            <a:r>
              <a:rPr lang="en-GB" dirty="0">
                <a:latin typeface="IBM Plex Sans" panose="020B0503050203000203" pitchFamily="34" charset="0"/>
              </a:rPr>
              <a:t>“in/IN” “London/NNP”</a:t>
            </a:r>
          </a:p>
          <a:p>
            <a:pPr lvl="3"/>
            <a:endParaRPr lang="en-GB" dirty="0">
              <a:latin typeface="IBM Plex Sans" panose="020B0503050203000203" pitchFamily="34" charset="0"/>
            </a:endParaRPr>
          </a:p>
          <a:p>
            <a:endParaRPr lang="en-GB" dirty="0"/>
          </a:p>
          <a:p>
            <a:endParaRPr lang="en-GB" dirty="0"/>
          </a:p>
          <a:p>
            <a:endParaRPr lang="en-GB" dirty="0"/>
          </a:p>
        </p:txBody>
      </p:sp>
      <p:graphicFrame>
        <p:nvGraphicFramePr>
          <p:cNvPr id="5" name="Table 4">
            <a:extLst>
              <a:ext uri="{FF2B5EF4-FFF2-40B4-BE49-F238E27FC236}">
                <a16:creationId xmlns:a16="http://schemas.microsoft.com/office/drawing/2014/main" id="{5F0CC83A-03C4-4CCA-B5B9-92B52517BD57}"/>
              </a:ext>
            </a:extLst>
          </p:cNvPr>
          <p:cNvGraphicFramePr>
            <a:graphicFrameLocks noGrp="1"/>
          </p:cNvGraphicFramePr>
          <p:nvPr/>
        </p:nvGraphicFramePr>
        <p:xfrm>
          <a:off x="7730444" y="3205117"/>
          <a:ext cx="3949680" cy="2956560"/>
        </p:xfrm>
        <a:graphic>
          <a:graphicData uri="http://schemas.openxmlformats.org/drawingml/2006/table">
            <a:tbl>
              <a:tblPr firstRow="1" bandRow="1">
                <a:tableStyleId>{5C22544A-7EE6-4342-B048-85BDC9FD1C3A}</a:tableStyleId>
              </a:tblPr>
              <a:tblGrid>
                <a:gridCol w="1974840">
                  <a:extLst>
                    <a:ext uri="{9D8B030D-6E8A-4147-A177-3AD203B41FA5}">
                      <a16:colId xmlns:a16="http://schemas.microsoft.com/office/drawing/2014/main" val="1742105250"/>
                    </a:ext>
                  </a:extLst>
                </a:gridCol>
                <a:gridCol w="1974840">
                  <a:extLst>
                    <a:ext uri="{9D8B030D-6E8A-4147-A177-3AD203B41FA5}">
                      <a16:colId xmlns:a16="http://schemas.microsoft.com/office/drawing/2014/main" val="1085485764"/>
                    </a:ext>
                  </a:extLst>
                </a:gridCol>
              </a:tblGrid>
              <a:tr h="244200">
                <a:tc>
                  <a:txBody>
                    <a:bodyPr/>
                    <a:lstStyle/>
                    <a:p>
                      <a:pPr algn="ctr"/>
                      <a:r>
                        <a:rPr lang="en-US" sz="1400" dirty="0">
                          <a:solidFill>
                            <a:schemeClr val="tx1"/>
                          </a:solidFill>
                        </a:rPr>
                        <a:t>Tag</a:t>
                      </a:r>
                    </a:p>
                  </a:txBody>
                  <a:tcPr/>
                </a:tc>
                <a:tc>
                  <a:txBody>
                    <a:bodyPr/>
                    <a:lstStyle/>
                    <a:p>
                      <a:pPr algn="ctr"/>
                      <a:r>
                        <a:rPr lang="en-US" sz="1400" dirty="0">
                          <a:solidFill>
                            <a:schemeClr val="tx1"/>
                          </a:solidFill>
                        </a:rPr>
                        <a:t>Description</a:t>
                      </a:r>
                    </a:p>
                  </a:txBody>
                  <a:tcPr/>
                </a:tc>
                <a:extLst>
                  <a:ext uri="{0D108BD9-81ED-4DB2-BD59-A6C34878D82A}">
                    <a16:rowId xmlns:a16="http://schemas.microsoft.com/office/drawing/2014/main" val="2563791443"/>
                  </a:ext>
                </a:extLst>
              </a:tr>
              <a:tr h="244200">
                <a:tc>
                  <a:txBody>
                    <a:bodyPr/>
                    <a:lstStyle/>
                    <a:p>
                      <a:pPr algn="ctr"/>
                      <a:r>
                        <a:rPr lang="en-US" sz="1400" dirty="0">
                          <a:solidFill>
                            <a:schemeClr val="tx1"/>
                          </a:solidFill>
                        </a:rPr>
                        <a:t>UH</a:t>
                      </a:r>
                    </a:p>
                  </a:txBody>
                  <a:tcPr/>
                </a:tc>
                <a:tc>
                  <a:txBody>
                    <a:bodyPr/>
                    <a:lstStyle/>
                    <a:p>
                      <a:pPr algn="ctr"/>
                      <a:r>
                        <a:rPr lang="en-US" sz="1400" dirty="0">
                          <a:solidFill>
                            <a:schemeClr val="tx1"/>
                          </a:solidFill>
                        </a:rPr>
                        <a:t>Interjection</a:t>
                      </a:r>
                    </a:p>
                  </a:txBody>
                  <a:tcPr/>
                </a:tc>
                <a:extLst>
                  <a:ext uri="{0D108BD9-81ED-4DB2-BD59-A6C34878D82A}">
                    <a16:rowId xmlns:a16="http://schemas.microsoft.com/office/drawing/2014/main" val="844442398"/>
                  </a:ext>
                </a:extLst>
              </a:tr>
              <a:tr h="244200">
                <a:tc>
                  <a:txBody>
                    <a:bodyPr/>
                    <a:lstStyle/>
                    <a:p>
                      <a:pPr algn="ctr"/>
                      <a:r>
                        <a:rPr lang="en-US" sz="1400" dirty="0">
                          <a:solidFill>
                            <a:schemeClr val="tx1"/>
                          </a:solidFill>
                        </a:rPr>
                        <a:t>DT</a:t>
                      </a:r>
                    </a:p>
                  </a:txBody>
                  <a:tcPr/>
                </a:tc>
                <a:tc>
                  <a:txBody>
                    <a:bodyPr/>
                    <a:lstStyle/>
                    <a:p>
                      <a:pPr algn="ctr"/>
                      <a:r>
                        <a:rPr lang="en-US" sz="1400" dirty="0">
                          <a:solidFill>
                            <a:schemeClr val="tx1"/>
                          </a:solidFill>
                        </a:rPr>
                        <a:t>Determiner</a:t>
                      </a:r>
                    </a:p>
                  </a:txBody>
                  <a:tcPr/>
                </a:tc>
                <a:extLst>
                  <a:ext uri="{0D108BD9-81ED-4DB2-BD59-A6C34878D82A}">
                    <a16:rowId xmlns:a16="http://schemas.microsoft.com/office/drawing/2014/main" val="3402691235"/>
                  </a:ext>
                </a:extLst>
              </a:tr>
              <a:tr h="244200">
                <a:tc>
                  <a:txBody>
                    <a:bodyPr/>
                    <a:lstStyle/>
                    <a:p>
                      <a:pPr algn="ctr"/>
                      <a:r>
                        <a:rPr lang="en-US" sz="1400" dirty="0">
                          <a:solidFill>
                            <a:schemeClr val="tx1"/>
                          </a:solidFill>
                        </a:rPr>
                        <a:t>VBD</a:t>
                      </a:r>
                    </a:p>
                  </a:txBody>
                  <a:tcPr anchor="ctr"/>
                </a:tc>
                <a:tc>
                  <a:txBody>
                    <a:bodyPr/>
                    <a:lstStyle/>
                    <a:p>
                      <a:pPr algn="ctr"/>
                      <a:r>
                        <a:rPr lang="en-US" sz="1400" dirty="0">
                          <a:solidFill>
                            <a:schemeClr val="tx1"/>
                          </a:solidFill>
                        </a:rPr>
                        <a:t>Verb, past tense</a:t>
                      </a:r>
                    </a:p>
                  </a:txBody>
                  <a:tcPr anchor="ctr"/>
                </a:tc>
                <a:extLst>
                  <a:ext uri="{0D108BD9-81ED-4DB2-BD59-A6C34878D82A}">
                    <a16:rowId xmlns:a16="http://schemas.microsoft.com/office/drawing/2014/main" val="1415364473"/>
                  </a:ext>
                </a:extLst>
              </a:tr>
              <a:tr h="244200">
                <a:tc>
                  <a:txBody>
                    <a:bodyPr/>
                    <a:lstStyle/>
                    <a:p>
                      <a:pPr algn="ctr"/>
                      <a:r>
                        <a:rPr lang="en-US" sz="1400" dirty="0">
                          <a:solidFill>
                            <a:schemeClr val="tx1"/>
                          </a:solidFill>
                        </a:rPr>
                        <a:t>NN</a:t>
                      </a:r>
                    </a:p>
                  </a:txBody>
                  <a:tcPr anchor="ctr"/>
                </a:tc>
                <a:tc>
                  <a:txBody>
                    <a:bodyPr/>
                    <a:lstStyle/>
                    <a:p>
                      <a:pPr algn="ctr"/>
                      <a:r>
                        <a:rPr lang="en-US" sz="1400" dirty="0">
                          <a:solidFill>
                            <a:schemeClr val="tx1"/>
                          </a:solidFill>
                        </a:rPr>
                        <a:t>Noun, singular or mass</a:t>
                      </a:r>
                    </a:p>
                  </a:txBody>
                  <a:tcPr anchor="ctr"/>
                </a:tc>
                <a:extLst>
                  <a:ext uri="{0D108BD9-81ED-4DB2-BD59-A6C34878D82A}">
                    <a16:rowId xmlns:a16="http://schemas.microsoft.com/office/drawing/2014/main" val="3321235601"/>
                  </a:ext>
                </a:extLst>
              </a:tr>
              <a:tr h="244200">
                <a:tc>
                  <a:txBody>
                    <a:bodyPr/>
                    <a:lstStyle/>
                    <a:p>
                      <a:pPr algn="ctr"/>
                      <a:r>
                        <a:rPr lang="en-US" sz="1400" dirty="0">
                          <a:solidFill>
                            <a:schemeClr val="tx1"/>
                          </a:solidFill>
                        </a:rPr>
                        <a:t>MD</a:t>
                      </a:r>
                    </a:p>
                  </a:txBody>
                  <a:tcPr anchor="ctr"/>
                </a:tc>
                <a:tc>
                  <a:txBody>
                    <a:bodyPr/>
                    <a:lstStyle/>
                    <a:p>
                      <a:pPr algn="ctr"/>
                      <a:r>
                        <a:rPr lang="en-US" sz="1400" dirty="0">
                          <a:solidFill>
                            <a:schemeClr val="tx1"/>
                          </a:solidFill>
                        </a:rPr>
                        <a:t>Modal</a:t>
                      </a:r>
                    </a:p>
                  </a:txBody>
                  <a:tcPr anchor="ctr"/>
                </a:tc>
                <a:extLst>
                  <a:ext uri="{0D108BD9-81ED-4DB2-BD59-A6C34878D82A}">
                    <a16:rowId xmlns:a16="http://schemas.microsoft.com/office/drawing/2014/main" val="2606400036"/>
                  </a:ext>
                </a:extLst>
              </a:tr>
              <a:tr h="244200">
                <a:tc>
                  <a:txBody>
                    <a:bodyPr/>
                    <a:lstStyle/>
                    <a:p>
                      <a:pPr algn="ctr"/>
                      <a:r>
                        <a:rPr lang="en-US" sz="1400" dirty="0">
                          <a:solidFill>
                            <a:schemeClr val="tx1"/>
                          </a:solidFill>
                        </a:rPr>
                        <a:t>RB</a:t>
                      </a:r>
                    </a:p>
                  </a:txBody>
                  <a:tcPr anchor="ctr"/>
                </a:tc>
                <a:tc>
                  <a:txBody>
                    <a:bodyPr/>
                    <a:lstStyle/>
                    <a:p>
                      <a:pPr algn="ctr"/>
                      <a:r>
                        <a:rPr lang="en-US" sz="1400" dirty="0">
                          <a:solidFill>
                            <a:schemeClr val="tx1"/>
                          </a:solidFill>
                        </a:rPr>
                        <a:t>Adverb</a:t>
                      </a:r>
                    </a:p>
                  </a:txBody>
                  <a:tcPr anchor="ctr"/>
                </a:tc>
                <a:extLst>
                  <a:ext uri="{0D108BD9-81ED-4DB2-BD59-A6C34878D82A}">
                    <a16:rowId xmlns:a16="http://schemas.microsoft.com/office/drawing/2014/main" val="1739352719"/>
                  </a:ext>
                </a:extLst>
              </a:tr>
              <a:tr h="244200">
                <a:tc>
                  <a:txBody>
                    <a:bodyPr/>
                    <a:lstStyle/>
                    <a:p>
                      <a:pPr algn="ctr"/>
                      <a:r>
                        <a:rPr lang="en-US" sz="1400" dirty="0">
                          <a:solidFill>
                            <a:schemeClr val="tx1"/>
                          </a:solidFill>
                        </a:rPr>
                        <a:t>VB</a:t>
                      </a:r>
                    </a:p>
                  </a:txBody>
                  <a:tcPr anchor="ctr"/>
                </a:tc>
                <a:tc>
                  <a:txBody>
                    <a:bodyPr/>
                    <a:lstStyle/>
                    <a:p>
                      <a:pPr algn="ctr"/>
                      <a:r>
                        <a:rPr lang="en-US" sz="1400" dirty="0">
                          <a:solidFill>
                            <a:schemeClr val="tx1"/>
                          </a:solidFill>
                        </a:rPr>
                        <a:t>Verb, base form</a:t>
                      </a:r>
                    </a:p>
                  </a:txBody>
                  <a:tcPr anchor="ctr"/>
                </a:tc>
                <a:extLst>
                  <a:ext uri="{0D108BD9-81ED-4DB2-BD59-A6C34878D82A}">
                    <a16:rowId xmlns:a16="http://schemas.microsoft.com/office/drawing/2014/main" val="818964921"/>
                  </a:ext>
                </a:extLst>
              </a:tr>
              <a:tr h="244200">
                <a:tc>
                  <a:txBody>
                    <a:bodyPr/>
                    <a:lstStyle/>
                    <a:p>
                      <a:pPr algn="ctr"/>
                      <a:r>
                        <a:rPr lang="en-US" sz="1400" dirty="0">
                          <a:solidFill>
                            <a:schemeClr val="tx1"/>
                          </a:solidFill>
                        </a:rPr>
                        <a:t>PRP</a:t>
                      </a:r>
                    </a:p>
                  </a:txBody>
                  <a:tcPr/>
                </a:tc>
                <a:tc>
                  <a:txBody>
                    <a:bodyPr/>
                    <a:lstStyle/>
                    <a:p>
                      <a:pPr algn="ctr"/>
                      <a:r>
                        <a:rPr lang="en-US" sz="1400" dirty="0">
                          <a:solidFill>
                            <a:schemeClr val="tx1"/>
                          </a:solidFill>
                        </a:rPr>
                        <a:t>Personal pronoun</a:t>
                      </a:r>
                    </a:p>
                  </a:txBody>
                  <a:tcPr/>
                </a:tc>
                <a:extLst>
                  <a:ext uri="{0D108BD9-81ED-4DB2-BD59-A6C34878D82A}">
                    <a16:rowId xmlns:a16="http://schemas.microsoft.com/office/drawing/2014/main" val="742951854"/>
                  </a:ext>
                </a:extLst>
              </a:tr>
            </a:tbl>
          </a:graphicData>
        </a:graphic>
      </p:graphicFrame>
    </p:spTree>
    <p:extLst>
      <p:ext uri="{BB962C8B-B14F-4D97-AF65-F5344CB8AC3E}">
        <p14:creationId xmlns:p14="http://schemas.microsoft.com/office/powerpoint/2010/main" val="852452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8"/>
            </a:pPr>
            <a:r>
              <a:rPr lang="en-GB" dirty="0">
                <a:solidFill>
                  <a:schemeClr val="accent2"/>
                </a:solidFill>
              </a:rPr>
              <a:t>Named Entity Recognition (NER)</a:t>
            </a:r>
            <a:r>
              <a:rPr lang="en-GB" dirty="0"/>
              <a:t>:</a:t>
            </a:r>
          </a:p>
          <a:p>
            <a:pPr lvl="1"/>
            <a:r>
              <a:rPr lang="en-US" dirty="0"/>
              <a:t>Classifies named entities that are mentioned in the text into categories such as “People,” “Locations,” “Organizations,” and so on</a:t>
            </a:r>
            <a:r>
              <a:rPr lang="en-GB" dirty="0"/>
              <a:t>. </a:t>
            </a:r>
          </a:p>
          <a:p>
            <a:pPr lvl="1"/>
            <a:r>
              <a:rPr lang="en-GB" dirty="0"/>
              <a:t>Example: </a:t>
            </a:r>
          </a:p>
          <a:p>
            <a:pPr lvl="2"/>
            <a:r>
              <a:rPr lang="en-US" dirty="0"/>
              <a:t>Text: “Google CEO Sundar Pichai resides in New York.”</a:t>
            </a:r>
          </a:p>
          <a:p>
            <a:pPr lvl="2"/>
            <a:r>
              <a:rPr lang="en-US" dirty="0"/>
              <a:t>Named entity recognition:</a:t>
            </a:r>
          </a:p>
          <a:p>
            <a:pPr lvl="3"/>
            <a:r>
              <a:rPr lang="en-US" sz="1800" dirty="0">
                <a:latin typeface="IBM Plex Sans" panose="020B0503050203000203" pitchFamily="34" charset="0"/>
              </a:rPr>
              <a:t>“Google” –&gt; Organization</a:t>
            </a:r>
          </a:p>
          <a:p>
            <a:pPr lvl="3"/>
            <a:r>
              <a:rPr lang="en-US" sz="1800" dirty="0">
                <a:latin typeface="IBM Plex Sans" panose="020B0503050203000203" pitchFamily="34" charset="0"/>
              </a:rPr>
              <a:t>“Sundar Pichai” –&gt; Person</a:t>
            </a:r>
          </a:p>
          <a:p>
            <a:pPr lvl="3"/>
            <a:r>
              <a:rPr lang="en-US" sz="1800" dirty="0">
                <a:latin typeface="IBM Plex Sans" panose="020B0503050203000203" pitchFamily="34" charset="0"/>
              </a:rPr>
              <a:t>“New York” –&gt; Location</a:t>
            </a:r>
          </a:p>
          <a:p>
            <a:pPr lvl="1"/>
            <a:r>
              <a:rPr lang="en-GB" dirty="0"/>
              <a:t>Apply named entity recognition (NER) to the example:</a:t>
            </a:r>
          </a:p>
          <a:p>
            <a:pPr lvl="2"/>
            <a:r>
              <a:rPr lang="en-GB" dirty="0"/>
              <a:t>Second sentence: “I” “will” “happily” “attend” “your” “party” “in” “London”</a:t>
            </a:r>
          </a:p>
          <a:p>
            <a:pPr lvl="3"/>
            <a:r>
              <a:rPr lang="en-GB" sz="1800" dirty="0">
                <a:latin typeface="IBM Plex Sans" panose="020B0503050203000203" pitchFamily="34" charset="0"/>
              </a:rPr>
              <a:t>“London” </a:t>
            </a:r>
            <a:r>
              <a:rPr lang="en-US" sz="1800" dirty="0">
                <a:latin typeface="IBM Plex Sans" panose="020B0503050203000203" pitchFamily="34" charset="0"/>
              </a:rPr>
              <a:t>–</a:t>
            </a:r>
            <a:r>
              <a:rPr lang="en-GB" sz="1800" dirty="0">
                <a:latin typeface="IBM Plex Sans" panose="020B0503050203000203" pitchFamily="34" charset="0"/>
              </a:rPr>
              <a:t>&gt; </a:t>
            </a:r>
            <a:r>
              <a:rPr lang="en-US" sz="1800" dirty="0">
                <a:latin typeface="IBM Plex Sans" panose="020B0503050203000203" pitchFamily="34" charset="0"/>
              </a:rPr>
              <a:t>Location</a:t>
            </a:r>
            <a:endParaRPr lang="en-GB" sz="2000" dirty="0">
              <a:latin typeface="IBM Plex Sans" panose="020B0503050203000203" pitchFamily="34" charset="0"/>
            </a:endParaRPr>
          </a:p>
          <a:p>
            <a:pPr marL="0" indent="0">
              <a:buNone/>
            </a:pPr>
            <a:endParaRPr lang="en-GB" dirty="0"/>
          </a:p>
          <a:p>
            <a:endParaRPr lang="en-GB" dirty="0"/>
          </a:p>
        </p:txBody>
      </p:sp>
    </p:spTree>
    <p:extLst>
      <p:ext uri="{BB962C8B-B14F-4D97-AF65-F5344CB8AC3E}">
        <p14:creationId xmlns:p14="http://schemas.microsoft.com/office/powerpoint/2010/main" val="4227802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applications</a:t>
            </a:r>
          </a:p>
        </p:txBody>
      </p:sp>
      <p:sp>
        <p:nvSpPr>
          <p:cNvPr id="3" name="Content Placeholder 2"/>
          <p:cNvSpPr>
            <a:spLocks noGrp="1"/>
          </p:cNvSpPr>
          <p:nvPr>
            <p:ph idx="1"/>
          </p:nvPr>
        </p:nvSpPr>
        <p:spPr>
          <a:xfrm>
            <a:off x="210389" y="1164168"/>
            <a:ext cx="11641455" cy="5513832"/>
          </a:xfrm>
        </p:spPr>
        <p:txBody>
          <a:bodyPr/>
          <a:lstStyle/>
          <a:p>
            <a:r>
              <a:rPr lang="en-GB" dirty="0"/>
              <a:t>Machine translation</a:t>
            </a:r>
          </a:p>
          <a:p>
            <a:r>
              <a:rPr lang="en-GB" dirty="0"/>
              <a:t>Information retrieval: Search engines</a:t>
            </a:r>
          </a:p>
          <a:p>
            <a:r>
              <a:rPr lang="en-GB" dirty="0"/>
              <a:t>Spell checkers</a:t>
            </a:r>
          </a:p>
          <a:p>
            <a:r>
              <a:rPr lang="en-GB" dirty="0"/>
              <a:t>Natural language assistants</a:t>
            </a:r>
          </a:p>
        </p:txBody>
      </p:sp>
      <p:pic>
        <p:nvPicPr>
          <p:cNvPr id="5" name="Picture 4">
            <a:extLst>
              <a:ext uri="{FF2B5EF4-FFF2-40B4-BE49-F238E27FC236}">
                <a16:creationId xmlns:a16="http://schemas.microsoft.com/office/drawing/2014/main" id="{D5258D42-6A31-454F-984C-762B29698CE8}"/>
              </a:ext>
            </a:extLst>
          </p:cNvPr>
          <p:cNvPicPr>
            <a:picLocks noChangeAspect="1"/>
          </p:cNvPicPr>
          <p:nvPr/>
        </p:nvPicPr>
        <p:blipFill>
          <a:blip r:embed="rId3"/>
          <a:stretch>
            <a:fillRect/>
          </a:stretch>
        </p:blipFill>
        <p:spPr>
          <a:xfrm>
            <a:off x="2366790" y="3429000"/>
            <a:ext cx="7867650" cy="3109194"/>
          </a:xfrm>
          <a:prstGeom prst="rect">
            <a:avLst/>
          </a:prstGeom>
        </p:spPr>
      </p:pic>
    </p:spTree>
    <p:extLst>
      <p:ext uri="{BB962C8B-B14F-4D97-AF65-F5344CB8AC3E}">
        <p14:creationId xmlns:p14="http://schemas.microsoft.com/office/powerpoint/2010/main" val="2060302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9"/>
            </a:pPr>
            <a:r>
              <a:rPr lang="en-GB" dirty="0">
                <a:solidFill>
                  <a:schemeClr val="accent2"/>
                </a:solidFill>
              </a:rPr>
              <a:t>Chunking </a:t>
            </a:r>
            <a:r>
              <a:rPr lang="en-GB" dirty="0"/>
              <a:t>:</a:t>
            </a:r>
          </a:p>
          <a:p>
            <a:pPr lvl="1"/>
            <a:r>
              <a:rPr lang="en-US" dirty="0"/>
              <a:t>Collects individual pieces of information and groups them into larger units</a:t>
            </a:r>
            <a:r>
              <a:rPr lang="en-GB" dirty="0"/>
              <a:t>.</a:t>
            </a:r>
          </a:p>
          <a:p>
            <a:pPr lvl="1"/>
            <a:r>
              <a:rPr lang="en-US" dirty="0"/>
              <a:t>Helps to extract the important words from lengthy descriptions.</a:t>
            </a:r>
            <a:r>
              <a:rPr lang="en-GB" dirty="0"/>
              <a:t> </a:t>
            </a:r>
          </a:p>
          <a:p>
            <a:pPr lvl="1"/>
            <a:r>
              <a:rPr lang="en-GB" dirty="0"/>
              <a:t>Example </a:t>
            </a:r>
            <a:r>
              <a:rPr lang="en-US" dirty="0"/>
              <a:t>to identify nouns in a sentence: </a:t>
            </a:r>
            <a:endParaRPr lang="en-GB" dirty="0"/>
          </a:p>
          <a:p>
            <a:pPr lvl="2"/>
            <a:r>
              <a:rPr lang="en-US" dirty="0"/>
              <a:t>Text: “I had burgers and pastries for breakfast.”</a:t>
            </a:r>
          </a:p>
          <a:p>
            <a:pPr lvl="2"/>
            <a:r>
              <a:rPr lang="en-US" dirty="0"/>
              <a:t>Chunk noun phrases: “burgers”, “pastries”, “breakfast”</a:t>
            </a:r>
            <a:endParaRPr lang="en-GB" dirty="0"/>
          </a:p>
          <a:p>
            <a:pPr lvl="1"/>
            <a:r>
              <a:rPr lang="en-GB" dirty="0"/>
              <a:t>Useful to group data within specific categories</a:t>
            </a:r>
          </a:p>
          <a:p>
            <a:pPr lvl="2"/>
            <a:r>
              <a:rPr lang="en-US" dirty="0"/>
              <a:t>Group fruits with certain nutritional properties:  “fruits rich in proteins” and  “fruits rich in vitamins”</a:t>
            </a:r>
          </a:p>
          <a:p>
            <a:pPr lvl="2"/>
            <a:r>
              <a:rPr lang="en-GB" dirty="0"/>
              <a:t>Group cars with similar features: “</a:t>
            </a:r>
            <a:r>
              <a:rPr lang="en-US" dirty="0"/>
              <a:t>cars with automatic gear” and “cars with manual gear”</a:t>
            </a:r>
            <a:endParaRPr lang="en-GB" dirty="0"/>
          </a:p>
          <a:p>
            <a:pPr marL="0" indent="0">
              <a:buNone/>
            </a:pPr>
            <a:endParaRPr lang="en-GB" dirty="0"/>
          </a:p>
        </p:txBody>
      </p:sp>
    </p:spTree>
    <p:extLst>
      <p:ext uri="{BB962C8B-B14F-4D97-AF65-F5344CB8AC3E}">
        <p14:creationId xmlns:p14="http://schemas.microsoft.com/office/powerpoint/2010/main" val="3251596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US" dirty="0"/>
              <a:t>Information retrieval</a:t>
            </a:r>
          </a:p>
        </p:txBody>
      </p:sp>
      <p:sp>
        <p:nvSpPr>
          <p:cNvPr id="6" name="Text Placeholder 5">
            <a:extLst>
              <a:ext uri="{FF2B5EF4-FFF2-40B4-BE49-F238E27FC236}">
                <a16:creationId xmlns:a16="http://schemas.microsoft.com/office/drawing/2014/main" id="{0C28F667-D8F2-46C3-9BDB-F32FBAC344D4}"/>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584490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Information retrieval</a:t>
            </a:r>
          </a:p>
        </p:txBody>
      </p:sp>
      <p:sp>
        <p:nvSpPr>
          <p:cNvPr id="3" name="Content Placeholder 2"/>
          <p:cNvSpPr>
            <a:spLocks noGrp="1"/>
          </p:cNvSpPr>
          <p:nvPr>
            <p:ph idx="1"/>
          </p:nvPr>
        </p:nvSpPr>
        <p:spPr>
          <a:xfrm>
            <a:off x="210389" y="1164168"/>
            <a:ext cx="11641455" cy="5513832"/>
          </a:xfrm>
        </p:spPr>
        <p:txBody>
          <a:bodyPr/>
          <a:lstStyle/>
          <a:p>
            <a:r>
              <a:rPr lang="en-US" b="1" dirty="0"/>
              <a:t>Information retrieval</a:t>
            </a:r>
            <a:r>
              <a:rPr lang="en-US" dirty="0"/>
              <a:t> is the process of accessing and retrieving the most appropriate information from text based on a particular query in natural language that is submitted by the user, with the help of context-based indexing or metadata.</a:t>
            </a:r>
          </a:p>
          <a:p>
            <a:r>
              <a:rPr lang="en-US" dirty="0"/>
              <a:t>An </a:t>
            </a:r>
            <a:r>
              <a:rPr lang="en-US" b="1" dirty="0"/>
              <a:t>information retrieval system </a:t>
            </a:r>
            <a:r>
              <a:rPr lang="en-US" dirty="0"/>
              <a:t>searches a collection of natural language documents with the goal of retrieving exactly the set of documents that matches a user’s question.</a:t>
            </a:r>
          </a:p>
          <a:p>
            <a:r>
              <a:rPr lang="en-US" dirty="0"/>
              <a:t>Information retrieval is the foundation of many search engines. </a:t>
            </a:r>
            <a:r>
              <a:rPr lang="en-GB" dirty="0"/>
              <a:t>. </a:t>
            </a:r>
          </a:p>
        </p:txBody>
      </p:sp>
    </p:spTree>
    <p:extLst>
      <p:ext uri="{BB962C8B-B14F-4D97-AF65-F5344CB8AC3E}">
        <p14:creationId xmlns:p14="http://schemas.microsoft.com/office/powerpoint/2010/main" val="695221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C83D-BEA2-4D57-8F86-4DFA872A47BE}"/>
              </a:ext>
            </a:extLst>
          </p:cNvPr>
          <p:cNvSpPr>
            <a:spLocks noGrp="1"/>
          </p:cNvSpPr>
          <p:nvPr>
            <p:ph type="title"/>
          </p:nvPr>
        </p:nvSpPr>
        <p:spPr>
          <a:xfrm>
            <a:off x="2207568" y="98914"/>
            <a:ext cx="9905998" cy="1478570"/>
          </a:xfrm>
        </p:spPr>
        <p:txBody>
          <a:bodyPr/>
          <a:lstStyle/>
          <a:p>
            <a:r>
              <a:rPr lang="en-US" dirty="0"/>
              <a:t>Information retrieval system steps</a:t>
            </a:r>
          </a:p>
        </p:txBody>
      </p:sp>
      <p:graphicFrame>
        <p:nvGraphicFramePr>
          <p:cNvPr id="5" name="Content Placeholder 4">
            <a:extLst>
              <a:ext uri="{FF2B5EF4-FFF2-40B4-BE49-F238E27FC236}">
                <a16:creationId xmlns:a16="http://schemas.microsoft.com/office/drawing/2014/main" id="{7A215566-6E40-4317-A51B-A6697684D337}"/>
              </a:ext>
            </a:extLst>
          </p:cNvPr>
          <p:cNvGraphicFramePr>
            <a:graphicFrameLocks noGrp="1"/>
          </p:cNvGraphicFramePr>
          <p:nvPr>
            <p:ph idx="1"/>
          </p:nvPr>
        </p:nvGraphicFramePr>
        <p:xfrm>
          <a:off x="1073605" y="1332150"/>
          <a:ext cx="9683070" cy="4687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9588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2061-C1E5-419C-AAE0-DCA699F492F9}"/>
              </a:ext>
            </a:extLst>
          </p:cNvPr>
          <p:cNvSpPr>
            <a:spLocks noGrp="1"/>
          </p:cNvSpPr>
          <p:nvPr>
            <p:ph type="title"/>
          </p:nvPr>
        </p:nvSpPr>
        <p:spPr>
          <a:xfrm>
            <a:off x="1945845" y="0"/>
            <a:ext cx="9905998" cy="1478570"/>
          </a:xfrm>
        </p:spPr>
        <p:txBody>
          <a:bodyPr/>
          <a:lstStyle/>
          <a:p>
            <a:r>
              <a:rPr lang="en-US" dirty="0"/>
              <a:t>Information retrieval systems main processes</a:t>
            </a:r>
          </a:p>
        </p:txBody>
      </p:sp>
      <p:sp>
        <p:nvSpPr>
          <p:cNvPr id="3" name="Content Placeholder 2">
            <a:extLst>
              <a:ext uri="{FF2B5EF4-FFF2-40B4-BE49-F238E27FC236}">
                <a16:creationId xmlns:a16="http://schemas.microsoft.com/office/drawing/2014/main" id="{B25AC49A-6846-4211-A093-6E319CA68656}"/>
              </a:ext>
            </a:extLst>
          </p:cNvPr>
          <p:cNvSpPr>
            <a:spLocks noGrp="1"/>
          </p:cNvSpPr>
          <p:nvPr>
            <p:ph idx="1"/>
          </p:nvPr>
        </p:nvSpPr>
        <p:spPr>
          <a:xfrm>
            <a:off x="210389" y="1164169"/>
            <a:ext cx="11641455" cy="860401"/>
          </a:xfrm>
        </p:spPr>
        <p:txBody>
          <a:bodyPr/>
          <a:lstStyle/>
          <a:p>
            <a:r>
              <a:rPr lang="en-US" dirty="0"/>
              <a:t>Information retrieval systems consist of mainly two processes:</a:t>
            </a:r>
          </a:p>
        </p:txBody>
      </p:sp>
      <p:graphicFrame>
        <p:nvGraphicFramePr>
          <p:cNvPr id="5" name="Diagram 4">
            <a:extLst>
              <a:ext uri="{FF2B5EF4-FFF2-40B4-BE49-F238E27FC236}">
                <a16:creationId xmlns:a16="http://schemas.microsoft.com/office/drawing/2014/main" id="{689F9A8D-70DD-4121-9D95-8CDE35176E33}"/>
              </a:ext>
            </a:extLst>
          </p:cNvPr>
          <p:cNvGraphicFramePr/>
          <p:nvPr/>
        </p:nvGraphicFramePr>
        <p:xfrm>
          <a:off x="340159" y="1883228"/>
          <a:ext cx="11511684" cy="4593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5493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US" dirty="0"/>
              <a:t>Term Frequency and Inverse Document Frequency</a:t>
            </a:r>
            <a:r>
              <a:rPr lang="en-GB" dirty="0"/>
              <a:t> </a:t>
            </a:r>
          </a:p>
        </p:txBody>
      </p:sp>
      <p:sp>
        <p:nvSpPr>
          <p:cNvPr id="3" name="Content Placeholder 2"/>
          <p:cNvSpPr>
            <a:spLocks noGrp="1"/>
          </p:cNvSpPr>
          <p:nvPr>
            <p:ph idx="1"/>
          </p:nvPr>
        </p:nvSpPr>
        <p:spPr>
          <a:xfrm>
            <a:off x="210389" y="1164168"/>
            <a:ext cx="11641455" cy="5513832"/>
          </a:xfrm>
        </p:spPr>
        <p:txBody>
          <a:bodyPr/>
          <a:lstStyle/>
          <a:p>
            <a:r>
              <a:rPr lang="en-GB" b="1" dirty="0">
                <a:sym typeface="Wingdings" panose="05000000000000000000" pitchFamily="2" charset="2"/>
              </a:rPr>
              <a:t>Term Frequency (TF)</a:t>
            </a:r>
            <a:r>
              <a:rPr lang="en-GB" dirty="0">
                <a:sym typeface="Wingdings" panose="05000000000000000000" pitchFamily="2" charset="2"/>
              </a:rPr>
              <a:t>: </a:t>
            </a:r>
            <a:r>
              <a:rPr lang="en-US" dirty="0">
                <a:sym typeface="Wingdings" panose="05000000000000000000" pitchFamily="2" charset="2"/>
              </a:rPr>
              <a:t>the number of times a term appears in a document</a:t>
            </a:r>
            <a:r>
              <a:rPr lang="en-GB" dirty="0">
                <a:sym typeface="Wingdings" panose="05000000000000000000" pitchFamily="2" charset="2"/>
              </a:rPr>
              <a:t>.</a:t>
            </a:r>
          </a:p>
          <a:p>
            <a:pPr lvl="1"/>
            <a:r>
              <a:rPr lang="en-US" dirty="0">
                <a:sym typeface="Wingdings" panose="05000000000000000000" pitchFamily="2" charset="2"/>
              </a:rPr>
              <a:t>TF(</a:t>
            </a:r>
            <a:r>
              <a:rPr lang="en-US" dirty="0" err="1">
                <a:sym typeface="Wingdings" panose="05000000000000000000" pitchFamily="2" charset="2"/>
              </a:rPr>
              <a:t>i</a:t>
            </a:r>
            <a:r>
              <a:rPr lang="en-US" dirty="0">
                <a:sym typeface="Wingdings" panose="05000000000000000000" pitchFamily="2" charset="2"/>
              </a:rPr>
              <a:t>, j) = (count of </a:t>
            </a:r>
            <a:r>
              <a:rPr lang="en-US" dirty="0" err="1">
                <a:sym typeface="Wingdings" panose="05000000000000000000" pitchFamily="2" charset="2"/>
              </a:rPr>
              <a:t>ith</a:t>
            </a:r>
            <a:r>
              <a:rPr lang="en-US" dirty="0">
                <a:sym typeface="Wingdings" panose="05000000000000000000" pitchFamily="2" charset="2"/>
              </a:rPr>
              <a:t> term in </a:t>
            </a:r>
            <a:r>
              <a:rPr lang="en-US" dirty="0" err="1">
                <a:sym typeface="Wingdings" panose="05000000000000000000" pitchFamily="2" charset="2"/>
              </a:rPr>
              <a:t>jth</a:t>
            </a:r>
            <a:r>
              <a:rPr lang="en-US" dirty="0">
                <a:sym typeface="Wingdings" panose="05000000000000000000" pitchFamily="2" charset="2"/>
              </a:rPr>
              <a:t> document)/(total terms in </a:t>
            </a:r>
            <a:r>
              <a:rPr lang="en-US" dirty="0" err="1">
                <a:sym typeface="Wingdings" panose="05000000000000000000" pitchFamily="2" charset="2"/>
              </a:rPr>
              <a:t>jth</a:t>
            </a:r>
            <a:r>
              <a:rPr lang="en-US" dirty="0">
                <a:sym typeface="Wingdings" panose="05000000000000000000" pitchFamily="2" charset="2"/>
              </a:rPr>
              <a:t> document)</a:t>
            </a:r>
          </a:p>
          <a:p>
            <a:r>
              <a:rPr lang="en-GB" b="1" dirty="0">
                <a:sym typeface="Wingdings" panose="05000000000000000000" pitchFamily="2" charset="2"/>
              </a:rPr>
              <a:t>Inverse Document Frequency (IDF)</a:t>
            </a:r>
            <a:r>
              <a:rPr lang="en-GB" dirty="0">
                <a:sym typeface="Wingdings" panose="05000000000000000000" pitchFamily="2" charset="2"/>
              </a:rPr>
              <a:t>: </a:t>
            </a:r>
            <a:r>
              <a:rPr lang="en-US" b="0" i="0" dirty="0">
                <a:solidFill>
                  <a:srgbClr val="222222"/>
                </a:solidFill>
                <a:effectLst/>
                <a:latin typeface="Lato" panose="020F0502020204030203" pitchFamily="34" charset="0"/>
              </a:rPr>
              <a:t>a measure of the general importance of the term</a:t>
            </a:r>
            <a:r>
              <a:rPr lang="en-GB" dirty="0">
                <a:sym typeface="Wingdings" panose="05000000000000000000" pitchFamily="2" charset="2"/>
              </a:rPr>
              <a:t>. </a:t>
            </a:r>
          </a:p>
          <a:p>
            <a:pPr lvl="1"/>
            <a:r>
              <a:rPr lang="en-US" dirty="0">
                <a:sym typeface="Wingdings" panose="05000000000000000000" pitchFamily="2" charset="2"/>
              </a:rPr>
              <a:t>ID (</a:t>
            </a:r>
            <a:r>
              <a:rPr lang="en-US" dirty="0" err="1">
                <a:sym typeface="Wingdings" panose="05000000000000000000" pitchFamily="2" charset="2"/>
              </a:rPr>
              <a:t>i</a:t>
            </a:r>
            <a:r>
              <a:rPr lang="en-US" dirty="0">
                <a:sym typeface="Wingdings" panose="05000000000000000000" pitchFamily="2" charset="2"/>
              </a:rPr>
              <a:t>) = (total no. of documents)/(no. of documents containing </a:t>
            </a:r>
            <a:r>
              <a:rPr lang="en-US" dirty="0" err="1">
                <a:sym typeface="Wingdings" panose="05000000000000000000" pitchFamily="2" charset="2"/>
              </a:rPr>
              <a:t>ith</a:t>
            </a:r>
            <a:r>
              <a:rPr lang="en-US" dirty="0">
                <a:sym typeface="Wingdings" panose="05000000000000000000" pitchFamily="2" charset="2"/>
              </a:rPr>
              <a:t> term)</a:t>
            </a:r>
            <a:endParaRPr lang="en-GB" dirty="0">
              <a:sym typeface="Wingdings" panose="05000000000000000000" pitchFamily="2" charset="2"/>
            </a:endParaRPr>
          </a:p>
          <a:p>
            <a:r>
              <a:rPr lang="en-GB" b="1" dirty="0">
                <a:sym typeface="Wingdings" panose="05000000000000000000" pitchFamily="2" charset="2"/>
              </a:rPr>
              <a:t>TF-IDF score: </a:t>
            </a:r>
            <a:r>
              <a:rPr lang="en-GB" dirty="0">
                <a:sym typeface="Wingdings" panose="05000000000000000000" pitchFamily="2" charset="2"/>
              </a:rPr>
              <a:t>is a combination of two weighting methods for information retrieval to determine how important a term is.</a:t>
            </a:r>
          </a:p>
          <a:p>
            <a:pPr lvl="1"/>
            <a:r>
              <a:rPr lang="en-GB" dirty="0">
                <a:sym typeface="Wingdings" panose="05000000000000000000" pitchFamily="2" charset="2"/>
              </a:rPr>
              <a:t>TF-IDF Score (</a:t>
            </a:r>
            <a:r>
              <a:rPr lang="en-GB" dirty="0" err="1">
                <a:sym typeface="Wingdings" panose="05000000000000000000" pitchFamily="2" charset="2"/>
              </a:rPr>
              <a:t>i</a:t>
            </a:r>
            <a:r>
              <a:rPr lang="en-GB" dirty="0">
                <a:sym typeface="Wingdings" panose="05000000000000000000" pitchFamily="2" charset="2"/>
              </a:rPr>
              <a:t>, j) = TF * IDF</a:t>
            </a:r>
          </a:p>
          <a:p>
            <a:pPr marL="0" indent="0">
              <a:buNone/>
            </a:pPr>
            <a:endParaRPr lang="en-GB" dirty="0">
              <a:sym typeface="Wingdings" panose="05000000000000000000" pitchFamily="2" charset="2"/>
            </a:endParaRPr>
          </a:p>
          <a:p>
            <a:endParaRPr lang="en-GB" dirty="0">
              <a:sym typeface="Wingdings" panose="05000000000000000000" pitchFamily="2" charset="2"/>
            </a:endParaRPr>
          </a:p>
        </p:txBody>
      </p:sp>
    </p:spTree>
    <p:extLst>
      <p:ext uri="{BB962C8B-B14F-4D97-AF65-F5344CB8AC3E}">
        <p14:creationId xmlns:p14="http://schemas.microsoft.com/office/powerpoint/2010/main" val="1511091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r>
              <a:rPr lang="en-US" dirty="0"/>
              <a:t>Information extraction</a:t>
            </a:r>
          </a:p>
        </p:txBody>
      </p:sp>
      <p:sp>
        <p:nvSpPr>
          <p:cNvPr id="5" name="Text Placeholder 4"/>
          <p:cNvSpPr>
            <a:spLocks noGrp="1"/>
          </p:cNvSpPr>
          <p:nvPr>
            <p:ph type="body" sz="quarter" idx="12"/>
          </p:nvPr>
        </p:nvSpPr>
        <p:spPr/>
        <p:txBody>
          <a:bodyPr/>
          <a:lstStyle/>
          <a:p>
            <a:endParaRPr lang="en-GB" dirty="0"/>
          </a:p>
        </p:txBody>
      </p:sp>
    </p:spTree>
    <p:custDataLst>
      <p:tags r:id="rId1"/>
    </p:custDataLst>
    <p:extLst>
      <p:ext uri="{BB962C8B-B14F-4D97-AF65-F5344CB8AC3E}">
        <p14:creationId xmlns:p14="http://schemas.microsoft.com/office/powerpoint/2010/main" val="1789984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Information extraction</a:t>
            </a:r>
          </a:p>
        </p:txBody>
      </p:sp>
      <p:sp>
        <p:nvSpPr>
          <p:cNvPr id="3" name="Content Placeholder 2"/>
          <p:cNvSpPr>
            <a:spLocks noGrp="1"/>
          </p:cNvSpPr>
          <p:nvPr>
            <p:ph idx="1"/>
          </p:nvPr>
        </p:nvSpPr>
        <p:spPr>
          <a:xfrm>
            <a:off x="210389" y="1164168"/>
            <a:ext cx="11641455" cy="5513832"/>
          </a:xfrm>
        </p:spPr>
        <p:txBody>
          <a:bodyPr/>
          <a:lstStyle/>
          <a:p>
            <a:r>
              <a:rPr lang="en-GB" dirty="0">
                <a:sym typeface="Wingdings" panose="05000000000000000000" pitchFamily="2" charset="2"/>
              </a:rPr>
              <a:t>Refers to the automatic extraction of structured information from unstructured or semi-structured text.</a:t>
            </a:r>
          </a:p>
          <a:p>
            <a:r>
              <a:rPr lang="en-GB" dirty="0">
                <a:sym typeface="Wingdings" panose="05000000000000000000" pitchFamily="2" charset="2"/>
              </a:rPr>
              <a:t>Examples of applications where information extraction is used:</a:t>
            </a:r>
          </a:p>
          <a:p>
            <a:pPr lvl="1"/>
            <a:r>
              <a:rPr lang="en-GB" dirty="0">
                <a:sym typeface="Wingdings" panose="05000000000000000000" pitchFamily="2" charset="2"/>
              </a:rPr>
              <a:t>Entities and relation identification</a:t>
            </a:r>
          </a:p>
          <a:p>
            <a:pPr lvl="1"/>
            <a:r>
              <a:rPr lang="en-GB" dirty="0">
                <a:sym typeface="Wingdings" panose="05000000000000000000" pitchFamily="2" charset="2"/>
              </a:rPr>
              <a:t>Sentiment analysis</a:t>
            </a:r>
            <a:br>
              <a:rPr lang="en-GB" dirty="0">
                <a:sym typeface="Wingdings" panose="05000000000000000000" pitchFamily="2" charset="2"/>
              </a:rPr>
            </a:br>
            <a:endParaRPr lang="en-GB" dirty="0">
              <a:sym typeface="Wingdings" panose="05000000000000000000" pitchFamily="2" charset="2"/>
            </a:endParaRPr>
          </a:p>
        </p:txBody>
      </p:sp>
    </p:spTree>
    <p:extLst>
      <p:ext uri="{BB962C8B-B14F-4D97-AF65-F5344CB8AC3E}">
        <p14:creationId xmlns:p14="http://schemas.microsoft.com/office/powerpoint/2010/main" val="1755380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Information extraction (cont.)</a:t>
            </a:r>
          </a:p>
        </p:txBody>
      </p:sp>
      <p:sp>
        <p:nvSpPr>
          <p:cNvPr id="3" name="Content Placeholder 2"/>
          <p:cNvSpPr>
            <a:spLocks noGrp="1"/>
          </p:cNvSpPr>
          <p:nvPr>
            <p:ph idx="1"/>
          </p:nvPr>
        </p:nvSpPr>
        <p:spPr>
          <a:xfrm>
            <a:off x="210389" y="1164168"/>
            <a:ext cx="11641455" cy="5513832"/>
          </a:xfrm>
        </p:spPr>
        <p:txBody>
          <a:bodyPr/>
          <a:lstStyle/>
          <a:p>
            <a:r>
              <a:rPr lang="en-US" dirty="0"/>
              <a:t>Entities and relation identification</a:t>
            </a:r>
            <a:br>
              <a:rPr lang="en-GB" dirty="0">
                <a:sym typeface="Wingdings" panose="05000000000000000000" pitchFamily="2" charset="2"/>
              </a:rPr>
            </a:br>
            <a:endParaRPr lang="en-GB" dirty="0">
              <a:sym typeface="Wingdings" panose="05000000000000000000" pitchFamily="2" charset="2"/>
            </a:endParaRPr>
          </a:p>
        </p:txBody>
      </p:sp>
      <p:pic>
        <p:nvPicPr>
          <p:cNvPr id="5" name="Picture 4">
            <a:extLst>
              <a:ext uri="{FF2B5EF4-FFF2-40B4-BE49-F238E27FC236}">
                <a16:creationId xmlns:a16="http://schemas.microsoft.com/office/drawing/2014/main" id="{F4575667-61CE-4801-B3AF-51FCB6DCA6D1}"/>
              </a:ext>
            </a:extLst>
          </p:cNvPr>
          <p:cNvPicPr/>
          <p:nvPr/>
        </p:nvPicPr>
        <p:blipFill>
          <a:blip r:embed="rId3"/>
          <a:stretch>
            <a:fillRect/>
          </a:stretch>
        </p:blipFill>
        <p:spPr>
          <a:xfrm>
            <a:off x="1743600" y="2291080"/>
            <a:ext cx="8339184" cy="3707384"/>
          </a:xfrm>
          <a:prstGeom prst="rect">
            <a:avLst/>
          </a:prstGeom>
        </p:spPr>
      </p:pic>
    </p:spTree>
    <p:extLst>
      <p:ext uri="{BB962C8B-B14F-4D97-AF65-F5344CB8AC3E}">
        <p14:creationId xmlns:p14="http://schemas.microsoft.com/office/powerpoint/2010/main" val="3295087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Information extraction (cont.)</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Sentiment analysis:</a:t>
            </a:r>
          </a:p>
          <a:p>
            <a:r>
              <a:rPr lang="en-GB" dirty="0"/>
              <a:t>Detects user’s opinions in text.</a:t>
            </a:r>
          </a:p>
          <a:p>
            <a:r>
              <a:rPr lang="en-GB" dirty="0"/>
              <a:t>Used in the field of </a:t>
            </a:r>
            <a:r>
              <a:rPr lang="en-GB" dirty="0" err="1"/>
              <a:t>chatbots</a:t>
            </a:r>
            <a:r>
              <a:rPr lang="en-GB" dirty="0"/>
              <a:t>, social media analysis, and others.</a:t>
            </a:r>
          </a:p>
          <a:p>
            <a:r>
              <a:rPr lang="en-GB" dirty="0"/>
              <a:t>Examples:</a:t>
            </a:r>
          </a:p>
          <a:p>
            <a:pPr lvl="1"/>
            <a:r>
              <a:rPr lang="en-GB" dirty="0"/>
              <a:t>“Their service is amazing” is a positive sentiment.</a:t>
            </a:r>
          </a:p>
          <a:p>
            <a:pPr lvl="1"/>
            <a:r>
              <a:rPr lang="en-GB" dirty="0"/>
              <a:t>“The quality of food in this restaurant is terrible” is a negative sentiment.</a:t>
            </a:r>
          </a:p>
          <a:p>
            <a:pPr lvl="1"/>
            <a:r>
              <a:rPr lang="en-GB" dirty="0"/>
              <a:t> “I am going to school” is a neutral sentiment.</a:t>
            </a:r>
          </a:p>
          <a:p>
            <a:endParaRPr lang="en-GB" dirty="0">
              <a:sym typeface="Wingdings" panose="05000000000000000000" pitchFamily="2" charset="2"/>
            </a:endParaRPr>
          </a:p>
          <a:p>
            <a:br>
              <a:rPr lang="en-GB" dirty="0">
                <a:sym typeface="Wingdings" panose="05000000000000000000" pitchFamily="2" charset="2"/>
              </a:rPr>
            </a:br>
            <a:endParaRPr lang="en-GB" dirty="0">
              <a:sym typeface="Wingdings" panose="05000000000000000000" pitchFamily="2" charset="2"/>
            </a:endParaRPr>
          </a:p>
        </p:txBody>
      </p:sp>
    </p:spTree>
    <p:extLst>
      <p:ext uri="{BB962C8B-B14F-4D97-AF65-F5344CB8AC3E}">
        <p14:creationId xmlns:p14="http://schemas.microsoft.com/office/powerpoint/2010/main" val="299119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challenges</a:t>
            </a:r>
          </a:p>
        </p:txBody>
      </p:sp>
      <p:sp>
        <p:nvSpPr>
          <p:cNvPr id="3" name="Content Placeholder 2"/>
          <p:cNvSpPr>
            <a:spLocks noGrp="1"/>
          </p:cNvSpPr>
          <p:nvPr>
            <p:ph idx="1"/>
          </p:nvPr>
        </p:nvSpPr>
        <p:spPr>
          <a:xfrm>
            <a:off x="210389" y="1164168"/>
            <a:ext cx="11641455" cy="5513832"/>
          </a:xfrm>
        </p:spPr>
        <p:txBody>
          <a:bodyPr/>
          <a:lstStyle/>
          <a:p>
            <a:r>
              <a:rPr lang="en-GB" b="1" dirty="0"/>
              <a:t>Domains</a:t>
            </a:r>
            <a:r>
              <a:rPr lang="en-GB" dirty="0"/>
              <a:t>: Higher accuracy for specific domains compared to generic domains.</a:t>
            </a:r>
          </a:p>
          <a:p>
            <a:r>
              <a:rPr lang="en-GB" b="1" dirty="0"/>
              <a:t>Language</a:t>
            </a:r>
            <a:r>
              <a:rPr lang="en-GB" dirty="0"/>
              <a:t>: English gets the most attention because it is an international language. </a:t>
            </a:r>
          </a:p>
          <a:p>
            <a:r>
              <a:rPr lang="en-GB" b="1" dirty="0"/>
              <a:t>Medium</a:t>
            </a:r>
            <a:r>
              <a:rPr lang="en-GB" dirty="0"/>
              <a:t>: Processing speech is more difficult than processing text. </a:t>
            </a:r>
          </a:p>
          <a:p>
            <a:r>
              <a:rPr lang="en-GB" dirty="0"/>
              <a:t>You can understand your NLP problem by focusing on the following areas:</a:t>
            </a:r>
          </a:p>
          <a:p>
            <a:pPr lvl="1"/>
            <a:r>
              <a:rPr lang="en-GB" dirty="0"/>
              <a:t>Become familiar with your data.</a:t>
            </a:r>
          </a:p>
          <a:p>
            <a:pPr lvl="1"/>
            <a:r>
              <a:rPr lang="en-GB" dirty="0"/>
              <a:t>Understand the challenges of your particular use case.</a:t>
            </a:r>
          </a:p>
          <a:p>
            <a:pPr lvl="1"/>
            <a:r>
              <a:rPr lang="en-GB" dirty="0"/>
              <a:t>Review the state-of-the-art solutions and technologies for similar problems.</a:t>
            </a:r>
          </a:p>
          <a:p>
            <a:endParaRPr lang="en-GB" dirty="0"/>
          </a:p>
        </p:txBody>
      </p:sp>
    </p:spTree>
    <p:extLst>
      <p:ext uri="{BB962C8B-B14F-4D97-AF65-F5344CB8AC3E}">
        <p14:creationId xmlns:p14="http://schemas.microsoft.com/office/powerpoint/2010/main" val="2451658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US" dirty="0"/>
              <a:t>Watson NLP services </a:t>
            </a:r>
            <a:br>
              <a:rPr lang="en-US" dirty="0"/>
            </a:br>
            <a:endParaRPr lang="en-US" dirty="0"/>
          </a:p>
        </p:txBody>
      </p:sp>
      <p:sp>
        <p:nvSpPr>
          <p:cNvPr id="6" name="Text Placeholder 5">
            <a:extLst>
              <a:ext uri="{FF2B5EF4-FFF2-40B4-BE49-F238E27FC236}">
                <a16:creationId xmlns:a16="http://schemas.microsoft.com/office/drawing/2014/main" id="{7D81F79B-D6C0-49C6-BC9B-B9678EFFF2FF}"/>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114365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Watson NLP services</a:t>
            </a:r>
            <a:endParaRPr lang="en-US" dirty="0"/>
          </a:p>
        </p:txBody>
      </p:sp>
      <p:pic>
        <p:nvPicPr>
          <p:cNvPr id="6" name="Picture 5">
            <a:extLst>
              <a:ext uri="{FF2B5EF4-FFF2-40B4-BE49-F238E27FC236}">
                <a16:creationId xmlns:a16="http://schemas.microsoft.com/office/drawing/2014/main" id="{091211FC-0DA5-4DF2-B257-0553986C8CF6}"/>
              </a:ext>
            </a:extLst>
          </p:cNvPr>
          <p:cNvPicPr>
            <a:picLocks noChangeAspect="1"/>
          </p:cNvPicPr>
          <p:nvPr/>
        </p:nvPicPr>
        <p:blipFill>
          <a:blip r:embed="rId3"/>
          <a:stretch>
            <a:fillRect/>
          </a:stretch>
        </p:blipFill>
        <p:spPr>
          <a:xfrm>
            <a:off x="273817" y="1784148"/>
            <a:ext cx="11644369" cy="3932261"/>
          </a:xfrm>
          <a:prstGeom prst="rect">
            <a:avLst/>
          </a:prstGeom>
        </p:spPr>
      </p:pic>
    </p:spTree>
    <p:extLst>
      <p:ext uri="{BB962C8B-B14F-4D97-AF65-F5344CB8AC3E}">
        <p14:creationId xmlns:p14="http://schemas.microsoft.com/office/powerpoint/2010/main" val="2667271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US" dirty="0"/>
              <a:t>Information extraction by using Watson services</a:t>
            </a:r>
          </a:p>
        </p:txBody>
      </p:sp>
      <p:sp>
        <p:nvSpPr>
          <p:cNvPr id="3" name="Content Placeholder 2"/>
          <p:cNvSpPr>
            <a:spLocks noGrp="1"/>
          </p:cNvSpPr>
          <p:nvPr>
            <p:ph idx="1"/>
          </p:nvPr>
        </p:nvSpPr>
        <p:spPr>
          <a:xfrm>
            <a:off x="210389" y="1164168"/>
            <a:ext cx="11641455" cy="5513832"/>
          </a:xfrm>
        </p:spPr>
        <p:txBody>
          <a:bodyPr/>
          <a:lstStyle/>
          <a:p>
            <a:r>
              <a:rPr lang="en-US" dirty="0"/>
              <a:t>Watson NLP services that extract information from unstructured text: </a:t>
            </a:r>
          </a:p>
          <a:p>
            <a:pPr lvl="1"/>
            <a:r>
              <a:rPr lang="en-US" dirty="0"/>
              <a:t>Watson Natural Language Understanding</a:t>
            </a:r>
          </a:p>
          <a:p>
            <a:pPr lvl="1"/>
            <a:r>
              <a:rPr lang="en-US" dirty="0"/>
              <a:t>Watson Discovery</a:t>
            </a:r>
          </a:p>
        </p:txBody>
      </p:sp>
    </p:spTree>
    <p:extLst>
      <p:ext uri="{BB962C8B-B14F-4D97-AF65-F5344CB8AC3E}">
        <p14:creationId xmlns:p14="http://schemas.microsoft.com/office/powerpoint/2010/main" val="4215794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US" dirty="0"/>
              <a:t>Watson Natural Language Understanding</a:t>
            </a:r>
            <a:br>
              <a:rPr lang="en-US" dirty="0"/>
            </a:br>
            <a:endParaRPr lang="en-US" dirty="0"/>
          </a:p>
        </p:txBody>
      </p:sp>
      <p:sp>
        <p:nvSpPr>
          <p:cNvPr id="6" name="Text Placeholder 5">
            <a:extLst>
              <a:ext uri="{FF2B5EF4-FFF2-40B4-BE49-F238E27FC236}">
                <a16:creationId xmlns:a16="http://schemas.microsoft.com/office/drawing/2014/main" id="{F838E2AE-C9B7-4DBA-92D7-99B83DF70F47}"/>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092306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US" dirty="0"/>
              <a:t>Watson Natural Language Understanding</a:t>
            </a:r>
          </a:p>
        </p:txBody>
      </p:sp>
      <p:sp>
        <p:nvSpPr>
          <p:cNvPr id="3" name="Content Placeholder 2"/>
          <p:cNvSpPr>
            <a:spLocks noGrp="1"/>
          </p:cNvSpPr>
          <p:nvPr>
            <p:ph idx="1"/>
          </p:nvPr>
        </p:nvSpPr>
        <p:spPr>
          <a:xfrm>
            <a:off x="210389" y="1164168"/>
            <a:ext cx="11641455" cy="5513832"/>
          </a:xfrm>
        </p:spPr>
        <p:txBody>
          <a:bodyPr>
            <a:normAutofit fontScale="92500" lnSpcReduction="10000"/>
          </a:bodyPr>
          <a:lstStyle/>
          <a:p>
            <a:r>
              <a:rPr lang="en-US" dirty="0"/>
              <a:t>NLU </a:t>
            </a:r>
            <a:r>
              <a:rPr lang="en-GB" dirty="0"/>
              <a:t>extracts meaning from unstructured data.</a:t>
            </a:r>
            <a:r>
              <a:rPr lang="en-US" dirty="0"/>
              <a:t> </a:t>
            </a:r>
          </a:p>
          <a:p>
            <a:r>
              <a:rPr lang="en-US" dirty="0"/>
              <a:t>NLU processes input provided as text, HTML, or a public URL.</a:t>
            </a:r>
          </a:p>
          <a:p>
            <a:r>
              <a:rPr lang="en-US" dirty="0"/>
              <a:t>NLU analyzes the input text and provides an output that includes a set of text analytics features:</a:t>
            </a:r>
          </a:p>
          <a:p>
            <a:endParaRPr lang="en-US" dirty="0"/>
          </a:p>
          <a:p>
            <a:endParaRPr lang="en-US" dirty="0"/>
          </a:p>
          <a:p>
            <a:endParaRPr lang="en-US" dirty="0"/>
          </a:p>
          <a:p>
            <a:endParaRPr lang="en-US" dirty="0"/>
          </a:p>
          <a:p>
            <a:endParaRPr lang="en-US" dirty="0"/>
          </a:p>
          <a:p>
            <a:r>
              <a:rPr lang="en-US" dirty="0" err="1"/>
              <a:t>NLU</a:t>
            </a:r>
            <a:r>
              <a:rPr lang="en-US" dirty="0"/>
              <a:t> can be extended with custom models for supported feature and language combinations.</a:t>
            </a:r>
          </a:p>
          <a:p>
            <a:pPr lvl="1"/>
            <a:r>
              <a:rPr lang="en-US" dirty="0"/>
              <a:t>Watson Knowledge Studio can be used to create a custom model for </a:t>
            </a:r>
            <a:r>
              <a:rPr lang="en-US" dirty="0" err="1"/>
              <a:t>NLU</a:t>
            </a:r>
            <a:r>
              <a:rPr lang="en-US" dirty="0"/>
              <a:t> to detect custom entities and relations that are unique to your domain.</a:t>
            </a:r>
          </a:p>
          <a:p>
            <a:pPr marL="228600" lvl="1" indent="0">
              <a:buNone/>
            </a:pPr>
            <a:r>
              <a:rPr lang="en-US" dirty="0"/>
              <a:t>(*) Tone analysis is done by using a pre-built classifications model.</a:t>
            </a:r>
          </a:p>
        </p:txBody>
      </p:sp>
      <p:graphicFrame>
        <p:nvGraphicFramePr>
          <p:cNvPr id="5" name="Diagram 4">
            <a:extLst>
              <a:ext uri="{FF2B5EF4-FFF2-40B4-BE49-F238E27FC236}">
                <a16:creationId xmlns:a16="http://schemas.microsoft.com/office/drawing/2014/main" id="{E4A69FDC-CE64-4ECC-B2AB-8E4DB1C5F4E9}"/>
              </a:ext>
            </a:extLst>
          </p:cNvPr>
          <p:cNvGraphicFramePr/>
          <p:nvPr/>
        </p:nvGraphicFramePr>
        <p:xfrm>
          <a:off x="594712" y="2916195"/>
          <a:ext cx="10342606" cy="2286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8204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C57D-F185-4F83-976F-C5BF25691B35}"/>
              </a:ext>
            </a:extLst>
          </p:cNvPr>
          <p:cNvSpPr>
            <a:spLocks noGrp="1"/>
          </p:cNvSpPr>
          <p:nvPr>
            <p:ph type="title"/>
          </p:nvPr>
        </p:nvSpPr>
        <p:spPr>
          <a:xfrm>
            <a:off x="1143001" y="0"/>
            <a:ext cx="9905998" cy="1478570"/>
          </a:xfrm>
        </p:spPr>
        <p:txBody>
          <a:bodyPr/>
          <a:lstStyle/>
          <a:p>
            <a:r>
              <a:rPr lang="en-US" dirty="0"/>
              <a:t>Watson Natural Language Understanding – Tone analytics</a:t>
            </a:r>
          </a:p>
        </p:txBody>
      </p:sp>
      <p:sp>
        <p:nvSpPr>
          <p:cNvPr id="3" name="Content Placeholder 2">
            <a:extLst>
              <a:ext uri="{FF2B5EF4-FFF2-40B4-BE49-F238E27FC236}">
                <a16:creationId xmlns:a16="http://schemas.microsoft.com/office/drawing/2014/main" id="{A04E5015-7CAF-4C68-B6AB-77B5E1D4C104}"/>
              </a:ext>
            </a:extLst>
          </p:cNvPr>
          <p:cNvSpPr>
            <a:spLocks noGrp="1"/>
          </p:cNvSpPr>
          <p:nvPr>
            <p:ph idx="1"/>
          </p:nvPr>
        </p:nvSpPr>
        <p:spPr>
          <a:xfrm>
            <a:off x="350545" y="1160748"/>
            <a:ext cx="11641453" cy="3541714"/>
          </a:xfrm>
        </p:spPr>
        <p:txBody>
          <a:bodyPr/>
          <a:lstStyle/>
          <a:p>
            <a:r>
              <a:rPr lang="en-US" dirty="0"/>
              <a:t>With the Natural Language Understanding service, you can analyze and detect tone by using a language-specific classifications model ID in your API request.</a:t>
            </a:r>
          </a:p>
          <a:p>
            <a:r>
              <a:rPr lang="en-US" dirty="0"/>
              <a:t>Tone analysis is done by using a pre-built classifications model, which provides an easy way to detect language tones in written text. It detects seven tones: sad, frustrated, satisfied, excited, polite, impolite, and sympathetic.</a:t>
            </a:r>
          </a:p>
        </p:txBody>
      </p:sp>
      <p:sp>
        <p:nvSpPr>
          <p:cNvPr id="8" name="TextBox 7">
            <a:extLst>
              <a:ext uri="{FF2B5EF4-FFF2-40B4-BE49-F238E27FC236}">
                <a16:creationId xmlns:a16="http://schemas.microsoft.com/office/drawing/2014/main" id="{6BCA25F9-3166-456E-90D5-C9363B016209}"/>
              </a:ext>
            </a:extLst>
          </p:cNvPr>
          <p:cNvSpPr txBox="1"/>
          <p:nvPr/>
        </p:nvSpPr>
        <p:spPr bwMode="auto">
          <a:xfrm>
            <a:off x="1435294" y="3481079"/>
            <a:ext cx="2323070" cy="38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ts val="2300"/>
              </a:lnSpc>
            </a:pPr>
            <a:r>
              <a:rPr lang="en-US" sz="2000" b="1" dirty="0">
                <a:latin typeface="IBM Plex Sans" panose="020B0503050203000203" pitchFamily="34" charset="0"/>
              </a:rPr>
              <a:t>Example Request</a:t>
            </a:r>
          </a:p>
        </p:txBody>
      </p:sp>
      <p:sp>
        <p:nvSpPr>
          <p:cNvPr id="9" name="TextBox 8">
            <a:extLst>
              <a:ext uri="{FF2B5EF4-FFF2-40B4-BE49-F238E27FC236}">
                <a16:creationId xmlns:a16="http://schemas.microsoft.com/office/drawing/2014/main" id="{20B41EF8-E01B-485A-93F9-0642053D54E3}"/>
              </a:ext>
            </a:extLst>
          </p:cNvPr>
          <p:cNvSpPr txBox="1"/>
          <p:nvPr/>
        </p:nvSpPr>
        <p:spPr bwMode="auto">
          <a:xfrm>
            <a:off x="7589825" y="3446712"/>
            <a:ext cx="2812276" cy="38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ts val="2300"/>
              </a:lnSpc>
            </a:pPr>
            <a:r>
              <a:rPr lang="en-US" sz="2000" b="1" dirty="0">
                <a:latin typeface="IBM Plex Sans" panose="020B0503050203000203" pitchFamily="34" charset="0"/>
              </a:rPr>
              <a:t>Example Response</a:t>
            </a:r>
          </a:p>
        </p:txBody>
      </p:sp>
      <p:sp>
        <p:nvSpPr>
          <p:cNvPr id="10" name="TextBox 9">
            <a:extLst>
              <a:ext uri="{FF2B5EF4-FFF2-40B4-BE49-F238E27FC236}">
                <a16:creationId xmlns:a16="http://schemas.microsoft.com/office/drawing/2014/main" id="{868C92A5-1279-42CA-9F49-20169E19A7D0}"/>
              </a:ext>
            </a:extLst>
          </p:cNvPr>
          <p:cNvSpPr txBox="1"/>
          <p:nvPr/>
        </p:nvSpPr>
        <p:spPr bwMode="auto">
          <a:xfrm>
            <a:off x="560932" y="3949395"/>
            <a:ext cx="3974165" cy="272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nSpc>
                <a:spcPts val="2300"/>
              </a:lnSpc>
            </a:pPr>
            <a:r>
              <a:rPr lang="en-US" sz="1600" dirty="0">
                <a:latin typeface="IBM Plex Sans" panose="020B0503050203000203" pitchFamily="34" charset="0"/>
              </a:rPr>
              <a:t>{</a:t>
            </a:r>
          </a:p>
          <a:p>
            <a:pPr>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"language"</a:t>
            </a:r>
            <a:r>
              <a:rPr lang="en-US" sz="1600" dirty="0">
                <a:latin typeface="IBM Plex Sans" panose="020B0503050203000203" pitchFamily="34" charset="0"/>
              </a:rPr>
              <a:t>: </a:t>
            </a:r>
            <a:r>
              <a:rPr lang="en-US" sz="1600" dirty="0">
                <a:solidFill>
                  <a:srgbClr val="00B050"/>
                </a:solidFill>
                <a:latin typeface="IBM Plex Sans" panose="020B0503050203000203" pitchFamily="34" charset="0"/>
              </a:rPr>
              <a:t>"</a:t>
            </a:r>
            <a:r>
              <a:rPr lang="en-US" sz="1600" dirty="0" err="1">
                <a:solidFill>
                  <a:srgbClr val="00B050"/>
                </a:solidFill>
                <a:latin typeface="IBM Plex Sans" panose="020B0503050203000203" pitchFamily="34" charset="0"/>
              </a:rPr>
              <a:t>en</a:t>
            </a:r>
            <a:r>
              <a:rPr lang="en-US" sz="1600" dirty="0">
                <a:solidFill>
                  <a:srgbClr val="00B050"/>
                </a:solidFill>
                <a:latin typeface="IBM Plex Sans" panose="020B0503050203000203" pitchFamily="34" charset="0"/>
              </a:rPr>
              <a:t>",</a:t>
            </a:r>
          </a:p>
          <a:p>
            <a:pPr>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"text"</a:t>
            </a:r>
            <a:r>
              <a:rPr lang="en-US" sz="1600" dirty="0">
                <a:latin typeface="IBM Plex Sans" panose="020B0503050203000203" pitchFamily="34" charset="0"/>
              </a:rPr>
              <a:t>: </a:t>
            </a:r>
            <a:r>
              <a:rPr lang="en-US" sz="1600" dirty="0">
                <a:solidFill>
                  <a:srgbClr val="00B050"/>
                </a:solidFill>
                <a:latin typeface="IBM Plex Sans" panose="020B0503050203000203" pitchFamily="34" charset="0"/>
              </a:rPr>
              <a:t>"This is example text in English."</a:t>
            </a:r>
            <a:r>
              <a:rPr lang="en-US" sz="1600" dirty="0">
                <a:latin typeface="IBM Plex Sans" panose="020B0503050203000203" pitchFamily="34" charset="0"/>
              </a:rPr>
              <a:t>,</a:t>
            </a:r>
          </a:p>
          <a:p>
            <a:pPr>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"features"</a:t>
            </a:r>
            <a:r>
              <a:rPr lang="en-US" sz="1600" dirty="0">
                <a:latin typeface="IBM Plex Sans" panose="020B0503050203000203" pitchFamily="34" charset="0"/>
              </a:rPr>
              <a:t>: {</a:t>
            </a:r>
          </a:p>
          <a:p>
            <a:pPr>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"classifications"</a:t>
            </a:r>
            <a:r>
              <a:rPr lang="en-US" sz="1600" dirty="0">
                <a:latin typeface="IBM Plex Sans" panose="020B0503050203000203" pitchFamily="34" charset="0"/>
              </a:rPr>
              <a:t>: {</a:t>
            </a:r>
          </a:p>
          <a:p>
            <a:pPr>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"model"</a:t>
            </a:r>
            <a:r>
              <a:rPr lang="en-US" sz="1600" dirty="0">
                <a:latin typeface="IBM Plex Sans" panose="020B0503050203000203" pitchFamily="34" charset="0"/>
              </a:rPr>
              <a:t>: </a:t>
            </a:r>
            <a:r>
              <a:rPr lang="en-US" sz="1600" dirty="0">
                <a:solidFill>
                  <a:srgbClr val="00B050"/>
                </a:solidFill>
                <a:latin typeface="IBM Plex Sans" panose="020B0503050203000203" pitchFamily="34" charset="0"/>
              </a:rPr>
              <a:t>"tone-classifications-en-v1"</a:t>
            </a:r>
          </a:p>
          <a:p>
            <a:pPr>
              <a:lnSpc>
                <a:spcPts val="2300"/>
              </a:lnSpc>
            </a:pPr>
            <a:r>
              <a:rPr lang="en-US" sz="1600" dirty="0">
                <a:latin typeface="IBM Plex Sans" panose="020B0503050203000203" pitchFamily="34" charset="0"/>
              </a:rPr>
              <a:t>    }</a:t>
            </a:r>
          </a:p>
          <a:p>
            <a:pPr>
              <a:lnSpc>
                <a:spcPts val="2300"/>
              </a:lnSpc>
            </a:pPr>
            <a:r>
              <a:rPr lang="en-US" sz="1600" dirty="0">
                <a:latin typeface="IBM Plex Sans" panose="020B0503050203000203" pitchFamily="34" charset="0"/>
              </a:rPr>
              <a:t>  }</a:t>
            </a:r>
          </a:p>
          <a:p>
            <a:pPr>
              <a:lnSpc>
                <a:spcPts val="2300"/>
              </a:lnSpc>
            </a:pPr>
            <a:r>
              <a:rPr lang="en-US" sz="1600" dirty="0">
                <a:latin typeface="IBM Plex Sans" panose="020B0503050203000203" pitchFamily="34" charset="0"/>
              </a:rPr>
              <a:t>}</a:t>
            </a:r>
          </a:p>
        </p:txBody>
      </p:sp>
      <p:sp>
        <p:nvSpPr>
          <p:cNvPr id="12" name="TextBox 11">
            <a:extLst>
              <a:ext uri="{FF2B5EF4-FFF2-40B4-BE49-F238E27FC236}">
                <a16:creationId xmlns:a16="http://schemas.microsoft.com/office/drawing/2014/main" id="{2BB5C5EC-0918-4112-ABF2-0D4328E8EE26}"/>
              </a:ext>
            </a:extLst>
          </p:cNvPr>
          <p:cNvSpPr txBox="1"/>
          <p:nvPr/>
        </p:nvSpPr>
        <p:spPr bwMode="auto">
          <a:xfrm>
            <a:off x="5546349" y="3927691"/>
            <a:ext cx="2582758" cy="273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nSpc>
                <a:spcPts val="2300"/>
              </a:lnSpc>
            </a:pPr>
            <a:r>
              <a:rPr lang="en-US" dirty="0">
                <a:latin typeface="IBM Plex Sans" panose="020B0503050203000203" pitchFamily="34" charset="0"/>
              </a:rPr>
              <a:t>{</a:t>
            </a:r>
          </a:p>
          <a:p>
            <a:pPr>
              <a:lnSpc>
                <a:spcPts val="2300"/>
              </a:lnSpc>
            </a:pPr>
            <a:r>
              <a:rPr lang="en-US" dirty="0">
                <a:solidFill>
                  <a:schemeClr val="accent2"/>
                </a:solidFill>
                <a:latin typeface="IBM Plex Sans" panose="020B0503050203000203" pitchFamily="34" charset="0"/>
              </a:rPr>
              <a:t>"usage": </a:t>
            </a:r>
            <a:r>
              <a:rPr lang="en-US" dirty="0">
                <a:latin typeface="IBM Plex Sans" panose="020B0503050203000203" pitchFamily="34" charset="0"/>
              </a:rPr>
              <a:t>{</a:t>
            </a:r>
          </a:p>
          <a:p>
            <a:pPr>
              <a:lnSpc>
                <a:spcPts val="2300"/>
              </a:lnSpc>
            </a:pPr>
            <a:r>
              <a:rPr lang="en-US" dirty="0">
                <a:solidFill>
                  <a:schemeClr val="accent2"/>
                </a:solidFill>
                <a:latin typeface="IBM Plex Sans" panose="020B0503050203000203" pitchFamily="34" charset="0"/>
              </a:rPr>
              <a:t>  "</a:t>
            </a:r>
            <a:r>
              <a:rPr lang="en-US" dirty="0" err="1">
                <a:solidFill>
                  <a:schemeClr val="accent2"/>
                </a:solidFill>
                <a:latin typeface="IBM Plex Sans" panose="020B0503050203000203" pitchFamily="34" charset="0"/>
              </a:rPr>
              <a:t>text_units</a:t>
            </a:r>
            <a:r>
              <a:rPr lang="en-US" dirty="0">
                <a:solidFill>
                  <a:schemeClr val="accent2"/>
                </a:solidFill>
                <a:latin typeface="IBM Plex Sans" panose="020B0503050203000203" pitchFamily="34" charset="0"/>
              </a:rPr>
              <a:t>"</a:t>
            </a:r>
            <a:r>
              <a:rPr lang="en-US" dirty="0">
                <a:latin typeface="IBM Plex Sans" panose="020B0503050203000203" pitchFamily="34" charset="0"/>
              </a:rPr>
              <a:t>: </a:t>
            </a:r>
            <a:r>
              <a:rPr lang="en-US" dirty="0">
                <a:solidFill>
                  <a:srgbClr val="FF0000"/>
                </a:solidFill>
                <a:latin typeface="IBM Plex Sans" panose="020B0503050203000203" pitchFamily="34" charset="0"/>
              </a:rPr>
              <a:t>1</a:t>
            </a:r>
            <a:r>
              <a:rPr lang="en-US" dirty="0">
                <a:latin typeface="IBM Plex Sans" panose="020B0503050203000203" pitchFamily="34" charset="0"/>
              </a:rPr>
              <a:t>,</a:t>
            </a:r>
          </a:p>
          <a:p>
            <a:pPr>
              <a:lnSpc>
                <a:spcPts val="2300"/>
              </a:lnSpc>
            </a:pPr>
            <a:r>
              <a:rPr lang="en-US" dirty="0">
                <a:latin typeface="IBM Plex Sans" panose="020B0503050203000203" pitchFamily="34" charset="0"/>
              </a:rPr>
              <a:t>  </a:t>
            </a:r>
            <a:r>
              <a:rPr lang="en-US" dirty="0">
                <a:solidFill>
                  <a:schemeClr val="accent2"/>
                </a:solidFill>
                <a:latin typeface="IBM Plex Sans" panose="020B0503050203000203" pitchFamily="34" charset="0"/>
              </a:rPr>
              <a:t>"</a:t>
            </a:r>
            <a:r>
              <a:rPr lang="en-US" dirty="0" err="1">
                <a:solidFill>
                  <a:schemeClr val="accent2"/>
                </a:solidFill>
                <a:latin typeface="IBM Plex Sans" panose="020B0503050203000203" pitchFamily="34" charset="0"/>
              </a:rPr>
              <a:t>text_characters</a:t>
            </a:r>
            <a:r>
              <a:rPr lang="en-US" dirty="0">
                <a:solidFill>
                  <a:schemeClr val="accent2"/>
                </a:solidFill>
                <a:latin typeface="IBM Plex Sans" panose="020B0503050203000203" pitchFamily="34" charset="0"/>
              </a:rPr>
              <a:t>"</a:t>
            </a:r>
            <a:r>
              <a:rPr lang="en-US" dirty="0">
                <a:latin typeface="IBM Plex Sans" panose="020B0503050203000203" pitchFamily="34" charset="0"/>
              </a:rPr>
              <a:t>: </a:t>
            </a:r>
            <a:r>
              <a:rPr lang="en-US" dirty="0">
                <a:solidFill>
                  <a:srgbClr val="FF0000"/>
                </a:solidFill>
                <a:latin typeface="IBM Plex Sans" panose="020B0503050203000203" pitchFamily="34" charset="0"/>
              </a:rPr>
              <a:t>60</a:t>
            </a:r>
            <a:r>
              <a:rPr lang="en-US" dirty="0">
                <a:latin typeface="IBM Plex Sans" panose="020B0503050203000203" pitchFamily="34" charset="0"/>
              </a:rPr>
              <a:t>,</a:t>
            </a:r>
          </a:p>
          <a:p>
            <a:pPr>
              <a:lnSpc>
                <a:spcPts val="2300"/>
              </a:lnSpc>
            </a:pPr>
            <a:r>
              <a:rPr lang="en-US" dirty="0">
                <a:latin typeface="IBM Plex Sans" panose="020B0503050203000203" pitchFamily="34" charset="0"/>
              </a:rPr>
              <a:t>  </a:t>
            </a:r>
            <a:r>
              <a:rPr lang="en-US" dirty="0">
                <a:solidFill>
                  <a:schemeClr val="accent2"/>
                </a:solidFill>
                <a:latin typeface="IBM Plex Sans" panose="020B0503050203000203" pitchFamily="34" charset="0"/>
              </a:rPr>
              <a:t>"features"</a:t>
            </a:r>
            <a:r>
              <a:rPr lang="en-US" dirty="0">
                <a:latin typeface="IBM Plex Sans" panose="020B0503050203000203" pitchFamily="34" charset="0"/>
              </a:rPr>
              <a:t>: </a:t>
            </a:r>
            <a:r>
              <a:rPr lang="en-US" dirty="0">
                <a:solidFill>
                  <a:srgbClr val="FF0000"/>
                </a:solidFill>
                <a:latin typeface="IBM Plex Sans" panose="020B0503050203000203" pitchFamily="34" charset="0"/>
              </a:rPr>
              <a:t>1</a:t>
            </a:r>
          </a:p>
          <a:p>
            <a:pPr>
              <a:lnSpc>
                <a:spcPts val="2300"/>
              </a:lnSpc>
            </a:pPr>
            <a:r>
              <a:rPr lang="en-US" dirty="0">
                <a:latin typeface="IBM Plex Sans" panose="020B0503050203000203" pitchFamily="34" charset="0"/>
              </a:rPr>
              <a:t>},</a:t>
            </a:r>
          </a:p>
          <a:p>
            <a:pPr>
              <a:lnSpc>
                <a:spcPts val="2300"/>
              </a:lnSpc>
            </a:pPr>
            <a:r>
              <a:rPr lang="en-US" dirty="0">
                <a:solidFill>
                  <a:schemeClr val="accent2"/>
                </a:solidFill>
                <a:latin typeface="IBM Plex Sans" panose="020B0503050203000203" pitchFamily="34" charset="0"/>
              </a:rPr>
              <a:t>"language"</a:t>
            </a:r>
            <a:r>
              <a:rPr lang="en-US" dirty="0">
                <a:latin typeface="IBM Plex Sans" panose="020B0503050203000203" pitchFamily="34" charset="0"/>
              </a:rPr>
              <a:t>: </a:t>
            </a:r>
            <a:r>
              <a:rPr lang="en-US" dirty="0">
                <a:solidFill>
                  <a:srgbClr val="00B050"/>
                </a:solidFill>
                <a:latin typeface="IBM Plex Sans" panose="020B0503050203000203" pitchFamily="34" charset="0"/>
              </a:rPr>
              <a:t>"</a:t>
            </a:r>
            <a:r>
              <a:rPr lang="en-US" dirty="0" err="1">
                <a:solidFill>
                  <a:srgbClr val="00B050"/>
                </a:solidFill>
                <a:latin typeface="IBM Plex Sans" panose="020B0503050203000203" pitchFamily="34" charset="0"/>
              </a:rPr>
              <a:t>en</a:t>
            </a:r>
            <a:r>
              <a:rPr lang="en-US" dirty="0">
                <a:solidFill>
                  <a:srgbClr val="00B050"/>
                </a:solidFill>
                <a:latin typeface="IBM Plex Sans" panose="020B0503050203000203" pitchFamily="34" charset="0"/>
              </a:rPr>
              <a:t>",</a:t>
            </a:r>
          </a:p>
          <a:p>
            <a:pPr>
              <a:lnSpc>
                <a:spcPts val="2300"/>
              </a:lnSpc>
            </a:pPr>
            <a:r>
              <a:rPr lang="en-US" dirty="0">
                <a:solidFill>
                  <a:schemeClr val="accent2"/>
                </a:solidFill>
                <a:latin typeface="IBM Plex Sans" panose="020B0503050203000203" pitchFamily="34" charset="0"/>
              </a:rPr>
              <a:t>"classifications"</a:t>
            </a:r>
            <a:r>
              <a:rPr lang="en-US" dirty="0">
                <a:latin typeface="IBM Plex Sans" panose="020B0503050203000203" pitchFamily="34" charset="0"/>
              </a:rPr>
              <a:t>: [</a:t>
            </a:r>
          </a:p>
          <a:p>
            <a:pPr>
              <a:lnSpc>
                <a:spcPts val="2300"/>
              </a:lnSpc>
            </a:pPr>
            <a:r>
              <a:rPr lang="en-US" dirty="0">
                <a:latin typeface="IBM Plex Sans" panose="020B0503050203000203" pitchFamily="34" charset="0"/>
              </a:rPr>
              <a:t>  </a:t>
            </a:r>
          </a:p>
        </p:txBody>
      </p:sp>
      <p:sp>
        <p:nvSpPr>
          <p:cNvPr id="13" name="TextBox 12">
            <a:extLst>
              <a:ext uri="{FF2B5EF4-FFF2-40B4-BE49-F238E27FC236}">
                <a16:creationId xmlns:a16="http://schemas.microsoft.com/office/drawing/2014/main" id="{46223C54-4EA3-4424-9EC1-FA8DEE14A5AD}"/>
              </a:ext>
            </a:extLst>
          </p:cNvPr>
          <p:cNvSpPr txBox="1"/>
          <p:nvPr/>
        </p:nvSpPr>
        <p:spPr bwMode="auto">
          <a:xfrm>
            <a:off x="8713236" y="4207511"/>
            <a:ext cx="3348994" cy="24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nSpc>
                <a:spcPts val="2300"/>
              </a:lnSpc>
            </a:pPr>
            <a:r>
              <a:rPr lang="en-US" sz="2000" dirty="0">
                <a:latin typeface="IBM Plex Sans" panose="020B0503050203000203" pitchFamily="34" charset="0"/>
              </a:rPr>
              <a:t>{</a:t>
            </a:r>
          </a:p>
          <a:p>
            <a:pPr>
              <a:lnSpc>
                <a:spcPts val="2300"/>
              </a:lnSpc>
            </a:pPr>
            <a:r>
              <a:rPr lang="en-US" sz="2000" dirty="0">
                <a:latin typeface="IBM Plex Sans" panose="020B0503050203000203" pitchFamily="34" charset="0"/>
              </a:rPr>
              <a:t>    </a:t>
            </a:r>
            <a:r>
              <a:rPr lang="en-US" sz="2000" dirty="0">
                <a:solidFill>
                  <a:schemeClr val="accent2"/>
                </a:solidFill>
                <a:latin typeface="IBM Plex Sans" panose="020B0503050203000203" pitchFamily="34" charset="0"/>
              </a:rPr>
              <a:t>"confidence"</a:t>
            </a:r>
            <a:r>
              <a:rPr lang="en-US" sz="2000" dirty="0">
                <a:latin typeface="IBM Plex Sans" panose="020B0503050203000203" pitchFamily="34" charset="0"/>
              </a:rPr>
              <a:t>: </a:t>
            </a:r>
            <a:r>
              <a:rPr lang="en-US" sz="2000" dirty="0">
                <a:solidFill>
                  <a:srgbClr val="FF0000"/>
                </a:solidFill>
                <a:latin typeface="IBM Plex Sans" panose="020B0503050203000203" pitchFamily="34" charset="0"/>
              </a:rPr>
              <a:t>0.564849</a:t>
            </a:r>
            <a:r>
              <a:rPr lang="en-US" sz="2000" dirty="0">
                <a:latin typeface="IBM Plex Sans" panose="020B0503050203000203" pitchFamily="34" charset="0"/>
              </a:rPr>
              <a:t>,</a:t>
            </a:r>
          </a:p>
          <a:p>
            <a:pPr>
              <a:lnSpc>
                <a:spcPts val="2300"/>
              </a:lnSpc>
            </a:pPr>
            <a:r>
              <a:rPr lang="en-US" sz="2000" dirty="0">
                <a:latin typeface="IBM Plex Sans" panose="020B0503050203000203" pitchFamily="34" charset="0"/>
              </a:rPr>
              <a:t>    </a:t>
            </a:r>
            <a:r>
              <a:rPr lang="en-US" sz="2000" dirty="0">
                <a:solidFill>
                  <a:schemeClr val="accent2"/>
                </a:solidFill>
                <a:latin typeface="IBM Plex Sans" panose="020B0503050203000203" pitchFamily="34" charset="0"/>
              </a:rPr>
              <a:t>"</a:t>
            </a:r>
            <a:r>
              <a:rPr lang="en-US" sz="2000" dirty="0" err="1">
                <a:solidFill>
                  <a:schemeClr val="accent2"/>
                </a:solidFill>
                <a:latin typeface="IBM Plex Sans" panose="020B0503050203000203" pitchFamily="34" charset="0"/>
              </a:rPr>
              <a:t>class_name</a:t>
            </a:r>
            <a:r>
              <a:rPr lang="en-US" sz="2000" dirty="0">
                <a:solidFill>
                  <a:schemeClr val="accent2"/>
                </a:solidFill>
                <a:latin typeface="IBM Plex Sans" panose="020B0503050203000203" pitchFamily="34" charset="0"/>
              </a:rPr>
              <a:t>"</a:t>
            </a:r>
            <a:r>
              <a:rPr lang="en-US" sz="2000" dirty="0">
                <a:latin typeface="IBM Plex Sans" panose="020B0503050203000203" pitchFamily="34" charset="0"/>
              </a:rPr>
              <a:t>: </a:t>
            </a:r>
            <a:r>
              <a:rPr lang="en-US" sz="2000" dirty="0">
                <a:solidFill>
                  <a:srgbClr val="00B050"/>
                </a:solidFill>
                <a:latin typeface="IBM Plex Sans" panose="020B0503050203000203" pitchFamily="34" charset="0"/>
              </a:rPr>
              <a:t>"excited"</a:t>
            </a:r>
          </a:p>
          <a:p>
            <a:pPr>
              <a:lnSpc>
                <a:spcPts val="2300"/>
              </a:lnSpc>
            </a:pPr>
            <a:r>
              <a:rPr lang="en-US" sz="2000" dirty="0">
                <a:latin typeface="IBM Plex Sans" panose="020B0503050203000203" pitchFamily="34" charset="0"/>
              </a:rPr>
              <a:t>  },</a:t>
            </a:r>
          </a:p>
          <a:p>
            <a:pPr>
              <a:lnSpc>
                <a:spcPts val="2300"/>
              </a:lnSpc>
            </a:pPr>
            <a:r>
              <a:rPr lang="en-US" sz="2000" dirty="0">
                <a:latin typeface="IBM Plex Sans" panose="020B0503050203000203" pitchFamily="34" charset="0"/>
              </a:rPr>
              <a:t>  {</a:t>
            </a:r>
          </a:p>
          <a:p>
            <a:pPr>
              <a:lnSpc>
                <a:spcPts val="2300"/>
              </a:lnSpc>
            </a:pPr>
            <a:r>
              <a:rPr lang="en-US" sz="2000" dirty="0">
                <a:latin typeface="IBM Plex Sans" panose="020B0503050203000203" pitchFamily="34" charset="0"/>
              </a:rPr>
              <a:t>    </a:t>
            </a:r>
            <a:r>
              <a:rPr lang="en-US" sz="2000" dirty="0">
                <a:solidFill>
                  <a:schemeClr val="accent2"/>
                </a:solidFill>
                <a:latin typeface="IBM Plex Sans" panose="020B0503050203000203" pitchFamily="34" charset="0"/>
              </a:rPr>
              <a:t>"confidence"</a:t>
            </a:r>
            <a:r>
              <a:rPr lang="en-US" sz="2000" dirty="0">
                <a:latin typeface="IBM Plex Sans" panose="020B0503050203000203" pitchFamily="34" charset="0"/>
              </a:rPr>
              <a:t>: </a:t>
            </a:r>
            <a:r>
              <a:rPr lang="en-US" sz="2000" dirty="0">
                <a:solidFill>
                  <a:srgbClr val="FF0000"/>
                </a:solidFill>
                <a:latin typeface="IBM Plex Sans" panose="020B0503050203000203" pitchFamily="34" charset="0"/>
              </a:rPr>
              <a:t>0.355816</a:t>
            </a:r>
            <a:r>
              <a:rPr lang="en-US" sz="2000" dirty="0">
                <a:latin typeface="IBM Plex Sans" panose="020B0503050203000203" pitchFamily="34" charset="0"/>
              </a:rPr>
              <a:t>,</a:t>
            </a:r>
          </a:p>
          <a:p>
            <a:pPr>
              <a:lnSpc>
                <a:spcPts val="2300"/>
              </a:lnSpc>
            </a:pPr>
            <a:r>
              <a:rPr lang="en-US" sz="2000" dirty="0">
                <a:latin typeface="IBM Plex Sans" panose="020B0503050203000203" pitchFamily="34" charset="0"/>
              </a:rPr>
              <a:t>    </a:t>
            </a:r>
            <a:r>
              <a:rPr lang="en-US" sz="2000" dirty="0">
                <a:solidFill>
                  <a:schemeClr val="accent2"/>
                </a:solidFill>
                <a:latin typeface="IBM Plex Sans" panose="020B0503050203000203" pitchFamily="34" charset="0"/>
              </a:rPr>
              <a:t>"</a:t>
            </a:r>
            <a:r>
              <a:rPr lang="en-US" sz="2000" dirty="0" err="1">
                <a:solidFill>
                  <a:schemeClr val="accent2"/>
                </a:solidFill>
                <a:latin typeface="IBM Plex Sans" panose="020B0503050203000203" pitchFamily="34" charset="0"/>
              </a:rPr>
              <a:t>class_name</a:t>
            </a:r>
            <a:r>
              <a:rPr lang="en-US" sz="2000" dirty="0">
                <a:solidFill>
                  <a:schemeClr val="accent2"/>
                </a:solidFill>
                <a:latin typeface="IBM Plex Sans" panose="020B0503050203000203" pitchFamily="34" charset="0"/>
              </a:rPr>
              <a:t>"</a:t>
            </a:r>
            <a:r>
              <a:rPr lang="en-US" sz="2000" dirty="0">
                <a:latin typeface="IBM Plex Sans" panose="020B0503050203000203" pitchFamily="34" charset="0"/>
              </a:rPr>
              <a:t>: </a:t>
            </a:r>
            <a:r>
              <a:rPr lang="en-US" sz="2000" dirty="0">
                <a:solidFill>
                  <a:srgbClr val="00B050"/>
                </a:solidFill>
                <a:latin typeface="IBM Plex Sans" panose="020B0503050203000203" pitchFamily="34" charset="0"/>
              </a:rPr>
              <a:t>"satisfied"</a:t>
            </a:r>
          </a:p>
          <a:p>
            <a:pPr>
              <a:lnSpc>
                <a:spcPts val="2300"/>
              </a:lnSpc>
            </a:pPr>
            <a:r>
              <a:rPr lang="en-US" sz="2000" dirty="0">
                <a:latin typeface="IBM Plex Sans" panose="020B0503050203000203" pitchFamily="34" charset="0"/>
              </a:rPr>
              <a:t>.........</a:t>
            </a:r>
            <a:endParaRPr lang="en-US" sz="2000" b="1" dirty="0">
              <a:solidFill>
                <a:srgbClr val="FFFFFF"/>
              </a:solidFill>
              <a:latin typeface="IBM Plex Sans" panose="020B0503050203000203" pitchFamily="34" charset="0"/>
            </a:endParaRPr>
          </a:p>
        </p:txBody>
      </p:sp>
      <p:sp>
        <p:nvSpPr>
          <p:cNvPr id="14" name="Rectangle 13">
            <a:extLst>
              <a:ext uri="{FF2B5EF4-FFF2-40B4-BE49-F238E27FC236}">
                <a16:creationId xmlns:a16="http://schemas.microsoft.com/office/drawing/2014/main" id="{626321F1-7A0D-4941-9FD2-03BDCC3BA505}"/>
              </a:ext>
            </a:extLst>
          </p:cNvPr>
          <p:cNvSpPr/>
          <p:nvPr/>
        </p:nvSpPr>
        <p:spPr bwMode="auto">
          <a:xfrm>
            <a:off x="420774" y="3942855"/>
            <a:ext cx="4334625" cy="2731773"/>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14363" fontAlgn="base">
              <a:spcBef>
                <a:spcPct val="0"/>
              </a:spcBef>
              <a:spcAft>
                <a:spcPct val="0"/>
              </a:spcAft>
            </a:pPr>
            <a:endParaRPr lang="en-US" sz="1200">
              <a:latin typeface="Arial" panose="020B0604020202020204" pitchFamily="34" charset="0"/>
            </a:endParaRPr>
          </a:p>
        </p:txBody>
      </p:sp>
      <p:sp>
        <p:nvSpPr>
          <p:cNvPr id="15" name="Rectangle 14">
            <a:extLst>
              <a:ext uri="{FF2B5EF4-FFF2-40B4-BE49-F238E27FC236}">
                <a16:creationId xmlns:a16="http://schemas.microsoft.com/office/drawing/2014/main" id="{5389CFFE-AB58-4A0D-B6E3-91CD1842007C}"/>
              </a:ext>
            </a:extLst>
          </p:cNvPr>
          <p:cNvSpPr/>
          <p:nvPr/>
        </p:nvSpPr>
        <p:spPr bwMode="auto">
          <a:xfrm>
            <a:off x="5345950" y="3868365"/>
            <a:ext cx="6846050" cy="2791098"/>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14363" fontAlgn="base">
              <a:spcBef>
                <a:spcPct val="0"/>
              </a:spcBef>
              <a:spcAft>
                <a:spcPct val="0"/>
              </a:spcAft>
            </a:pPr>
            <a:endParaRPr lang="en-US" sz="1200">
              <a:latin typeface="Arial" panose="020B0604020202020204" pitchFamily="34" charset="0"/>
            </a:endParaRPr>
          </a:p>
        </p:txBody>
      </p:sp>
      <p:sp>
        <p:nvSpPr>
          <p:cNvPr id="17" name="TextBox 16">
            <a:extLst>
              <a:ext uri="{FF2B5EF4-FFF2-40B4-BE49-F238E27FC236}">
                <a16:creationId xmlns:a16="http://schemas.microsoft.com/office/drawing/2014/main" id="{8A0B9E38-DAD6-4C0C-8F7B-340011E3FBC9}"/>
              </a:ext>
            </a:extLst>
          </p:cNvPr>
          <p:cNvSpPr txBox="1"/>
          <p:nvPr/>
        </p:nvSpPr>
        <p:spPr bwMode="auto">
          <a:xfrm>
            <a:off x="8939961" y="3879907"/>
            <a:ext cx="2812276" cy="3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ts val="2300"/>
              </a:lnSpc>
            </a:pPr>
            <a:r>
              <a:rPr lang="en-US" sz="1600" dirty="0">
                <a:latin typeface="IBM Plex Sans" panose="020B0503050203000203" pitchFamily="34" charset="0"/>
              </a:rPr>
              <a:t>(cont.)</a:t>
            </a:r>
          </a:p>
        </p:txBody>
      </p:sp>
    </p:spTree>
    <p:extLst>
      <p:ext uri="{BB962C8B-B14F-4D97-AF65-F5344CB8AC3E}">
        <p14:creationId xmlns:p14="http://schemas.microsoft.com/office/powerpoint/2010/main" val="3852674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p:txBody>
          <a:bodyPr/>
          <a:lstStyle/>
          <a:p>
            <a:r>
              <a:rPr lang="en-US" dirty="0"/>
              <a:t>Natural Language Understanding demo</a:t>
            </a:r>
          </a:p>
        </p:txBody>
      </p:sp>
      <p:pic>
        <p:nvPicPr>
          <p:cNvPr id="6" name="Content Placeholder 5">
            <a:extLst>
              <a:ext uri="{FF2B5EF4-FFF2-40B4-BE49-F238E27FC236}">
                <a16:creationId xmlns:a16="http://schemas.microsoft.com/office/drawing/2014/main" id="{96C1DEC0-D60A-44A3-906B-8E4C75F2E880}"/>
              </a:ext>
            </a:extLst>
          </p:cNvPr>
          <p:cNvPicPr>
            <a:picLocks noGrp="1" noChangeAspect="1"/>
          </p:cNvPicPr>
          <p:nvPr>
            <p:ph idx="1"/>
          </p:nvPr>
        </p:nvPicPr>
        <p:blipFill>
          <a:blip r:embed="rId3"/>
          <a:stretch>
            <a:fillRect/>
          </a:stretch>
        </p:blipFill>
        <p:spPr>
          <a:xfrm>
            <a:off x="775122" y="1772816"/>
            <a:ext cx="10638580" cy="4849941"/>
          </a:xfrm>
        </p:spPr>
      </p:pic>
    </p:spTree>
    <p:extLst>
      <p:ext uri="{BB962C8B-B14F-4D97-AF65-F5344CB8AC3E}">
        <p14:creationId xmlns:p14="http://schemas.microsoft.com/office/powerpoint/2010/main" val="2270137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Entities extraction</a:t>
            </a:r>
          </a:p>
        </p:txBody>
      </p:sp>
      <p:pic>
        <p:nvPicPr>
          <p:cNvPr id="7" name="Picture 6" descr="A screenshot of a computer&#10;&#10;Description automatically generated">
            <a:extLst>
              <a:ext uri="{FF2B5EF4-FFF2-40B4-BE49-F238E27FC236}">
                <a16:creationId xmlns:a16="http://schemas.microsoft.com/office/drawing/2014/main" id="{A669C2FE-D5A9-46AF-938B-1D2361533CC8}"/>
              </a:ext>
            </a:extLst>
          </p:cNvPr>
          <p:cNvPicPr>
            <a:picLocks noChangeAspect="1"/>
          </p:cNvPicPr>
          <p:nvPr/>
        </p:nvPicPr>
        <p:blipFill>
          <a:blip r:embed="rId3"/>
          <a:stretch>
            <a:fillRect/>
          </a:stretch>
        </p:blipFill>
        <p:spPr>
          <a:xfrm>
            <a:off x="333957" y="1310164"/>
            <a:ext cx="10971502" cy="5101747"/>
          </a:xfrm>
          <a:prstGeom prst="rect">
            <a:avLst/>
          </a:prstGeom>
          <a:noFill/>
        </p:spPr>
      </p:pic>
    </p:spTree>
    <p:extLst>
      <p:ext uri="{BB962C8B-B14F-4D97-AF65-F5344CB8AC3E}">
        <p14:creationId xmlns:p14="http://schemas.microsoft.com/office/powerpoint/2010/main" val="1589521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Keywords extraction</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3957" y="1409709"/>
            <a:ext cx="10971502" cy="4902654"/>
          </a:xfrm>
          <a:prstGeom prst="rect">
            <a:avLst/>
          </a:prstGeom>
          <a:noFill/>
        </p:spPr>
      </p:pic>
    </p:spTree>
    <p:extLst>
      <p:ext uri="{BB962C8B-B14F-4D97-AF65-F5344CB8AC3E}">
        <p14:creationId xmlns:p14="http://schemas.microsoft.com/office/powerpoint/2010/main" val="2520069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Concepts extraction</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570038" y="1409709"/>
            <a:ext cx="10499341" cy="4902654"/>
          </a:xfrm>
          <a:prstGeom prst="rect">
            <a:avLst/>
          </a:prstGeom>
          <a:noFill/>
        </p:spPr>
      </p:pic>
    </p:spTree>
    <p:extLst>
      <p:ext uri="{BB962C8B-B14F-4D97-AF65-F5344CB8AC3E}">
        <p14:creationId xmlns:p14="http://schemas.microsoft.com/office/powerpoint/2010/main" val="331429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p:txBody>
          <a:bodyPr/>
          <a:lstStyle/>
          <a:p>
            <a:r>
              <a:rPr lang="en-US" dirty="0"/>
              <a:t>Natural language processing use cases</a:t>
            </a:r>
            <a:br>
              <a:rPr lang="en-US" dirty="0"/>
            </a:br>
            <a:endParaRPr lang="en-US" dirty="0"/>
          </a:p>
        </p:txBody>
      </p:sp>
      <p:sp>
        <p:nvSpPr>
          <p:cNvPr id="5" name="Text Placeholder 4"/>
          <p:cNvSpPr>
            <a:spLocks noGrp="1"/>
          </p:cNvSpPr>
          <p:nvPr>
            <p:ph type="body" sz="quarter" idx="12"/>
          </p:nvPr>
        </p:nvSpPr>
        <p:spPr/>
        <p:txBody>
          <a:bodyPr/>
          <a:lstStyle/>
          <a:p>
            <a:endParaRPr lang="en-GB" dirty="0"/>
          </a:p>
        </p:txBody>
      </p:sp>
    </p:spTree>
    <p:custDataLst>
      <p:tags r:id="rId1"/>
    </p:custDataLst>
    <p:extLst>
      <p:ext uri="{BB962C8B-B14F-4D97-AF65-F5344CB8AC3E}">
        <p14:creationId xmlns:p14="http://schemas.microsoft.com/office/powerpoint/2010/main" val="856662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Relations extraction</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570038" y="1437046"/>
            <a:ext cx="10499341" cy="4847980"/>
          </a:xfrm>
          <a:prstGeom prst="rect">
            <a:avLst/>
          </a:prstGeom>
          <a:noFill/>
        </p:spPr>
      </p:pic>
    </p:spTree>
    <p:extLst>
      <p:ext uri="{BB962C8B-B14F-4D97-AF65-F5344CB8AC3E}">
        <p14:creationId xmlns:p14="http://schemas.microsoft.com/office/powerpoint/2010/main" val="4053043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Sentiment analysis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4309" y="1437046"/>
            <a:ext cx="10310799" cy="4847980"/>
          </a:xfrm>
          <a:prstGeom prst="rect">
            <a:avLst/>
          </a:prstGeom>
          <a:noFill/>
        </p:spPr>
      </p:pic>
    </p:spTree>
    <p:extLst>
      <p:ext uri="{BB962C8B-B14F-4D97-AF65-F5344CB8AC3E}">
        <p14:creationId xmlns:p14="http://schemas.microsoft.com/office/powerpoint/2010/main" val="717010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Emotion analysis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4309" y="1439932"/>
            <a:ext cx="10310799" cy="4842208"/>
          </a:xfrm>
          <a:prstGeom prst="rect">
            <a:avLst/>
          </a:prstGeom>
          <a:noFill/>
        </p:spPr>
      </p:pic>
    </p:spTree>
    <p:extLst>
      <p:ext uri="{BB962C8B-B14F-4D97-AF65-F5344CB8AC3E}">
        <p14:creationId xmlns:p14="http://schemas.microsoft.com/office/powerpoint/2010/main" val="921856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Categories classification</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4310" y="1439932"/>
            <a:ext cx="10310797" cy="4842208"/>
          </a:xfrm>
          <a:prstGeom prst="rect">
            <a:avLst/>
          </a:prstGeom>
          <a:noFill/>
        </p:spPr>
      </p:pic>
    </p:spTree>
    <p:extLst>
      <p:ext uri="{BB962C8B-B14F-4D97-AF65-F5344CB8AC3E}">
        <p14:creationId xmlns:p14="http://schemas.microsoft.com/office/powerpoint/2010/main" val="3826516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Semantic roles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9061" y="1466462"/>
            <a:ext cx="10301292" cy="4789149"/>
          </a:xfrm>
          <a:prstGeom prst="rect">
            <a:avLst/>
          </a:prstGeom>
          <a:noFill/>
        </p:spPr>
      </p:pic>
    </p:spTree>
    <p:extLst>
      <p:ext uri="{BB962C8B-B14F-4D97-AF65-F5344CB8AC3E}">
        <p14:creationId xmlns:p14="http://schemas.microsoft.com/office/powerpoint/2010/main" val="4276699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a:bodyPr>
          <a:lstStyle/>
          <a:p>
            <a:r>
              <a:rPr lang="en-US" dirty="0"/>
              <a:t>Natural Language Understanding demo – Syntax</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9061" y="1450502"/>
            <a:ext cx="10301292" cy="4821069"/>
          </a:xfrm>
          <a:prstGeom prst="rect">
            <a:avLst/>
          </a:prstGeom>
          <a:noFill/>
        </p:spPr>
      </p:pic>
    </p:spTree>
    <p:extLst>
      <p:ext uri="{BB962C8B-B14F-4D97-AF65-F5344CB8AC3E}">
        <p14:creationId xmlns:p14="http://schemas.microsoft.com/office/powerpoint/2010/main" val="1582886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Custom entities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9061" y="1455949"/>
            <a:ext cx="10301292" cy="4810175"/>
          </a:xfrm>
          <a:prstGeom prst="rect">
            <a:avLst/>
          </a:prstGeom>
          <a:noFill/>
        </p:spPr>
      </p:pic>
    </p:spTree>
    <p:extLst>
      <p:ext uri="{BB962C8B-B14F-4D97-AF65-F5344CB8AC3E}">
        <p14:creationId xmlns:p14="http://schemas.microsoft.com/office/powerpoint/2010/main" val="40421031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10389" y="180000"/>
            <a:ext cx="11641455" cy="860400"/>
          </a:xfrm>
        </p:spPr>
        <p:txBody>
          <a:bodyPr wrap="square" anchor="ctr">
            <a:normAutofit fontScale="90000"/>
          </a:bodyPr>
          <a:lstStyle/>
          <a:p>
            <a:r>
              <a:rPr lang="en-US" dirty="0"/>
              <a:t>Natural Language Understanding demo – Custom relations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9061" y="1597997"/>
            <a:ext cx="10301292" cy="4526079"/>
          </a:xfrm>
          <a:prstGeom prst="rect">
            <a:avLst/>
          </a:prstGeom>
          <a:noFill/>
        </p:spPr>
      </p:pic>
    </p:spTree>
    <p:extLst>
      <p:ext uri="{BB962C8B-B14F-4D97-AF65-F5344CB8AC3E}">
        <p14:creationId xmlns:p14="http://schemas.microsoft.com/office/powerpoint/2010/main" val="1339559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US" dirty="0"/>
              <a:t>Watson Discovery</a:t>
            </a:r>
          </a:p>
        </p:txBody>
      </p:sp>
      <p:sp>
        <p:nvSpPr>
          <p:cNvPr id="6" name="Text Placeholder 5">
            <a:extLst>
              <a:ext uri="{FF2B5EF4-FFF2-40B4-BE49-F238E27FC236}">
                <a16:creationId xmlns:a16="http://schemas.microsoft.com/office/drawing/2014/main" id="{D2398555-3D9E-4DF2-9085-D5F4C9BACA8C}"/>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580303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Watson Discovery</a:t>
            </a:r>
          </a:p>
        </p:txBody>
      </p:sp>
      <p:sp>
        <p:nvSpPr>
          <p:cNvPr id="3" name="Content Placeholder 2"/>
          <p:cNvSpPr>
            <a:spLocks noGrp="1"/>
          </p:cNvSpPr>
          <p:nvPr>
            <p:ph idx="1"/>
          </p:nvPr>
        </p:nvSpPr>
        <p:spPr>
          <a:xfrm>
            <a:off x="210389" y="1164168"/>
            <a:ext cx="11641455" cy="5513832"/>
          </a:xfrm>
        </p:spPr>
        <p:txBody>
          <a:bodyPr/>
          <a:lstStyle/>
          <a:p>
            <a:r>
              <a:rPr lang="en-US" dirty="0"/>
              <a:t>Adds cognitive search and content analytics to applications to identify patterns, trends, and insights.</a:t>
            </a:r>
          </a:p>
          <a:p>
            <a:r>
              <a:rPr lang="en-US" dirty="0"/>
              <a:t>Unlocks actionable insights in unstructured data.</a:t>
            </a:r>
          </a:p>
          <a:p>
            <a:r>
              <a:rPr lang="en-US" dirty="0"/>
              <a:t>Unifies structured and unstructured data.</a:t>
            </a:r>
          </a:p>
          <a:p>
            <a:r>
              <a:rPr lang="en-US" dirty="0"/>
              <a:t>Uses simple query language to eliminate the need for manual filtering of results.</a:t>
            </a:r>
          </a:p>
          <a:p>
            <a:r>
              <a:rPr lang="en-GB" dirty="0"/>
              <a:t>Parses documents and enables the user to search through the documents by using a natural language query.</a:t>
            </a:r>
          </a:p>
          <a:p>
            <a:r>
              <a:rPr lang="en-GB" dirty="0"/>
              <a:t>Can be trained.</a:t>
            </a:r>
          </a:p>
          <a:p>
            <a:r>
              <a:rPr lang="en-US" dirty="0"/>
              <a:t>Includes the Discovery API and Discovery tooling.</a:t>
            </a:r>
            <a:endParaRPr lang="en-GB" dirty="0"/>
          </a:p>
          <a:p>
            <a:r>
              <a:rPr lang="en-US" dirty="0"/>
              <a:t>Example application: Find answers to FAQs </a:t>
            </a:r>
          </a:p>
        </p:txBody>
      </p:sp>
    </p:spTree>
    <p:extLst>
      <p:ext uri="{BB962C8B-B14F-4D97-AF65-F5344CB8AC3E}">
        <p14:creationId xmlns:p14="http://schemas.microsoft.com/office/powerpoint/2010/main" val="4232753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use cases</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b="1" dirty="0"/>
              <a:t>Information extraction</a:t>
            </a:r>
          </a:p>
          <a:p>
            <a:r>
              <a:rPr lang="en-GB" b="1" dirty="0"/>
              <a:t>Goal</a:t>
            </a:r>
            <a:r>
              <a:rPr lang="en-GB" dirty="0"/>
              <a:t>: Parse the input text to extract valuable output. </a:t>
            </a:r>
          </a:p>
          <a:p>
            <a:pPr lvl="1"/>
            <a:r>
              <a:rPr lang="en-GB" dirty="0"/>
              <a:t>Examples: Entity extraction, relation identification extraction, text summarization</a:t>
            </a:r>
          </a:p>
          <a:p>
            <a:r>
              <a:rPr lang="en-GB" b="1" dirty="0"/>
              <a:t>Unstructured text</a:t>
            </a:r>
            <a:r>
              <a:rPr lang="en-GB" dirty="0"/>
              <a:t>: Dynamic structure (for example emails, newspaper articles, and user reviews).</a:t>
            </a:r>
          </a:p>
          <a:p>
            <a:pPr lvl="1"/>
            <a:r>
              <a:rPr lang="en-US" dirty="0"/>
              <a:t>Parse unstructured text, identify important mentions and their relations, and extract valuable output into structured text (defined structure).</a:t>
            </a:r>
          </a:p>
          <a:p>
            <a:pPr marL="0" indent="0">
              <a:buNone/>
            </a:pPr>
            <a:r>
              <a:rPr lang="en-GB" b="1" dirty="0"/>
              <a:t>Text summarization</a:t>
            </a:r>
          </a:p>
          <a:p>
            <a:r>
              <a:rPr lang="en-GB" b="1" dirty="0"/>
              <a:t>Goal</a:t>
            </a:r>
            <a:r>
              <a:rPr lang="en-GB" dirty="0"/>
              <a:t>: </a:t>
            </a:r>
            <a:r>
              <a:rPr lang="en-US" dirty="0"/>
              <a:t>Shorten or summarize long pieces of text.</a:t>
            </a:r>
            <a:endParaRPr lang="en-GB" b="1" dirty="0"/>
          </a:p>
          <a:p>
            <a:endParaRPr lang="en-GB" dirty="0"/>
          </a:p>
        </p:txBody>
      </p:sp>
    </p:spTree>
    <p:extLst>
      <p:ext uri="{BB962C8B-B14F-4D97-AF65-F5344CB8AC3E}">
        <p14:creationId xmlns:p14="http://schemas.microsoft.com/office/powerpoint/2010/main" val="3517320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F1FD1C-0D7E-44F2-9E6B-B3E00BF6A08D}"/>
              </a:ext>
            </a:extLst>
          </p:cNvPr>
          <p:cNvPicPr>
            <a:picLocks noChangeAspect="1"/>
          </p:cNvPicPr>
          <p:nvPr/>
        </p:nvPicPr>
        <p:blipFill>
          <a:blip r:embed="rId3"/>
          <a:stretch>
            <a:fillRect/>
          </a:stretch>
        </p:blipFill>
        <p:spPr>
          <a:xfrm>
            <a:off x="6700429" y="1987914"/>
            <a:ext cx="5433844" cy="3866339"/>
          </a:xfrm>
          <a:prstGeom prst="rect">
            <a:avLst/>
          </a:prstGeom>
        </p:spPr>
      </p:pic>
      <p:sp>
        <p:nvSpPr>
          <p:cNvPr id="2" name="Title 1">
            <a:extLst>
              <a:ext uri="{FF2B5EF4-FFF2-40B4-BE49-F238E27FC236}">
                <a16:creationId xmlns:a16="http://schemas.microsoft.com/office/drawing/2014/main" id="{18F2C3E8-6BBA-46F7-B09E-7B1010C63584}"/>
              </a:ext>
            </a:extLst>
          </p:cNvPr>
          <p:cNvSpPr>
            <a:spLocks noGrp="1"/>
          </p:cNvSpPr>
          <p:nvPr>
            <p:ph type="title"/>
          </p:nvPr>
        </p:nvSpPr>
        <p:spPr>
          <a:xfrm>
            <a:off x="875420" y="150402"/>
            <a:ext cx="9905998" cy="1478570"/>
          </a:xfrm>
        </p:spPr>
        <p:txBody>
          <a:bodyPr/>
          <a:lstStyle/>
          <a:p>
            <a:r>
              <a:rPr lang="en-US" dirty="0"/>
              <a:t>Watson Discovery flow</a:t>
            </a:r>
          </a:p>
        </p:txBody>
      </p:sp>
      <p:sp>
        <p:nvSpPr>
          <p:cNvPr id="3" name="Content Placeholder 2">
            <a:extLst>
              <a:ext uri="{FF2B5EF4-FFF2-40B4-BE49-F238E27FC236}">
                <a16:creationId xmlns:a16="http://schemas.microsoft.com/office/drawing/2014/main" id="{08547A21-4EB4-4845-B1F5-675ABA442E20}"/>
              </a:ext>
            </a:extLst>
          </p:cNvPr>
          <p:cNvSpPr>
            <a:spLocks noGrp="1"/>
          </p:cNvSpPr>
          <p:nvPr>
            <p:ph idx="1"/>
          </p:nvPr>
        </p:nvSpPr>
        <p:spPr>
          <a:xfrm>
            <a:off x="210389" y="1164168"/>
            <a:ext cx="6497680" cy="5513832"/>
          </a:xfrm>
        </p:spPr>
        <p:txBody>
          <a:bodyPr/>
          <a:lstStyle/>
          <a:p>
            <a:r>
              <a:rPr lang="en-US" dirty="0"/>
              <a:t>Discovery provides an end-to-end solution that includes:</a:t>
            </a:r>
          </a:p>
          <a:p>
            <a:pPr lvl="1"/>
            <a:r>
              <a:rPr lang="en-US" dirty="0"/>
              <a:t> Connect your data to Discovery. </a:t>
            </a:r>
          </a:p>
          <a:p>
            <a:pPr lvl="1"/>
            <a:r>
              <a:rPr lang="en-US" b="0" i="0" dirty="0">
                <a:solidFill>
                  <a:srgbClr val="2D3F49"/>
                </a:solidFill>
                <a:effectLst/>
                <a:latin typeface="IBM Plex Sans" panose="020B0503050203000203" pitchFamily="34" charset="0"/>
              </a:rPr>
              <a:t>Teach Discovery to understand the language and concepts that are unique to your business and industry.</a:t>
            </a:r>
          </a:p>
          <a:p>
            <a:pPr lvl="1"/>
            <a:r>
              <a:rPr lang="en-US" b="0" i="0" dirty="0">
                <a:solidFill>
                  <a:srgbClr val="2D3F49"/>
                </a:solidFill>
                <a:effectLst/>
                <a:latin typeface="IBM Plex Sans" panose="020B0503050203000203" pitchFamily="34" charset="0"/>
              </a:rPr>
              <a:t>Enrich your data with</a:t>
            </a:r>
            <a:r>
              <a:rPr lang="en-US" dirty="0">
                <a:solidFill>
                  <a:srgbClr val="2D3F49"/>
                </a:solidFill>
              </a:rPr>
              <a:t> </a:t>
            </a:r>
            <a:r>
              <a:rPr lang="en-US" dirty="0" err="1">
                <a:solidFill>
                  <a:srgbClr val="2D3F49"/>
                </a:solidFill>
              </a:rPr>
              <a:t>NLU</a:t>
            </a:r>
            <a:r>
              <a:rPr lang="en-US" dirty="0">
                <a:solidFill>
                  <a:srgbClr val="2D3F49"/>
                </a:solidFill>
              </a:rPr>
              <a:t> technologies to identify key information and patterns.</a:t>
            </a:r>
          </a:p>
          <a:p>
            <a:pPr lvl="1"/>
            <a:r>
              <a:rPr lang="en-US" b="0" i="0" dirty="0">
                <a:solidFill>
                  <a:srgbClr val="2D3F49"/>
                </a:solidFill>
                <a:effectLst/>
                <a:latin typeface="IBM Plex Sans" panose="020B0503050203000203" pitchFamily="34" charset="0"/>
              </a:rPr>
              <a:t>Build search solutions that find answers to queries.</a:t>
            </a:r>
          </a:p>
          <a:p>
            <a:pPr lvl="1"/>
            <a:r>
              <a:rPr lang="en-US" b="0" i="0" dirty="0">
                <a:solidFill>
                  <a:srgbClr val="2D3F49"/>
                </a:solidFill>
                <a:effectLst/>
                <a:latin typeface="IBM Plex Sans" panose="020B0503050203000203" pitchFamily="34" charset="0"/>
              </a:rPr>
              <a:t>Explore your data to uncover patterns and insights.</a:t>
            </a:r>
          </a:p>
          <a:p>
            <a:pPr lvl="1"/>
            <a:r>
              <a:rPr lang="en-US" b="0" i="0" dirty="0">
                <a:solidFill>
                  <a:srgbClr val="2D3F49"/>
                </a:solidFill>
                <a:effectLst/>
                <a:latin typeface="IBM Plex Sans" panose="020B0503050203000203" pitchFamily="34" charset="0"/>
              </a:rPr>
              <a:t>Leverage search results in automated workflows.</a:t>
            </a:r>
          </a:p>
          <a:p>
            <a:pPr lvl="1"/>
            <a:endParaRPr lang="en-US" b="0" i="0" dirty="0">
              <a:solidFill>
                <a:srgbClr val="2D3F49"/>
              </a:solidFill>
              <a:effectLst/>
              <a:latin typeface="IBM Plex Sans" panose="020B0503050203000203" pitchFamily="34" charset="0"/>
            </a:endParaRPr>
          </a:p>
          <a:p>
            <a:pPr lvl="1"/>
            <a:endParaRPr lang="en-US" dirty="0"/>
          </a:p>
          <a:p>
            <a:pPr marL="0" indent="0">
              <a:buNone/>
            </a:pPr>
            <a:endParaRPr lang="en-US" dirty="0"/>
          </a:p>
        </p:txBody>
      </p:sp>
    </p:spTree>
    <p:extLst>
      <p:ext uri="{BB962C8B-B14F-4D97-AF65-F5344CB8AC3E}">
        <p14:creationId xmlns:p14="http://schemas.microsoft.com/office/powerpoint/2010/main" val="3205211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US" dirty="0"/>
              <a:t>Watson Assistant experiences</a:t>
            </a:r>
          </a:p>
        </p:txBody>
      </p:sp>
      <p:sp>
        <p:nvSpPr>
          <p:cNvPr id="6" name="Text Placeholder 5">
            <a:extLst>
              <a:ext uri="{FF2B5EF4-FFF2-40B4-BE49-F238E27FC236}">
                <a16:creationId xmlns:a16="http://schemas.microsoft.com/office/drawing/2014/main" id="{87EC4B49-1317-431B-8367-78CC7F579ACF}"/>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1092508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About Watson Assistant experiences</a:t>
            </a:r>
          </a:p>
        </p:txBody>
      </p:sp>
      <p:sp>
        <p:nvSpPr>
          <p:cNvPr id="3" name="Content Placeholder 2"/>
          <p:cNvSpPr>
            <a:spLocks noGrp="1"/>
          </p:cNvSpPr>
          <p:nvPr>
            <p:ph idx="1"/>
          </p:nvPr>
        </p:nvSpPr>
        <p:spPr>
          <a:xfrm>
            <a:off x="210389" y="1164168"/>
            <a:ext cx="11641455" cy="5513832"/>
          </a:xfrm>
        </p:spPr>
        <p:txBody>
          <a:bodyPr/>
          <a:lstStyle/>
          <a:p>
            <a:r>
              <a:rPr lang="en-US" dirty="0"/>
              <a:t>Use IBM Watson Assistant to build your own branded live chatbot, which is known as an </a:t>
            </a:r>
            <a:r>
              <a:rPr lang="en-US" i="1" dirty="0"/>
              <a:t>assistant</a:t>
            </a:r>
            <a:r>
              <a:rPr lang="en-US" dirty="0"/>
              <a:t>, into any device, application, or channel. </a:t>
            </a:r>
          </a:p>
          <a:p>
            <a:r>
              <a:rPr lang="en-US" dirty="0"/>
              <a:t>Watson Assistant provides two experiences to build assistants:</a:t>
            </a:r>
          </a:p>
          <a:p>
            <a:pPr lvl="1"/>
            <a:r>
              <a:rPr lang="en-US" dirty="0"/>
              <a:t>New Watson Assistant experience</a:t>
            </a:r>
          </a:p>
          <a:p>
            <a:pPr lvl="1"/>
            <a:r>
              <a:rPr lang="en-US" dirty="0"/>
              <a:t>Classic Watson Assistant experience</a:t>
            </a:r>
          </a:p>
          <a:p>
            <a:endParaRPr lang="en-GB" dirty="0"/>
          </a:p>
        </p:txBody>
      </p:sp>
    </p:spTree>
    <p:extLst>
      <p:ext uri="{BB962C8B-B14F-4D97-AF65-F5344CB8AC3E}">
        <p14:creationId xmlns:p14="http://schemas.microsoft.com/office/powerpoint/2010/main" val="1370864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New Watson Assistant experience</a:t>
            </a:r>
          </a:p>
        </p:txBody>
      </p:sp>
      <p:sp>
        <p:nvSpPr>
          <p:cNvPr id="3" name="Content Placeholder 2"/>
          <p:cNvSpPr>
            <a:spLocks noGrp="1"/>
          </p:cNvSpPr>
          <p:nvPr>
            <p:ph idx="1"/>
          </p:nvPr>
        </p:nvSpPr>
        <p:spPr>
          <a:xfrm>
            <a:off x="210389" y="1164168"/>
            <a:ext cx="11641455" cy="5513832"/>
          </a:xfrm>
        </p:spPr>
        <p:txBody>
          <a:bodyPr>
            <a:normAutofit fontScale="92500" lnSpcReduction="10000"/>
          </a:bodyPr>
          <a:lstStyle/>
          <a:p>
            <a:r>
              <a:rPr lang="en-US" dirty="0"/>
              <a:t>In October 2021, the new Watson Assistant became available.</a:t>
            </a:r>
          </a:p>
          <a:p>
            <a:r>
              <a:rPr lang="en-US" dirty="0"/>
              <a:t>Watson Assistant was revamped to make it easier and faster to build, publish, and improve a chatbot.</a:t>
            </a:r>
          </a:p>
          <a:p>
            <a:r>
              <a:rPr lang="en-US" dirty="0"/>
              <a:t>The new Watson Assistant has a build experience that is tailored to the people who directly interact with customers daily, such as customer service representatives and customer-care experts.</a:t>
            </a:r>
          </a:p>
          <a:p>
            <a:r>
              <a:rPr lang="en-US" dirty="0"/>
              <a:t>The new experience is focused on using </a:t>
            </a:r>
            <a:r>
              <a:rPr lang="en-US" b="1" dirty="0"/>
              <a:t>actions</a:t>
            </a:r>
            <a:r>
              <a:rPr lang="en-US" dirty="0"/>
              <a:t> to build customer conversations,  </a:t>
            </a:r>
          </a:p>
          <a:p>
            <a:r>
              <a:rPr lang="en-US" b="1" dirty="0"/>
              <a:t>Steps </a:t>
            </a:r>
            <a:r>
              <a:rPr lang="en-US" dirty="0"/>
              <a:t>within the action represent back-and-forth interactions between your assistant and your customer.</a:t>
            </a:r>
          </a:p>
          <a:p>
            <a:r>
              <a:rPr lang="en-US" dirty="0"/>
              <a:t>The new Watson Assistant automatically handles things that might go wrong during a conversation, such as topic changes, vague requests, misunderstandings, and asking for a human agent.</a:t>
            </a:r>
          </a:p>
          <a:p>
            <a:r>
              <a:rPr lang="en-US" dirty="0"/>
              <a:t>The new Watson Assistant navigation is more intuitive and follows the order of the steps that are recommended to get your assistant live.</a:t>
            </a:r>
          </a:p>
          <a:p>
            <a:endParaRPr lang="en-GB" dirty="0"/>
          </a:p>
        </p:txBody>
      </p:sp>
    </p:spTree>
    <p:extLst>
      <p:ext uri="{BB962C8B-B14F-4D97-AF65-F5344CB8AC3E}">
        <p14:creationId xmlns:p14="http://schemas.microsoft.com/office/powerpoint/2010/main" val="4147855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Classic Watson Assistant experience</a:t>
            </a:r>
          </a:p>
        </p:txBody>
      </p:sp>
      <p:sp>
        <p:nvSpPr>
          <p:cNvPr id="3" name="Content Placeholder 2"/>
          <p:cNvSpPr>
            <a:spLocks noGrp="1"/>
          </p:cNvSpPr>
          <p:nvPr>
            <p:ph idx="1"/>
          </p:nvPr>
        </p:nvSpPr>
        <p:spPr>
          <a:xfrm>
            <a:off x="210389" y="1164168"/>
            <a:ext cx="11641455" cy="5513832"/>
          </a:xfrm>
        </p:spPr>
        <p:txBody>
          <a:bodyPr>
            <a:normAutofit fontScale="92500" lnSpcReduction="10000"/>
          </a:bodyPr>
          <a:lstStyle/>
          <a:p>
            <a:r>
              <a:rPr lang="en-US" dirty="0"/>
              <a:t>The </a:t>
            </a:r>
            <a:r>
              <a:rPr lang="en-US" i="1" dirty="0"/>
              <a:t>classic</a:t>
            </a:r>
            <a:r>
              <a:rPr lang="en-US" dirty="0"/>
              <a:t> experience refers to the Watson Assistant build experience that was available before the new experience was announced in October 2021.</a:t>
            </a:r>
          </a:p>
          <a:p>
            <a:r>
              <a:rPr lang="en-US" dirty="0"/>
              <a:t>The classic experience is built around the following concepts:</a:t>
            </a:r>
          </a:p>
          <a:p>
            <a:pPr lvl="1"/>
            <a:r>
              <a:rPr lang="en-GB" dirty="0"/>
              <a:t>Skills</a:t>
            </a:r>
          </a:p>
          <a:p>
            <a:pPr lvl="1"/>
            <a:r>
              <a:rPr lang="en-GB" dirty="0"/>
              <a:t>Intents</a:t>
            </a:r>
          </a:p>
          <a:p>
            <a:pPr lvl="1"/>
            <a:r>
              <a:rPr lang="en-GB" dirty="0"/>
              <a:t>Entities</a:t>
            </a:r>
          </a:p>
          <a:p>
            <a:pPr lvl="1"/>
            <a:r>
              <a:rPr lang="en-GB" dirty="0"/>
              <a:t>Dialog </a:t>
            </a:r>
          </a:p>
          <a:p>
            <a:r>
              <a:rPr lang="en-US" dirty="0"/>
              <a:t>Customers that built their assistants by using the classic experience can migrate to the new experience or remain in the classic experience.</a:t>
            </a:r>
          </a:p>
          <a:p>
            <a:r>
              <a:rPr lang="en-US" dirty="0"/>
              <a:t>A dialog-based conversation is the best choice when you want greater control over the logic of the flow.</a:t>
            </a:r>
          </a:p>
          <a:p>
            <a:r>
              <a:rPr lang="en-US" dirty="0"/>
              <a:t>The dialog flow uses an if-then-else style structure that might be familiar to developers, but not to content designers or customer-care experts.</a:t>
            </a:r>
          </a:p>
          <a:p>
            <a:endParaRPr lang="en-GB" dirty="0"/>
          </a:p>
        </p:txBody>
      </p:sp>
    </p:spTree>
    <p:extLst>
      <p:ext uri="{BB962C8B-B14F-4D97-AF65-F5344CB8AC3E}">
        <p14:creationId xmlns:p14="http://schemas.microsoft.com/office/powerpoint/2010/main" val="912910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GB" dirty="0"/>
              <a:t>New Watson Assistant</a:t>
            </a:r>
            <a:endParaRPr lang="en-US" dirty="0"/>
          </a:p>
        </p:txBody>
      </p:sp>
      <p:sp>
        <p:nvSpPr>
          <p:cNvPr id="6" name="Text Placeholder 5">
            <a:extLst>
              <a:ext uri="{FF2B5EF4-FFF2-40B4-BE49-F238E27FC236}">
                <a16:creationId xmlns:a16="http://schemas.microsoft.com/office/drawing/2014/main" id="{87EC4B49-1317-431B-8367-78CC7F579ACF}"/>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2487993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The new Watson Assistant</a:t>
            </a:r>
          </a:p>
        </p:txBody>
      </p:sp>
      <p:sp>
        <p:nvSpPr>
          <p:cNvPr id="3" name="Content Placeholder 2"/>
          <p:cNvSpPr>
            <a:spLocks noGrp="1"/>
          </p:cNvSpPr>
          <p:nvPr>
            <p:ph idx="1"/>
          </p:nvPr>
        </p:nvSpPr>
        <p:spPr>
          <a:xfrm>
            <a:off x="210389" y="1164168"/>
            <a:ext cx="11641455" cy="5513832"/>
          </a:xfrm>
        </p:spPr>
        <p:txBody>
          <a:bodyPr>
            <a:normAutofit lnSpcReduction="10000"/>
          </a:bodyPr>
          <a:lstStyle/>
          <a:p>
            <a:r>
              <a:rPr lang="en-US" dirty="0"/>
              <a:t>The new Watson Assistant experience is focused on using </a:t>
            </a:r>
            <a:r>
              <a:rPr lang="en-US" b="1" dirty="0"/>
              <a:t>actions</a:t>
            </a:r>
            <a:r>
              <a:rPr lang="en-US" dirty="0"/>
              <a:t> to build customer conversations.</a:t>
            </a:r>
          </a:p>
          <a:p>
            <a:pPr lvl="1"/>
            <a:r>
              <a:rPr lang="en-US" dirty="0"/>
              <a:t>New navigation provides a </a:t>
            </a:r>
            <a:r>
              <a:rPr lang="en-US" i="1" dirty="0"/>
              <a:t>workflow</a:t>
            </a:r>
            <a:r>
              <a:rPr lang="en-US" dirty="0"/>
              <a:t> for building, previewing, publishing, and analyzing your assistant.</a:t>
            </a:r>
          </a:p>
          <a:p>
            <a:pPr lvl="1"/>
            <a:r>
              <a:rPr lang="en-US" dirty="0"/>
              <a:t>Each assistant has a </a:t>
            </a:r>
            <a:r>
              <a:rPr lang="en-US" i="1" dirty="0"/>
              <a:t>home page </a:t>
            </a:r>
            <a:r>
              <a:rPr lang="en-US" dirty="0"/>
              <a:t>with a task list to help you get started.</a:t>
            </a:r>
          </a:p>
          <a:p>
            <a:pPr lvl="1"/>
            <a:r>
              <a:rPr lang="en-US" dirty="0"/>
              <a:t>Build conversations with </a:t>
            </a:r>
            <a:r>
              <a:rPr lang="en-US" i="1" dirty="0"/>
              <a:t>actions</a:t>
            </a:r>
            <a:r>
              <a:rPr lang="en-US" dirty="0"/>
              <a:t>, which represent the tasks that you want your assistant to help your customers with. </a:t>
            </a:r>
          </a:p>
          <a:p>
            <a:pPr lvl="2"/>
            <a:r>
              <a:rPr lang="en-US" dirty="0"/>
              <a:t>Each action contains a </a:t>
            </a:r>
            <a:r>
              <a:rPr lang="en-US" i="1" dirty="0"/>
              <a:t>series of steps </a:t>
            </a:r>
            <a:r>
              <a:rPr lang="en-US" dirty="0"/>
              <a:t>that represent individual exchanges with a customer.</a:t>
            </a:r>
          </a:p>
          <a:p>
            <a:pPr lvl="1"/>
            <a:r>
              <a:rPr lang="en-US" dirty="0"/>
              <a:t>When you </a:t>
            </a:r>
            <a:r>
              <a:rPr lang="en-US" i="1" dirty="0"/>
              <a:t>publish</a:t>
            </a:r>
            <a:r>
              <a:rPr lang="en-US" dirty="0"/>
              <a:t>, you can review and debug your work in a draft environment before you go live to your customers.</a:t>
            </a:r>
          </a:p>
          <a:p>
            <a:pPr lvl="1"/>
            <a:r>
              <a:rPr lang="en-US" dirty="0"/>
              <a:t>Use a new suite of </a:t>
            </a:r>
            <a:r>
              <a:rPr lang="en-US" i="1" dirty="0"/>
              <a:t>analytics</a:t>
            </a:r>
            <a:r>
              <a:rPr lang="en-US" dirty="0"/>
              <a:t> to improve your assistant. </a:t>
            </a:r>
          </a:p>
          <a:p>
            <a:pPr lvl="2"/>
            <a:r>
              <a:rPr lang="en-US" dirty="0"/>
              <a:t>Review which actions are being completed to see what your customers want help with, determine whether your assistant understands and addresses customer needs, and decide how can you make your assistant better.</a:t>
            </a:r>
          </a:p>
          <a:p>
            <a:r>
              <a:rPr lang="en-US" dirty="0"/>
              <a:t>Switching the experience</a:t>
            </a:r>
          </a:p>
          <a:p>
            <a:pPr lvl="1"/>
            <a:r>
              <a:rPr lang="en-US" dirty="0"/>
              <a:t>You can easily switch back and forth between the new experience and the classic experience. </a:t>
            </a:r>
            <a:endParaRPr lang="en-GB" dirty="0"/>
          </a:p>
        </p:txBody>
      </p:sp>
    </p:spTree>
    <p:extLst>
      <p:ext uri="{BB962C8B-B14F-4D97-AF65-F5344CB8AC3E}">
        <p14:creationId xmlns:p14="http://schemas.microsoft.com/office/powerpoint/2010/main" val="1966636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1604-38EB-433D-9FF6-C5152A499E8E}"/>
              </a:ext>
            </a:extLst>
          </p:cNvPr>
          <p:cNvSpPr>
            <a:spLocks noGrp="1"/>
          </p:cNvSpPr>
          <p:nvPr>
            <p:ph type="title"/>
          </p:nvPr>
        </p:nvSpPr>
        <p:spPr>
          <a:xfrm>
            <a:off x="1143001" y="0"/>
            <a:ext cx="9905998" cy="1478570"/>
          </a:xfrm>
        </p:spPr>
        <p:txBody>
          <a:bodyPr/>
          <a:lstStyle/>
          <a:p>
            <a:r>
              <a:rPr lang="en-US" dirty="0"/>
              <a:t>Building your assistant with Action and Step</a:t>
            </a:r>
          </a:p>
        </p:txBody>
      </p:sp>
      <p:sp>
        <p:nvSpPr>
          <p:cNvPr id="3" name="Content Placeholder 2">
            <a:extLst>
              <a:ext uri="{FF2B5EF4-FFF2-40B4-BE49-F238E27FC236}">
                <a16:creationId xmlns:a16="http://schemas.microsoft.com/office/drawing/2014/main" id="{DFA1B68A-25C0-4C30-8304-AA2933E8A8A6}"/>
              </a:ext>
            </a:extLst>
          </p:cNvPr>
          <p:cNvSpPr>
            <a:spLocks noGrp="1"/>
          </p:cNvSpPr>
          <p:nvPr>
            <p:ph idx="1"/>
          </p:nvPr>
        </p:nvSpPr>
        <p:spPr>
          <a:xfrm>
            <a:off x="210389" y="1164168"/>
            <a:ext cx="6858974" cy="5513832"/>
          </a:xfrm>
        </p:spPr>
        <p:txBody>
          <a:bodyPr>
            <a:normAutofit fontScale="92500" lnSpcReduction="10000"/>
          </a:bodyPr>
          <a:lstStyle/>
          <a:p>
            <a:r>
              <a:rPr lang="en-US" dirty="0"/>
              <a:t>Like a human personal assistant, the assistant you build helps your customers perform tasks and answer questions. To accomplish this, you define actions for the assistant.</a:t>
            </a:r>
          </a:p>
          <a:p>
            <a:pPr algn="l" fontAlgn="base"/>
            <a:r>
              <a:rPr lang="en-US" b="0" i="0" dirty="0">
                <a:solidFill>
                  <a:srgbClr val="2D3F49"/>
                </a:solidFill>
                <a:effectLst/>
                <a:latin typeface="IBM Plex Sans" panose="020B0503050203000203" pitchFamily="34" charset="0"/>
              </a:rPr>
              <a:t>What is an Action? </a:t>
            </a:r>
          </a:p>
          <a:p>
            <a:pPr lvl="1"/>
            <a:r>
              <a:rPr lang="en-US" b="0" i="0" dirty="0">
                <a:solidFill>
                  <a:srgbClr val="2D3F49"/>
                </a:solidFill>
                <a:effectLst/>
                <a:latin typeface="IBM Plex Sans" panose="020B0503050203000203" pitchFamily="34" charset="0"/>
              </a:rPr>
              <a:t>An action is a problem or a task that your customer wants to resolve. For example, paying a bill, getting an invoice, getting the balance in a bank account, withdrawing money, saying hello, or asking about the weather might all be an action in your assistant.</a:t>
            </a:r>
          </a:p>
          <a:p>
            <a:pPr algn="l" fontAlgn="base"/>
            <a:r>
              <a:rPr lang="en-US" b="0" i="0" dirty="0">
                <a:solidFill>
                  <a:srgbClr val="2D3F49"/>
                </a:solidFill>
                <a:effectLst/>
                <a:latin typeface="IBM Plex Sans" panose="020B0503050203000203" pitchFamily="34" charset="0"/>
              </a:rPr>
              <a:t>What is a Step?</a:t>
            </a:r>
          </a:p>
          <a:p>
            <a:pPr lvl="1"/>
            <a:r>
              <a:rPr lang="en-US" b="0" i="0" dirty="0">
                <a:solidFill>
                  <a:srgbClr val="2D3F49"/>
                </a:solidFill>
                <a:effectLst/>
                <a:latin typeface="IBM Plex Sans" panose="020B0503050203000203" pitchFamily="34" charset="0"/>
              </a:rPr>
              <a:t>A step is a back-and-forth interaction between your assistant and your customer.</a:t>
            </a:r>
          </a:p>
          <a:p>
            <a:pPr lvl="1"/>
            <a:r>
              <a:rPr lang="en-US" b="0" i="0" dirty="0">
                <a:solidFill>
                  <a:srgbClr val="2D3F49"/>
                </a:solidFill>
                <a:effectLst/>
                <a:latin typeface="IBM Plex Sans" panose="020B0503050203000203" pitchFamily="34" charset="0"/>
              </a:rPr>
              <a:t>Steps represent the clarification questions, final answers, or human agent handoff points in the action.</a:t>
            </a:r>
          </a:p>
          <a:p>
            <a:endParaRPr lang="en-US" dirty="0"/>
          </a:p>
          <a:p>
            <a:endParaRPr lang="en-US" dirty="0"/>
          </a:p>
          <a:p>
            <a:endParaRPr lang="en-US" dirty="0"/>
          </a:p>
          <a:p>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F9B67BB8-31E4-4FC5-AF7B-1244F3E82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662" y="1146168"/>
            <a:ext cx="4519181" cy="5513833"/>
          </a:xfrm>
          <a:prstGeom prst="rect">
            <a:avLst/>
          </a:prstGeom>
        </p:spPr>
      </p:pic>
    </p:spTree>
    <p:extLst>
      <p:ext uri="{BB962C8B-B14F-4D97-AF65-F5344CB8AC3E}">
        <p14:creationId xmlns:p14="http://schemas.microsoft.com/office/powerpoint/2010/main" val="20915732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9BC7-4A38-42F9-AF16-40FA0CEA9725}"/>
              </a:ext>
            </a:extLst>
          </p:cNvPr>
          <p:cNvSpPr>
            <a:spLocks noGrp="1"/>
          </p:cNvSpPr>
          <p:nvPr>
            <p:ph type="title"/>
          </p:nvPr>
        </p:nvSpPr>
        <p:spPr/>
        <p:txBody>
          <a:bodyPr/>
          <a:lstStyle/>
          <a:p>
            <a:r>
              <a:rPr lang="en-US" b="1" dirty="0"/>
              <a:t>Actions benefits</a:t>
            </a:r>
            <a:endParaRPr lang="en-US" dirty="0"/>
          </a:p>
        </p:txBody>
      </p:sp>
      <p:sp>
        <p:nvSpPr>
          <p:cNvPr id="3" name="Content Placeholder 2">
            <a:extLst>
              <a:ext uri="{FF2B5EF4-FFF2-40B4-BE49-F238E27FC236}">
                <a16:creationId xmlns:a16="http://schemas.microsoft.com/office/drawing/2014/main" id="{74B36B13-18F8-482D-9178-C91F513F6EE4}"/>
              </a:ext>
            </a:extLst>
          </p:cNvPr>
          <p:cNvSpPr>
            <a:spLocks noGrp="1"/>
          </p:cNvSpPr>
          <p:nvPr>
            <p:ph idx="1"/>
          </p:nvPr>
        </p:nvSpPr>
        <p:spPr/>
        <p:txBody>
          <a:bodyPr>
            <a:normAutofit fontScale="77500" lnSpcReduction="20000"/>
          </a:bodyPr>
          <a:lstStyle/>
          <a:p>
            <a:r>
              <a:rPr lang="en-US" dirty="0"/>
              <a:t>Using actions is the best choice when you want to approach the assistant with a focus on content.</a:t>
            </a:r>
          </a:p>
          <a:p>
            <a:r>
              <a:rPr lang="en-US" dirty="0"/>
              <a:t>The process of creating a conversational flow is easier. People who have expertise with customer care can write the words that your assistant says.</a:t>
            </a:r>
          </a:p>
          <a:p>
            <a:r>
              <a:rPr lang="en-US" dirty="0"/>
              <a:t>Actions provide better visibility into the customer's interaction and satisfaction with the assistant.</a:t>
            </a:r>
          </a:p>
          <a:p>
            <a:r>
              <a:rPr lang="en-US" dirty="0"/>
              <a:t>The conversation designer doesn't have to manage data collected during the conversation. By default, your assistant collects and stores information for the duration of the current action.</a:t>
            </a:r>
          </a:p>
          <a:p>
            <a:r>
              <a:rPr lang="en-US" dirty="0"/>
              <a:t>Many people can work at the same time in separate, self-contained actions. The order of actions within a conversation doesn't matter. </a:t>
            </a:r>
          </a:p>
        </p:txBody>
      </p:sp>
    </p:spTree>
    <p:extLst>
      <p:ext uri="{BB962C8B-B14F-4D97-AF65-F5344CB8AC3E}">
        <p14:creationId xmlns:p14="http://schemas.microsoft.com/office/powerpoint/2010/main" val="4132543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4717"/>
            <a:ext cx="9905998" cy="1478570"/>
          </a:xfrm>
        </p:spPr>
        <p:txBody>
          <a:bodyPr/>
          <a:lstStyle/>
          <a:p>
            <a:r>
              <a:rPr lang="en-GB" dirty="0"/>
              <a:t>Creating your first assistant</a:t>
            </a:r>
          </a:p>
        </p:txBody>
      </p:sp>
      <p:sp>
        <p:nvSpPr>
          <p:cNvPr id="3" name="Content Placeholder 2"/>
          <p:cNvSpPr>
            <a:spLocks noGrp="1"/>
          </p:cNvSpPr>
          <p:nvPr>
            <p:ph idx="1"/>
          </p:nvPr>
        </p:nvSpPr>
        <p:spPr>
          <a:xfrm>
            <a:off x="210389" y="1164168"/>
            <a:ext cx="4550188" cy="5513832"/>
          </a:xfrm>
        </p:spPr>
        <p:txBody>
          <a:bodyPr/>
          <a:lstStyle/>
          <a:p>
            <a:pPr marL="457200" indent="-457200">
              <a:buFont typeface="+mj-lt"/>
              <a:buAutoNum type="arabicPeriod"/>
            </a:pPr>
            <a:r>
              <a:rPr lang="en-GB" dirty="0"/>
              <a:t>Create a Watson Assistant service instance. </a:t>
            </a:r>
          </a:p>
          <a:p>
            <a:pPr marL="457200" indent="-457200">
              <a:buFont typeface="+mj-lt"/>
              <a:buAutoNum type="arabicPeriod"/>
            </a:pPr>
            <a:r>
              <a:rPr lang="en-GB" dirty="0"/>
              <a:t>Launch the Watson assistant tool. </a:t>
            </a:r>
          </a:p>
          <a:p>
            <a:endParaRPr lang="en-GB" dirty="0"/>
          </a:p>
          <a:p>
            <a:pPr marL="0" indent="0">
              <a:buNone/>
            </a:pPr>
            <a:endParaRPr lang="en-GB" dirty="0"/>
          </a:p>
          <a:p>
            <a:endParaRPr lang="en-GB" dirty="0"/>
          </a:p>
        </p:txBody>
      </p:sp>
      <p:pic>
        <p:nvPicPr>
          <p:cNvPr id="5" name="Picture 4">
            <a:extLst>
              <a:ext uri="{FF2B5EF4-FFF2-40B4-BE49-F238E27FC236}">
                <a16:creationId xmlns:a16="http://schemas.microsoft.com/office/drawing/2014/main" id="{6B589DE1-CA80-4671-988E-53AF878460B7}"/>
              </a:ext>
            </a:extLst>
          </p:cNvPr>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062672" y="1164168"/>
            <a:ext cx="6954910" cy="3351408"/>
          </a:xfrm>
          <a:prstGeom prst="rect">
            <a:avLst/>
          </a:prstGeom>
          <a:noFill/>
          <a:ln>
            <a:noFill/>
          </a:ln>
        </p:spPr>
      </p:pic>
      <p:pic>
        <p:nvPicPr>
          <p:cNvPr id="6" name="Picture 5">
            <a:extLst>
              <a:ext uri="{FF2B5EF4-FFF2-40B4-BE49-F238E27FC236}">
                <a16:creationId xmlns:a16="http://schemas.microsoft.com/office/drawing/2014/main" id="{97892DA9-D3DF-4790-A754-CC9C6CDC55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784022" y="4652861"/>
            <a:ext cx="7876166" cy="1711824"/>
          </a:xfrm>
          <a:prstGeom prst="rect">
            <a:avLst/>
          </a:prstGeom>
          <a:noFill/>
          <a:ln>
            <a:noFill/>
          </a:ln>
        </p:spPr>
      </p:pic>
      <p:grpSp>
        <p:nvGrpSpPr>
          <p:cNvPr id="7" name="Group 6">
            <a:extLst>
              <a:ext uri="{FF2B5EF4-FFF2-40B4-BE49-F238E27FC236}">
                <a16:creationId xmlns:a16="http://schemas.microsoft.com/office/drawing/2014/main" id="{A250F12A-DBA0-440C-9BC8-F88C48DF4FEA}"/>
              </a:ext>
            </a:extLst>
          </p:cNvPr>
          <p:cNvGrpSpPr/>
          <p:nvPr/>
        </p:nvGrpSpPr>
        <p:grpSpPr>
          <a:xfrm>
            <a:off x="4467269" y="1177685"/>
            <a:ext cx="400054" cy="400050"/>
            <a:chOff x="7188708" y="502069"/>
            <a:chExt cx="400054" cy="400050"/>
          </a:xfrm>
        </p:grpSpPr>
        <p:grpSp>
          <p:nvGrpSpPr>
            <p:cNvPr id="8" name="Group 7">
              <a:extLst>
                <a:ext uri="{FF2B5EF4-FFF2-40B4-BE49-F238E27FC236}">
                  <a16:creationId xmlns:a16="http://schemas.microsoft.com/office/drawing/2014/main" id="{1F9A2384-0118-4AE5-9889-4F413DC52B32}"/>
                </a:ext>
              </a:extLst>
            </p:cNvPr>
            <p:cNvGrpSpPr/>
            <p:nvPr/>
          </p:nvGrpSpPr>
          <p:grpSpPr>
            <a:xfrm>
              <a:off x="7188708" y="502069"/>
              <a:ext cx="400054" cy="400050"/>
              <a:chOff x="7188708" y="502069"/>
              <a:chExt cx="400054" cy="400050"/>
            </a:xfrm>
          </p:grpSpPr>
          <p:sp>
            <p:nvSpPr>
              <p:cNvPr id="10" name="Oval 5">
                <a:extLst>
                  <a:ext uri="{FF2B5EF4-FFF2-40B4-BE49-F238E27FC236}">
                    <a16:creationId xmlns:a16="http://schemas.microsoft.com/office/drawing/2014/main" id="{1157A4E8-6CB2-4E91-895C-DFFCCA9A51A8}"/>
                  </a:ext>
                </a:extLst>
              </p:cNvPr>
              <p:cNvSpPr>
                <a:spLocks noChangeArrowheads="1"/>
              </p:cNvSpPr>
              <p:nvPr/>
            </p:nvSpPr>
            <p:spPr bwMode="auto">
              <a:xfrm>
                <a:off x="7188708" y="502069"/>
                <a:ext cx="400054" cy="400050"/>
              </a:xfrm>
              <a:prstGeom prst="ellipse">
                <a:avLst/>
              </a:prstGeom>
              <a:solidFill>
                <a:srgbClr val="97C1FF"/>
              </a:solidFill>
              <a:ln>
                <a:solidFill>
                  <a:srgbClr val="051243"/>
                </a:solidFill>
              </a:ln>
            </p:spPr>
            <p:txBody>
              <a:bodyPr vert="horz" wrap="square" lIns="91440" tIns="45720" rIns="91440" bIns="45720" numCol="1" anchor="t" anchorCtr="0" compatLnSpc="1">
                <a:prstTxWarp prst="textNoShape">
                  <a:avLst/>
                </a:prstTxWarp>
              </a:bodyPr>
              <a:lstStyle/>
              <a:p>
                <a:endParaRPr lang="en-CA" dirty="0"/>
              </a:p>
            </p:txBody>
          </p:sp>
          <p:sp>
            <p:nvSpPr>
              <p:cNvPr id="11" name="Freeform 7">
                <a:extLst>
                  <a:ext uri="{FF2B5EF4-FFF2-40B4-BE49-F238E27FC236}">
                    <a16:creationId xmlns:a16="http://schemas.microsoft.com/office/drawing/2014/main" id="{2B0E8A74-BEC1-42E6-B40D-E365C65ED70A}"/>
                  </a:ext>
                </a:extLst>
              </p:cNvPr>
              <p:cNvSpPr>
                <a:spLocks/>
              </p:cNvSpPr>
              <p:nvPr/>
            </p:nvSpPr>
            <p:spPr bwMode="auto">
              <a:xfrm>
                <a:off x="7266272" y="578254"/>
                <a:ext cx="311153" cy="311150"/>
              </a:xfrm>
              <a:custGeom>
                <a:avLst/>
                <a:gdLst>
                  <a:gd name="T0" fmla="*/ 34 w 81"/>
                  <a:gd name="T1" fmla="*/ 81 h 81"/>
                  <a:gd name="T2" fmla="*/ 1 w 81"/>
                  <a:gd name="T3" fmla="*/ 67 h 81"/>
                  <a:gd name="T4" fmla="*/ 1 w 81"/>
                  <a:gd name="T5" fmla="*/ 62 h 81"/>
                  <a:gd name="T6" fmla="*/ 6 w 81"/>
                  <a:gd name="T7" fmla="*/ 62 h 81"/>
                  <a:gd name="T8" fmla="*/ 62 w 81"/>
                  <a:gd name="T9" fmla="*/ 62 h 81"/>
                  <a:gd name="T10" fmla="*/ 74 w 81"/>
                  <a:gd name="T11" fmla="*/ 34 h 81"/>
                  <a:gd name="T12" fmla="*/ 62 w 81"/>
                  <a:gd name="T13" fmla="*/ 6 h 81"/>
                  <a:gd name="T14" fmla="*/ 62 w 81"/>
                  <a:gd name="T15" fmla="*/ 1 h 81"/>
                  <a:gd name="T16" fmla="*/ 67 w 81"/>
                  <a:gd name="T17" fmla="*/ 1 h 81"/>
                  <a:gd name="T18" fmla="*/ 81 w 81"/>
                  <a:gd name="T19" fmla="*/ 34 h 81"/>
                  <a:gd name="T20" fmla="*/ 67 w 81"/>
                  <a:gd name="T21" fmla="*/ 67 h 81"/>
                  <a:gd name="T22" fmla="*/ 34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34" y="81"/>
                    </a:moveTo>
                    <a:cubicBezTo>
                      <a:pt x="22" y="81"/>
                      <a:pt x="10" y="76"/>
                      <a:pt x="1" y="67"/>
                    </a:cubicBezTo>
                    <a:cubicBezTo>
                      <a:pt x="0" y="66"/>
                      <a:pt x="0" y="63"/>
                      <a:pt x="1" y="62"/>
                    </a:cubicBezTo>
                    <a:cubicBezTo>
                      <a:pt x="3" y="61"/>
                      <a:pt x="5" y="61"/>
                      <a:pt x="6" y="62"/>
                    </a:cubicBezTo>
                    <a:cubicBezTo>
                      <a:pt x="22" y="77"/>
                      <a:pt x="47" y="77"/>
                      <a:pt x="62" y="62"/>
                    </a:cubicBezTo>
                    <a:cubicBezTo>
                      <a:pt x="70" y="55"/>
                      <a:pt x="74" y="45"/>
                      <a:pt x="74" y="34"/>
                    </a:cubicBezTo>
                    <a:cubicBezTo>
                      <a:pt x="74" y="24"/>
                      <a:pt x="70" y="14"/>
                      <a:pt x="62" y="6"/>
                    </a:cubicBezTo>
                    <a:cubicBezTo>
                      <a:pt x="61" y="5"/>
                      <a:pt x="61" y="3"/>
                      <a:pt x="62" y="1"/>
                    </a:cubicBezTo>
                    <a:cubicBezTo>
                      <a:pt x="64" y="0"/>
                      <a:pt x="66" y="0"/>
                      <a:pt x="67" y="1"/>
                    </a:cubicBezTo>
                    <a:cubicBezTo>
                      <a:pt x="76" y="10"/>
                      <a:pt x="81" y="22"/>
                      <a:pt x="81" y="34"/>
                    </a:cubicBezTo>
                    <a:cubicBezTo>
                      <a:pt x="81" y="47"/>
                      <a:pt x="76" y="58"/>
                      <a:pt x="67" y="67"/>
                    </a:cubicBezTo>
                    <a:cubicBezTo>
                      <a:pt x="58" y="76"/>
                      <a:pt x="46" y="81"/>
                      <a:pt x="34" y="81"/>
                    </a:cubicBezTo>
                    <a:close/>
                  </a:path>
                </a:pathLst>
              </a:custGeom>
              <a:solidFill>
                <a:srgbClr val="0062FF"/>
              </a:solidFill>
              <a:ln>
                <a:noFill/>
              </a:ln>
            </p:spPr>
            <p:txBody>
              <a:bodyPr vert="horz" wrap="square" lIns="91440" tIns="45720" rIns="91440" bIns="45720" numCol="1" anchor="t" anchorCtr="0" compatLnSpc="1">
                <a:prstTxWarp prst="textNoShape">
                  <a:avLst/>
                </a:prstTxWarp>
              </a:bodyPr>
              <a:lstStyle/>
              <a:p>
                <a:endParaRPr lang="en-CA"/>
              </a:p>
            </p:txBody>
          </p:sp>
          <p:sp>
            <p:nvSpPr>
              <p:cNvPr id="12" name="Freeform 8">
                <a:extLst>
                  <a:ext uri="{FF2B5EF4-FFF2-40B4-BE49-F238E27FC236}">
                    <a16:creationId xmlns:a16="http://schemas.microsoft.com/office/drawing/2014/main" id="{F55B3551-D82E-450C-B176-CC1346C7CC32}"/>
                  </a:ext>
                </a:extLst>
              </p:cNvPr>
              <p:cNvSpPr>
                <a:spLocks/>
              </p:cNvSpPr>
              <p:nvPr/>
            </p:nvSpPr>
            <p:spPr bwMode="auto">
              <a:xfrm>
                <a:off x="7208087" y="504439"/>
                <a:ext cx="311153" cy="327025"/>
              </a:xfrm>
              <a:custGeom>
                <a:avLst/>
                <a:gdLst>
                  <a:gd name="T0" fmla="*/ 16 w 81"/>
                  <a:gd name="T1" fmla="*/ 85 h 85"/>
                  <a:gd name="T2" fmla="*/ 14 w 81"/>
                  <a:gd name="T3" fmla="*/ 84 h 85"/>
                  <a:gd name="T4" fmla="*/ 0 w 81"/>
                  <a:gd name="T5" fmla="*/ 51 h 85"/>
                  <a:gd name="T6" fmla="*/ 14 w 81"/>
                  <a:gd name="T7" fmla="*/ 18 h 85"/>
                  <a:gd name="T8" fmla="*/ 79 w 81"/>
                  <a:gd name="T9" fmla="*/ 18 h 85"/>
                  <a:gd name="T10" fmla="*/ 79 w 81"/>
                  <a:gd name="T11" fmla="*/ 23 h 85"/>
                  <a:gd name="T12" fmla="*/ 74 w 81"/>
                  <a:gd name="T13" fmla="*/ 23 h 85"/>
                  <a:gd name="T14" fmla="*/ 19 w 81"/>
                  <a:gd name="T15" fmla="*/ 23 h 85"/>
                  <a:gd name="T16" fmla="*/ 7 w 81"/>
                  <a:gd name="T17" fmla="*/ 51 h 85"/>
                  <a:gd name="T18" fmla="*/ 19 w 81"/>
                  <a:gd name="T19" fmla="*/ 79 h 85"/>
                  <a:gd name="T20" fmla="*/ 19 w 81"/>
                  <a:gd name="T21" fmla="*/ 84 h 85"/>
                  <a:gd name="T22" fmla="*/ 16 w 81"/>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5">
                    <a:moveTo>
                      <a:pt x="16" y="85"/>
                    </a:moveTo>
                    <a:cubicBezTo>
                      <a:pt x="15" y="85"/>
                      <a:pt x="14" y="85"/>
                      <a:pt x="14" y="84"/>
                    </a:cubicBezTo>
                    <a:cubicBezTo>
                      <a:pt x="5" y="75"/>
                      <a:pt x="0" y="64"/>
                      <a:pt x="0" y="51"/>
                    </a:cubicBezTo>
                    <a:cubicBezTo>
                      <a:pt x="0" y="39"/>
                      <a:pt x="5" y="27"/>
                      <a:pt x="14" y="18"/>
                    </a:cubicBezTo>
                    <a:cubicBezTo>
                      <a:pt x="32" y="0"/>
                      <a:pt x="61" y="0"/>
                      <a:pt x="79" y="18"/>
                    </a:cubicBezTo>
                    <a:cubicBezTo>
                      <a:pt x="81" y="20"/>
                      <a:pt x="81" y="22"/>
                      <a:pt x="79" y="23"/>
                    </a:cubicBezTo>
                    <a:cubicBezTo>
                      <a:pt x="78" y="25"/>
                      <a:pt x="76" y="25"/>
                      <a:pt x="74" y="23"/>
                    </a:cubicBezTo>
                    <a:cubicBezTo>
                      <a:pt x="59" y="8"/>
                      <a:pt x="34" y="8"/>
                      <a:pt x="19" y="23"/>
                    </a:cubicBezTo>
                    <a:cubicBezTo>
                      <a:pt x="11" y="31"/>
                      <a:pt x="7" y="41"/>
                      <a:pt x="7" y="51"/>
                    </a:cubicBezTo>
                    <a:cubicBezTo>
                      <a:pt x="7" y="62"/>
                      <a:pt x="11" y="72"/>
                      <a:pt x="19" y="79"/>
                    </a:cubicBezTo>
                    <a:cubicBezTo>
                      <a:pt x="20" y="81"/>
                      <a:pt x="20" y="83"/>
                      <a:pt x="19" y="84"/>
                    </a:cubicBezTo>
                    <a:cubicBezTo>
                      <a:pt x="18" y="85"/>
                      <a:pt x="17" y="85"/>
                      <a:pt x="16" y="85"/>
                    </a:cubicBezTo>
                    <a:close/>
                  </a:path>
                </a:pathLst>
              </a:custGeom>
              <a:solidFill>
                <a:srgbClr val="C9DEFF"/>
              </a:solidFill>
              <a:ln>
                <a:noFill/>
              </a:ln>
            </p:spPr>
            <p:txBody>
              <a:bodyPr vert="horz" wrap="square" lIns="91440" tIns="45720" rIns="91440" bIns="45720" numCol="1" anchor="t" anchorCtr="0" compatLnSpc="1">
                <a:prstTxWarp prst="textNoShape">
                  <a:avLst/>
                </a:prstTxWarp>
              </a:bodyPr>
              <a:lstStyle/>
              <a:p>
                <a:endParaRPr lang="en-CA"/>
              </a:p>
            </p:txBody>
          </p:sp>
          <p:sp>
            <p:nvSpPr>
              <p:cNvPr id="13" name="Oval 9">
                <a:extLst>
                  <a:ext uri="{FF2B5EF4-FFF2-40B4-BE49-F238E27FC236}">
                    <a16:creationId xmlns:a16="http://schemas.microsoft.com/office/drawing/2014/main" id="{3767F488-7D16-451E-BB43-8ADDC4CAEA85}"/>
                  </a:ext>
                </a:extLst>
              </p:cNvPr>
              <p:cNvSpPr>
                <a:spLocks noChangeArrowheads="1"/>
              </p:cNvSpPr>
              <p:nvPr/>
            </p:nvSpPr>
            <p:spPr bwMode="auto">
              <a:xfrm>
                <a:off x="7264591" y="554922"/>
                <a:ext cx="58738" cy="57150"/>
              </a:xfrm>
              <a:prstGeom prst="ellipse">
                <a:avLst/>
              </a:prstGeom>
              <a:solidFill>
                <a:srgbClr val="EDF4FF"/>
              </a:solidFill>
              <a:ln>
                <a:noFill/>
              </a:ln>
            </p:spPr>
            <p:txBody>
              <a:bodyPr vert="horz" wrap="square" lIns="91440" tIns="45720" rIns="91440" bIns="45720" numCol="1" anchor="t" anchorCtr="0" compatLnSpc="1">
                <a:prstTxWarp prst="textNoShape">
                  <a:avLst/>
                </a:prstTxWarp>
              </a:bodyPr>
              <a:lstStyle/>
              <a:p>
                <a:endParaRPr lang="en-CA"/>
              </a:p>
            </p:txBody>
          </p:sp>
        </p:grpSp>
        <p:sp>
          <p:nvSpPr>
            <p:cNvPr id="9" name="Text Box 70">
              <a:extLst>
                <a:ext uri="{FF2B5EF4-FFF2-40B4-BE49-F238E27FC236}">
                  <a16:creationId xmlns:a16="http://schemas.microsoft.com/office/drawing/2014/main" id="{A08DDBA4-1576-4512-8239-FAC7690FCD1C}"/>
                </a:ext>
              </a:extLst>
            </p:cNvPr>
            <p:cNvSpPr txBox="1">
              <a:spLocks noChangeArrowheads="1"/>
            </p:cNvSpPr>
            <p:nvPr/>
          </p:nvSpPr>
          <p:spPr bwMode="gray">
            <a:xfrm>
              <a:off x="7204040" y="578254"/>
              <a:ext cx="379780" cy="2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pPr>
              <a:r>
                <a:rPr lang="en-US" sz="1400" b="1" dirty="0">
                  <a:latin typeface="Verdana" panose="020B0604030504040204" pitchFamily="34" charset="0"/>
                </a:rPr>
                <a:t>1</a:t>
              </a:r>
            </a:p>
          </p:txBody>
        </p:sp>
      </p:grpSp>
      <p:grpSp>
        <p:nvGrpSpPr>
          <p:cNvPr id="14" name="Group 13">
            <a:extLst>
              <a:ext uri="{FF2B5EF4-FFF2-40B4-BE49-F238E27FC236}">
                <a16:creationId xmlns:a16="http://schemas.microsoft.com/office/drawing/2014/main" id="{22945A6D-2C94-40B1-83ED-024FE0B7279C}"/>
              </a:ext>
            </a:extLst>
          </p:cNvPr>
          <p:cNvGrpSpPr/>
          <p:nvPr/>
        </p:nvGrpSpPr>
        <p:grpSpPr>
          <a:xfrm>
            <a:off x="3096509" y="4926019"/>
            <a:ext cx="400054" cy="400050"/>
            <a:chOff x="7188708" y="502069"/>
            <a:chExt cx="400054" cy="400050"/>
          </a:xfrm>
        </p:grpSpPr>
        <p:grpSp>
          <p:nvGrpSpPr>
            <p:cNvPr id="15" name="Group 14">
              <a:extLst>
                <a:ext uri="{FF2B5EF4-FFF2-40B4-BE49-F238E27FC236}">
                  <a16:creationId xmlns:a16="http://schemas.microsoft.com/office/drawing/2014/main" id="{9D0BA819-5D9E-492A-8321-FD8DFB28D3E1}"/>
                </a:ext>
              </a:extLst>
            </p:cNvPr>
            <p:cNvGrpSpPr/>
            <p:nvPr/>
          </p:nvGrpSpPr>
          <p:grpSpPr>
            <a:xfrm>
              <a:off x="7188708" y="502069"/>
              <a:ext cx="400054" cy="400050"/>
              <a:chOff x="7188708" y="502069"/>
              <a:chExt cx="400054" cy="400050"/>
            </a:xfrm>
          </p:grpSpPr>
          <p:sp>
            <p:nvSpPr>
              <p:cNvPr id="17" name="Oval 5">
                <a:extLst>
                  <a:ext uri="{FF2B5EF4-FFF2-40B4-BE49-F238E27FC236}">
                    <a16:creationId xmlns:a16="http://schemas.microsoft.com/office/drawing/2014/main" id="{0EC767CB-7CB0-46CB-9F6A-1F80DCAD1F11}"/>
                  </a:ext>
                </a:extLst>
              </p:cNvPr>
              <p:cNvSpPr>
                <a:spLocks noChangeArrowheads="1"/>
              </p:cNvSpPr>
              <p:nvPr/>
            </p:nvSpPr>
            <p:spPr bwMode="auto">
              <a:xfrm>
                <a:off x="7188708" y="502069"/>
                <a:ext cx="400054" cy="400050"/>
              </a:xfrm>
              <a:prstGeom prst="ellipse">
                <a:avLst/>
              </a:prstGeom>
              <a:solidFill>
                <a:srgbClr val="97C1FF"/>
              </a:solidFill>
              <a:ln>
                <a:solidFill>
                  <a:srgbClr val="051243"/>
                </a:solidFill>
              </a:ln>
            </p:spPr>
            <p:txBody>
              <a:bodyPr vert="horz" wrap="square" lIns="91440" tIns="45720" rIns="91440" bIns="45720" numCol="1" anchor="t" anchorCtr="0" compatLnSpc="1">
                <a:prstTxWarp prst="textNoShape">
                  <a:avLst/>
                </a:prstTxWarp>
              </a:bodyPr>
              <a:lstStyle/>
              <a:p>
                <a:endParaRPr lang="en-CA" dirty="0"/>
              </a:p>
            </p:txBody>
          </p:sp>
          <p:sp>
            <p:nvSpPr>
              <p:cNvPr id="18" name="Freeform 7">
                <a:extLst>
                  <a:ext uri="{FF2B5EF4-FFF2-40B4-BE49-F238E27FC236}">
                    <a16:creationId xmlns:a16="http://schemas.microsoft.com/office/drawing/2014/main" id="{6F1A89E7-9B1C-4079-BA1C-CD774A7C8624}"/>
                  </a:ext>
                </a:extLst>
              </p:cNvPr>
              <p:cNvSpPr>
                <a:spLocks/>
              </p:cNvSpPr>
              <p:nvPr/>
            </p:nvSpPr>
            <p:spPr bwMode="auto">
              <a:xfrm>
                <a:off x="7266272" y="578254"/>
                <a:ext cx="311153" cy="311150"/>
              </a:xfrm>
              <a:custGeom>
                <a:avLst/>
                <a:gdLst>
                  <a:gd name="T0" fmla="*/ 34 w 81"/>
                  <a:gd name="T1" fmla="*/ 81 h 81"/>
                  <a:gd name="T2" fmla="*/ 1 w 81"/>
                  <a:gd name="T3" fmla="*/ 67 h 81"/>
                  <a:gd name="T4" fmla="*/ 1 w 81"/>
                  <a:gd name="T5" fmla="*/ 62 h 81"/>
                  <a:gd name="T6" fmla="*/ 6 w 81"/>
                  <a:gd name="T7" fmla="*/ 62 h 81"/>
                  <a:gd name="T8" fmla="*/ 62 w 81"/>
                  <a:gd name="T9" fmla="*/ 62 h 81"/>
                  <a:gd name="T10" fmla="*/ 74 w 81"/>
                  <a:gd name="T11" fmla="*/ 34 h 81"/>
                  <a:gd name="T12" fmla="*/ 62 w 81"/>
                  <a:gd name="T13" fmla="*/ 6 h 81"/>
                  <a:gd name="T14" fmla="*/ 62 w 81"/>
                  <a:gd name="T15" fmla="*/ 1 h 81"/>
                  <a:gd name="T16" fmla="*/ 67 w 81"/>
                  <a:gd name="T17" fmla="*/ 1 h 81"/>
                  <a:gd name="T18" fmla="*/ 81 w 81"/>
                  <a:gd name="T19" fmla="*/ 34 h 81"/>
                  <a:gd name="T20" fmla="*/ 67 w 81"/>
                  <a:gd name="T21" fmla="*/ 67 h 81"/>
                  <a:gd name="T22" fmla="*/ 34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34" y="81"/>
                    </a:moveTo>
                    <a:cubicBezTo>
                      <a:pt x="22" y="81"/>
                      <a:pt x="10" y="76"/>
                      <a:pt x="1" y="67"/>
                    </a:cubicBezTo>
                    <a:cubicBezTo>
                      <a:pt x="0" y="66"/>
                      <a:pt x="0" y="63"/>
                      <a:pt x="1" y="62"/>
                    </a:cubicBezTo>
                    <a:cubicBezTo>
                      <a:pt x="3" y="61"/>
                      <a:pt x="5" y="61"/>
                      <a:pt x="6" y="62"/>
                    </a:cubicBezTo>
                    <a:cubicBezTo>
                      <a:pt x="22" y="77"/>
                      <a:pt x="47" y="77"/>
                      <a:pt x="62" y="62"/>
                    </a:cubicBezTo>
                    <a:cubicBezTo>
                      <a:pt x="70" y="55"/>
                      <a:pt x="74" y="45"/>
                      <a:pt x="74" y="34"/>
                    </a:cubicBezTo>
                    <a:cubicBezTo>
                      <a:pt x="74" y="24"/>
                      <a:pt x="70" y="14"/>
                      <a:pt x="62" y="6"/>
                    </a:cubicBezTo>
                    <a:cubicBezTo>
                      <a:pt x="61" y="5"/>
                      <a:pt x="61" y="3"/>
                      <a:pt x="62" y="1"/>
                    </a:cubicBezTo>
                    <a:cubicBezTo>
                      <a:pt x="64" y="0"/>
                      <a:pt x="66" y="0"/>
                      <a:pt x="67" y="1"/>
                    </a:cubicBezTo>
                    <a:cubicBezTo>
                      <a:pt x="76" y="10"/>
                      <a:pt x="81" y="22"/>
                      <a:pt x="81" y="34"/>
                    </a:cubicBezTo>
                    <a:cubicBezTo>
                      <a:pt x="81" y="47"/>
                      <a:pt x="76" y="58"/>
                      <a:pt x="67" y="67"/>
                    </a:cubicBezTo>
                    <a:cubicBezTo>
                      <a:pt x="58" y="76"/>
                      <a:pt x="46" y="81"/>
                      <a:pt x="34" y="81"/>
                    </a:cubicBezTo>
                    <a:close/>
                  </a:path>
                </a:pathLst>
              </a:custGeom>
              <a:solidFill>
                <a:srgbClr val="0062FF"/>
              </a:solidFill>
              <a:ln>
                <a:noFill/>
              </a:ln>
            </p:spPr>
            <p:txBody>
              <a:bodyPr vert="horz" wrap="square" lIns="91440" tIns="45720" rIns="91440" bIns="45720" numCol="1" anchor="t" anchorCtr="0" compatLnSpc="1">
                <a:prstTxWarp prst="textNoShape">
                  <a:avLst/>
                </a:prstTxWarp>
              </a:bodyPr>
              <a:lstStyle/>
              <a:p>
                <a:endParaRPr lang="en-CA"/>
              </a:p>
            </p:txBody>
          </p:sp>
          <p:sp>
            <p:nvSpPr>
              <p:cNvPr id="19" name="Freeform 8">
                <a:extLst>
                  <a:ext uri="{FF2B5EF4-FFF2-40B4-BE49-F238E27FC236}">
                    <a16:creationId xmlns:a16="http://schemas.microsoft.com/office/drawing/2014/main" id="{D69F2C81-D055-431D-A4A2-7D6B5E522790}"/>
                  </a:ext>
                </a:extLst>
              </p:cNvPr>
              <p:cNvSpPr>
                <a:spLocks/>
              </p:cNvSpPr>
              <p:nvPr/>
            </p:nvSpPr>
            <p:spPr bwMode="auto">
              <a:xfrm>
                <a:off x="7208087" y="504439"/>
                <a:ext cx="311153" cy="327025"/>
              </a:xfrm>
              <a:custGeom>
                <a:avLst/>
                <a:gdLst>
                  <a:gd name="T0" fmla="*/ 16 w 81"/>
                  <a:gd name="T1" fmla="*/ 85 h 85"/>
                  <a:gd name="T2" fmla="*/ 14 w 81"/>
                  <a:gd name="T3" fmla="*/ 84 h 85"/>
                  <a:gd name="T4" fmla="*/ 0 w 81"/>
                  <a:gd name="T5" fmla="*/ 51 h 85"/>
                  <a:gd name="T6" fmla="*/ 14 w 81"/>
                  <a:gd name="T7" fmla="*/ 18 h 85"/>
                  <a:gd name="T8" fmla="*/ 79 w 81"/>
                  <a:gd name="T9" fmla="*/ 18 h 85"/>
                  <a:gd name="T10" fmla="*/ 79 w 81"/>
                  <a:gd name="T11" fmla="*/ 23 h 85"/>
                  <a:gd name="T12" fmla="*/ 74 w 81"/>
                  <a:gd name="T13" fmla="*/ 23 h 85"/>
                  <a:gd name="T14" fmla="*/ 19 w 81"/>
                  <a:gd name="T15" fmla="*/ 23 h 85"/>
                  <a:gd name="T16" fmla="*/ 7 w 81"/>
                  <a:gd name="T17" fmla="*/ 51 h 85"/>
                  <a:gd name="T18" fmla="*/ 19 w 81"/>
                  <a:gd name="T19" fmla="*/ 79 h 85"/>
                  <a:gd name="T20" fmla="*/ 19 w 81"/>
                  <a:gd name="T21" fmla="*/ 84 h 85"/>
                  <a:gd name="T22" fmla="*/ 16 w 81"/>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5">
                    <a:moveTo>
                      <a:pt x="16" y="85"/>
                    </a:moveTo>
                    <a:cubicBezTo>
                      <a:pt x="15" y="85"/>
                      <a:pt x="14" y="85"/>
                      <a:pt x="14" y="84"/>
                    </a:cubicBezTo>
                    <a:cubicBezTo>
                      <a:pt x="5" y="75"/>
                      <a:pt x="0" y="64"/>
                      <a:pt x="0" y="51"/>
                    </a:cubicBezTo>
                    <a:cubicBezTo>
                      <a:pt x="0" y="39"/>
                      <a:pt x="5" y="27"/>
                      <a:pt x="14" y="18"/>
                    </a:cubicBezTo>
                    <a:cubicBezTo>
                      <a:pt x="32" y="0"/>
                      <a:pt x="61" y="0"/>
                      <a:pt x="79" y="18"/>
                    </a:cubicBezTo>
                    <a:cubicBezTo>
                      <a:pt x="81" y="20"/>
                      <a:pt x="81" y="22"/>
                      <a:pt x="79" y="23"/>
                    </a:cubicBezTo>
                    <a:cubicBezTo>
                      <a:pt x="78" y="25"/>
                      <a:pt x="76" y="25"/>
                      <a:pt x="74" y="23"/>
                    </a:cubicBezTo>
                    <a:cubicBezTo>
                      <a:pt x="59" y="8"/>
                      <a:pt x="34" y="8"/>
                      <a:pt x="19" y="23"/>
                    </a:cubicBezTo>
                    <a:cubicBezTo>
                      <a:pt x="11" y="31"/>
                      <a:pt x="7" y="41"/>
                      <a:pt x="7" y="51"/>
                    </a:cubicBezTo>
                    <a:cubicBezTo>
                      <a:pt x="7" y="62"/>
                      <a:pt x="11" y="72"/>
                      <a:pt x="19" y="79"/>
                    </a:cubicBezTo>
                    <a:cubicBezTo>
                      <a:pt x="20" y="81"/>
                      <a:pt x="20" y="83"/>
                      <a:pt x="19" y="84"/>
                    </a:cubicBezTo>
                    <a:cubicBezTo>
                      <a:pt x="18" y="85"/>
                      <a:pt x="17" y="85"/>
                      <a:pt x="16" y="85"/>
                    </a:cubicBezTo>
                    <a:close/>
                  </a:path>
                </a:pathLst>
              </a:custGeom>
              <a:solidFill>
                <a:srgbClr val="C9DEFF"/>
              </a:solidFill>
              <a:ln>
                <a:noFill/>
              </a:ln>
            </p:spPr>
            <p:txBody>
              <a:bodyPr vert="horz" wrap="square" lIns="91440" tIns="45720" rIns="91440" bIns="45720" numCol="1" anchor="t" anchorCtr="0" compatLnSpc="1">
                <a:prstTxWarp prst="textNoShape">
                  <a:avLst/>
                </a:prstTxWarp>
              </a:bodyPr>
              <a:lstStyle/>
              <a:p>
                <a:endParaRPr lang="en-CA"/>
              </a:p>
            </p:txBody>
          </p:sp>
          <p:sp>
            <p:nvSpPr>
              <p:cNvPr id="20" name="Oval 9">
                <a:extLst>
                  <a:ext uri="{FF2B5EF4-FFF2-40B4-BE49-F238E27FC236}">
                    <a16:creationId xmlns:a16="http://schemas.microsoft.com/office/drawing/2014/main" id="{889CA2E0-96CC-4066-B29D-D63F4B8DDA90}"/>
                  </a:ext>
                </a:extLst>
              </p:cNvPr>
              <p:cNvSpPr>
                <a:spLocks noChangeArrowheads="1"/>
              </p:cNvSpPr>
              <p:nvPr/>
            </p:nvSpPr>
            <p:spPr bwMode="auto">
              <a:xfrm>
                <a:off x="7264591" y="554922"/>
                <a:ext cx="58738" cy="57150"/>
              </a:xfrm>
              <a:prstGeom prst="ellipse">
                <a:avLst/>
              </a:prstGeom>
              <a:solidFill>
                <a:srgbClr val="EDF4FF"/>
              </a:solidFill>
              <a:ln>
                <a:noFill/>
              </a:ln>
            </p:spPr>
            <p:txBody>
              <a:bodyPr vert="horz" wrap="square" lIns="91440" tIns="45720" rIns="91440" bIns="45720" numCol="1" anchor="t" anchorCtr="0" compatLnSpc="1">
                <a:prstTxWarp prst="textNoShape">
                  <a:avLst/>
                </a:prstTxWarp>
              </a:bodyPr>
              <a:lstStyle/>
              <a:p>
                <a:endParaRPr lang="en-CA"/>
              </a:p>
            </p:txBody>
          </p:sp>
        </p:grpSp>
        <p:sp>
          <p:nvSpPr>
            <p:cNvPr id="16" name="Text Box 70">
              <a:extLst>
                <a:ext uri="{FF2B5EF4-FFF2-40B4-BE49-F238E27FC236}">
                  <a16:creationId xmlns:a16="http://schemas.microsoft.com/office/drawing/2014/main" id="{28B8B6A2-C902-4EE8-B3C8-510A5A126EDF}"/>
                </a:ext>
              </a:extLst>
            </p:cNvPr>
            <p:cNvSpPr txBox="1">
              <a:spLocks noChangeArrowheads="1"/>
            </p:cNvSpPr>
            <p:nvPr/>
          </p:nvSpPr>
          <p:spPr bwMode="gray">
            <a:xfrm>
              <a:off x="7204040" y="578254"/>
              <a:ext cx="379780" cy="2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pPr>
              <a:r>
                <a:rPr lang="en-US" sz="1400" b="1" dirty="0">
                  <a:latin typeface="Verdana" panose="020B0604030504040204" pitchFamily="34" charset="0"/>
                </a:rPr>
                <a:t>2</a:t>
              </a:r>
            </a:p>
          </p:txBody>
        </p:sp>
      </p:grpSp>
    </p:spTree>
    <p:extLst>
      <p:ext uri="{BB962C8B-B14F-4D97-AF65-F5344CB8AC3E}">
        <p14:creationId xmlns:p14="http://schemas.microsoft.com/office/powerpoint/2010/main" val="1631018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use cases (cont.)</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b="1" dirty="0"/>
              <a:t>Sentiment analysis</a:t>
            </a:r>
          </a:p>
          <a:p>
            <a:r>
              <a:rPr lang="en-GB" dirty="0"/>
              <a:t>The process of identifying emotions or opinions that are expressed in user input. </a:t>
            </a:r>
          </a:p>
          <a:p>
            <a:r>
              <a:rPr lang="en-GB" dirty="0"/>
              <a:t>This analysis is used in marketing, retention plans, and emotional intelligence for </a:t>
            </a:r>
            <a:r>
              <a:rPr lang="en-GB" dirty="0" err="1"/>
              <a:t>chatbots</a:t>
            </a:r>
            <a:r>
              <a:rPr lang="en-GB" dirty="0"/>
              <a:t>.</a:t>
            </a:r>
          </a:p>
          <a:p>
            <a:endParaRPr lang="en-GB" dirty="0"/>
          </a:p>
        </p:txBody>
      </p:sp>
      <p:pic>
        <p:nvPicPr>
          <p:cNvPr id="5" name="Picture 4">
            <a:extLst>
              <a:ext uri="{FF2B5EF4-FFF2-40B4-BE49-F238E27FC236}">
                <a16:creationId xmlns:a16="http://schemas.microsoft.com/office/drawing/2014/main" id="{E73A9239-2DEE-431F-96AE-88F8846789D1}"/>
              </a:ext>
            </a:extLst>
          </p:cNvPr>
          <p:cNvPicPr/>
          <p:nvPr/>
        </p:nvPicPr>
        <p:blipFill>
          <a:blip r:embed="rId3"/>
          <a:stretch>
            <a:fillRect/>
          </a:stretch>
        </p:blipFill>
        <p:spPr>
          <a:xfrm>
            <a:off x="2888901" y="2784017"/>
            <a:ext cx="5101483" cy="3125323"/>
          </a:xfrm>
          <a:prstGeom prst="rect">
            <a:avLst/>
          </a:prstGeom>
        </p:spPr>
      </p:pic>
    </p:spTree>
    <p:extLst>
      <p:ext uri="{BB962C8B-B14F-4D97-AF65-F5344CB8AC3E}">
        <p14:creationId xmlns:p14="http://schemas.microsoft.com/office/powerpoint/2010/main" val="25560582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25268"/>
            <a:ext cx="9905998" cy="1478570"/>
          </a:xfrm>
        </p:spPr>
        <p:txBody>
          <a:bodyPr/>
          <a:lstStyle/>
          <a:p>
            <a:r>
              <a:rPr lang="en-GB" dirty="0"/>
              <a:t>Creating your first assistant (cont.)</a:t>
            </a:r>
          </a:p>
        </p:txBody>
      </p:sp>
      <p:sp>
        <p:nvSpPr>
          <p:cNvPr id="3" name="Content Placeholder 2"/>
          <p:cNvSpPr>
            <a:spLocks noGrp="1"/>
          </p:cNvSpPr>
          <p:nvPr>
            <p:ph idx="1"/>
          </p:nvPr>
        </p:nvSpPr>
        <p:spPr>
          <a:xfrm>
            <a:off x="210389" y="1164168"/>
            <a:ext cx="5032096" cy="5513832"/>
          </a:xfrm>
        </p:spPr>
        <p:txBody>
          <a:bodyPr/>
          <a:lstStyle/>
          <a:p>
            <a:pPr marL="457200" indent="-457200">
              <a:buFont typeface="+mj-lt"/>
              <a:buAutoNum type="arabicPeriod" startAt="3"/>
            </a:pPr>
            <a:r>
              <a:rPr lang="en-GB" dirty="0"/>
              <a:t>Create your assistant. Example, </a:t>
            </a:r>
            <a:r>
              <a:rPr lang="en-GB" i="1" dirty="0"/>
              <a:t>Billing Assistant.</a:t>
            </a:r>
          </a:p>
          <a:p>
            <a:pPr marL="457200" indent="-457200">
              <a:buFont typeface="+mj-lt"/>
              <a:buAutoNum type="arabicPeriod" startAt="3"/>
            </a:pPr>
            <a:r>
              <a:rPr lang="en-GB" dirty="0"/>
              <a:t>The assistant Home page opens.  </a:t>
            </a:r>
          </a:p>
          <a:p>
            <a:endParaRPr lang="en-GB" dirty="0"/>
          </a:p>
          <a:p>
            <a:endParaRPr lang="en-GB" dirty="0"/>
          </a:p>
          <a:p>
            <a:pPr marL="0" indent="0">
              <a:buNone/>
            </a:pPr>
            <a:endParaRPr lang="en-GB" dirty="0"/>
          </a:p>
          <a:p>
            <a:endParaRPr lang="en-GB" dirty="0"/>
          </a:p>
        </p:txBody>
      </p:sp>
      <p:pic>
        <p:nvPicPr>
          <p:cNvPr id="22" name="Picture 21">
            <a:extLst>
              <a:ext uri="{FF2B5EF4-FFF2-40B4-BE49-F238E27FC236}">
                <a16:creationId xmlns:a16="http://schemas.microsoft.com/office/drawing/2014/main" id="{EC85B0E9-8426-4821-9EC7-7D7D889B743D}"/>
              </a:ext>
            </a:extLst>
          </p:cNvPr>
          <p:cNvPicPr>
            <a:picLocks noChangeAspect="1"/>
          </p:cNvPicPr>
          <p:nvPr/>
        </p:nvPicPr>
        <p:blipFill>
          <a:blip r:embed="rId3"/>
          <a:stretch>
            <a:fillRect/>
          </a:stretch>
        </p:blipFill>
        <p:spPr>
          <a:xfrm>
            <a:off x="5623160" y="1177291"/>
            <a:ext cx="6163834" cy="2934574"/>
          </a:xfrm>
          <a:prstGeom prst="rect">
            <a:avLst/>
          </a:prstGeom>
        </p:spPr>
      </p:pic>
      <p:grpSp>
        <p:nvGrpSpPr>
          <p:cNvPr id="23" name="Group 22">
            <a:extLst>
              <a:ext uri="{FF2B5EF4-FFF2-40B4-BE49-F238E27FC236}">
                <a16:creationId xmlns:a16="http://schemas.microsoft.com/office/drawing/2014/main" id="{3B7D4AF7-D4A0-4ACD-B378-70DA66C5EF00}"/>
              </a:ext>
            </a:extLst>
          </p:cNvPr>
          <p:cNvGrpSpPr/>
          <p:nvPr/>
        </p:nvGrpSpPr>
        <p:grpSpPr>
          <a:xfrm>
            <a:off x="5223106" y="1177291"/>
            <a:ext cx="400054" cy="400050"/>
            <a:chOff x="7188708" y="502069"/>
            <a:chExt cx="400054" cy="400050"/>
          </a:xfrm>
        </p:grpSpPr>
        <p:grpSp>
          <p:nvGrpSpPr>
            <p:cNvPr id="24" name="Group 23">
              <a:extLst>
                <a:ext uri="{FF2B5EF4-FFF2-40B4-BE49-F238E27FC236}">
                  <a16:creationId xmlns:a16="http://schemas.microsoft.com/office/drawing/2014/main" id="{E618E867-DDE6-40FE-B0B4-6A46D785F470}"/>
                </a:ext>
              </a:extLst>
            </p:cNvPr>
            <p:cNvGrpSpPr/>
            <p:nvPr/>
          </p:nvGrpSpPr>
          <p:grpSpPr>
            <a:xfrm>
              <a:off x="7188708" y="502069"/>
              <a:ext cx="400054" cy="400050"/>
              <a:chOff x="7188708" y="502069"/>
              <a:chExt cx="400054" cy="400050"/>
            </a:xfrm>
          </p:grpSpPr>
          <p:sp>
            <p:nvSpPr>
              <p:cNvPr id="26" name="Oval 5">
                <a:extLst>
                  <a:ext uri="{FF2B5EF4-FFF2-40B4-BE49-F238E27FC236}">
                    <a16:creationId xmlns:a16="http://schemas.microsoft.com/office/drawing/2014/main" id="{717095BF-BDCC-4CF5-9987-AF11E871ACA8}"/>
                  </a:ext>
                </a:extLst>
              </p:cNvPr>
              <p:cNvSpPr>
                <a:spLocks noChangeArrowheads="1"/>
              </p:cNvSpPr>
              <p:nvPr/>
            </p:nvSpPr>
            <p:spPr bwMode="auto">
              <a:xfrm>
                <a:off x="7188708" y="502069"/>
                <a:ext cx="400054" cy="400050"/>
              </a:xfrm>
              <a:prstGeom prst="ellipse">
                <a:avLst/>
              </a:prstGeom>
              <a:solidFill>
                <a:srgbClr val="97C1FF"/>
              </a:solidFill>
              <a:ln>
                <a:solidFill>
                  <a:srgbClr val="051243"/>
                </a:solidFill>
              </a:ln>
            </p:spPr>
            <p:txBody>
              <a:bodyPr vert="horz" wrap="square" lIns="91440" tIns="45720" rIns="91440" bIns="45720" numCol="1" anchor="t" anchorCtr="0" compatLnSpc="1">
                <a:prstTxWarp prst="textNoShape">
                  <a:avLst/>
                </a:prstTxWarp>
              </a:bodyPr>
              <a:lstStyle/>
              <a:p>
                <a:endParaRPr lang="en-CA" dirty="0"/>
              </a:p>
            </p:txBody>
          </p:sp>
          <p:sp>
            <p:nvSpPr>
              <p:cNvPr id="27" name="Freeform 7">
                <a:extLst>
                  <a:ext uri="{FF2B5EF4-FFF2-40B4-BE49-F238E27FC236}">
                    <a16:creationId xmlns:a16="http://schemas.microsoft.com/office/drawing/2014/main" id="{FE62F518-0CF2-4AFF-96E5-6033A2928163}"/>
                  </a:ext>
                </a:extLst>
              </p:cNvPr>
              <p:cNvSpPr>
                <a:spLocks/>
              </p:cNvSpPr>
              <p:nvPr/>
            </p:nvSpPr>
            <p:spPr bwMode="auto">
              <a:xfrm>
                <a:off x="7266272" y="578254"/>
                <a:ext cx="311153" cy="311150"/>
              </a:xfrm>
              <a:custGeom>
                <a:avLst/>
                <a:gdLst>
                  <a:gd name="T0" fmla="*/ 34 w 81"/>
                  <a:gd name="T1" fmla="*/ 81 h 81"/>
                  <a:gd name="T2" fmla="*/ 1 w 81"/>
                  <a:gd name="T3" fmla="*/ 67 h 81"/>
                  <a:gd name="T4" fmla="*/ 1 w 81"/>
                  <a:gd name="T5" fmla="*/ 62 h 81"/>
                  <a:gd name="T6" fmla="*/ 6 w 81"/>
                  <a:gd name="T7" fmla="*/ 62 h 81"/>
                  <a:gd name="T8" fmla="*/ 62 w 81"/>
                  <a:gd name="T9" fmla="*/ 62 h 81"/>
                  <a:gd name="T10" fmla="*/ 74 w 81"/>
                  <a:gd name="T11" fmla="*/ 34 h 81"/>
                  <a:gd name="T12" fmla="*/ 62 w 81"/>
                  <a:gd name="T13" fmla="*/ 6 h 81"/>
                  <a:gd name="T14" fmla="*/ 62 w 81"/>
                  <a:gd name="T15" fmla="*/ 1 h 81"/>
                  <a:gd name="T16" fmla="*/ 67 w 81"/>
                  <a:gd name="T17" fmla="*/ 1 h 81"/>
                  <a:gd name="T18" fmla="*/ 81 w 81"/>
                  <a:gd name="T19" fmla="*/ 34 h 81"/>
                  <a:gd name="T20" fmla="*/ 67 w 81"/>
                  <a:gd name="T21" fmla="*/ 67 h 81"/>
                  <a:gd name="T22" fmla="*/ 34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34" y="81"/>
                    </a:moveTo>
                    <a:cubicBezTo>
                      <a:pt x="22" y="81"/>
                      <a:pt x="10" y="76"/>
                      <a:pt x="1" y="67"/>
                    </a:cubicBezTo>
                    <a:cubicBezTo>
                      <a:pt x="0" y="66"/>
                      <a:pt x="0" y="63"/>
                      <a:pt x="1" y="62"/>
                    </a:cubicBezTo>
                    <a:cubicBezTo>
                      <a:pt x="3" y="61"/>
                      <a:pt x="5" y="61"/>
                      <a:pt x="6" y="62"/>
                    </a:cubicBezTo>
                    <a:cubicBezTo>
                      <a:pt x="22" y="77"/>
                      <a:pt x="47" y="77"/>
                      <a:pt x="62" y="62"/>
                    </a:cubicBezTo>
                    <a:cubicBezTo>
                      <a:pt x="70" y="55"/>
                      <a:pt x="74" y="45"/>
                      <a:pt x="74" y="34"/>
                    </a:cubicBezTo>
                    <a:cubicBezTo>
                      <a:pt x="74" y="24"/>
                      <a:pt x="70" y="14"/>
                      <a:pt x="62" y="6"/>
                    </a:cubicBezTo>
                    <a:cubicBezTo>
                      <a:pt x="61" y="5"/>
                      <a:pt x="61" y="3"/>
                      <a:pt x="62" y="1"/>
                    </a:cubicBezTo>
                    <a:cubicBezTo>
                      <a:pt x="64" y="0"/>
                      <a:pt x="66" y="0"/>
                      <a:pt x="67" y="1"/>
                    </a:cubicBezTo>
                    <a:cubicBezTo>
                      <a:pt x="76" y="10"/>
                      <a:pt x="81" y="22"/>
                      <a:pt x="81" y="34"/>
                    </a:cubicBezTo>
                    <a:cubicBezTo>
                      <a:pt x="81" y="47"/>
                      <a:pt x="76" y="58"/>
                      <a:pt x="67" y="67"/>
                    </a:cubicBezTo>
                    <a:cubicBezTo>
                      <a:pt x="58" y="76"/>
                      <a:pt x="46" y="81"/>
                      <a:pt x="34" y="81"/>
                    </a:cubicBezTo>
                    <a:close/>
                  </a:path>
                </a:pathLst>
              </a:custGeom>
              <a:solidFill>
                <a:srgbClr val="0062FF"/>
              </a:solidFill>
              <a:ln>
                <a:noFill/>
              </a:ln>
            </p:spPr>
            <p:txBody>
              <a:bodyPr vert="horz" wrap="square" lIns="91440" tIns="45720" rIns="91440" bIns="45720" numCol="1" anchor="t" anchorCtr="0" compatLnSpc="1">
                <a:prstTxWarp prst="textNoShape">
                  <a:avLst/>
                </a:prstTxWarp>
              </a:bodyPr>
              <a:lstStyle/>
              <a:p>
                <a:endParaRPr lang="en-CA"/>
              </a:p>
            </p:txBody>
          </p:sp>
          <p:sp>
            <p:nvSpPr>
              <p:cNvPr id="28" name="Freeform 8">
                <a:extLst>
                  <a:ext uri="{FF2B5EF4-FFF2-40B4-BE49-F238E27FC236}">
                    <a16:creationId xmlns:a16="http://schemas.microsoft.com/office/drawing/2014/main" id="{FB972D15-8C05-4B6F-9773-E556781394EF}"/>
                  </a:ext>
                </a:extLst>
              </p:cNvPr>
              <p:cNvSpPr>
                <a:spLocks/>
              </p:cNvSpPr>
              <p:nvPr/>
            </p:nvSpPr>
            <p:spPr bwMode="auto">
              <a:xfrm>
                <a:off x="7208087" y="504439"/>
                <a:ext cx="311153" cy="327025"/>
              </a:xfrm>
              <a:custGeom>
                <a:avLst/>
                <a:gdLst>
                  <a:gd name="T0" fmla="*/ 16 w 81"/>
                  <a:gd name="T1" fmla="*/ 85 h 85"/>
                  <a:gd name="T2" fmla="*/ 14 w 81"/>
                  <a:gd name="T3" fmla="*/ 84 h 85"/>
                  <a:gd name="T4" fmla="*/ 0 w 81"/>
                  <a:gd name="T5" fmla="*/ 51 h 85"/>
                  <a:gd name="T6" fmla="*/ 14 w 81"/>
                  <a:gd name="T7" fmla="*/ 18 h 85"/>
                  <a:gd name="T8" fmla="*/ 79 w 81"/>
                  <a:gd name="T9" fmla="*/ 18 h 85"/>
                  <a:gd name="T10" fmla="*/ 79 w 81"/>
                  <a:gd name="T11" fmla="*/ 23 h 85"/>
                  <a:gd name="T12" fmla="*/ 74 w 81"/>
                  <a:gd name="T13" fmla="*/ 23 h 85"/>
                  <a:gd name="T14" fmla="*/ 19 w 81"/>
                  <a:gd name="T15" fmla="*/ 23 h 85"/>
                  <a:gd name="T16" fmla="*/ 7 w 81"/>
                  <a:gd name="T17" fmla="*/ 51 h 85"/>
                  <a:gd name="T18" fmla="*/ 19 w 81"/>
                  <a:gd name="T19" fmla="*/ 79 h 85"/>
                  <a:gd name="T20" fmla="*/ 19 w 81"/>
                  <a:gd name="T21" fmla="*/ 84 h 85"/>
                  <a:gd name="T22" fmla="*/ 16 w 81"/>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5">
                    <a:moveTo>
                      <a:pt x="16" y="85"/>
                    </a:moveTo>
                    <a:cubicBezTo>
                      <a:pt x="15" y="85"/>
                      <a:pt x="14" y="85"/>
                      <a:pt x="14" y="84"/>
                    </a:cubicBezTo>
                    <a:cubicBezTo>
                      <a:pt x="5" y="75"/>
                      <a:pt x="0" y="64"/>
                      <a:pt x="0" y="51"/>
                    </a:cubicBezTo>
                    <a:cubicBezTo>
                      <a:pt x="0" y="39"/>
                      <a:pt x="5" y="27"/>
                      <a:pt x="14" y="18"/>
                    </a:cubicBezTo>
                    <a:cubicBezTo>
                      <a:pt x="32" y="0"/>
                      <a:pt x="61" y="0"/>
                      <a:pt x="79" y="18"/>
                    </a:cubicBezTo>
                    <a:cubicBezTo>
                      <a:pt x="81" y="20"/>
                      <a:pt x="81" y="22"/>
                      <a:pt x="79" y="23"/>
                    </a:cubicBezTo>
                    <a:cubicBezTo>
                      <a:pt x="78" y="25"/>
                      <a:pt x="76" y="25"/>
                      <a:pt x="74" y="23"/>
                    </a:cubicBezTo>
                    <a:cubicBezTo>
                      <a:pt x="59" y="8"/>
                      <a:pt x="34" y="8"/>
                      <a:pt x="19" y="23"/>
                    </a:cubicBezTo>
                    <a:cubicBezTo>
                      <a:pt x="11" y="31"/>
                      <a:pt x="7" y="41"/>
                      <a:pt x="7" y="51"/>
                    </a:cubicBezTo>
                    <a:cubicBezTo>
                      <a:pt x="7" y="62"/>
                      <a:pt x="11" y="72"/>
                      <a:pt x="19" y="79"/>
                    </a:cubicBezTo>
                    <a:cubicBezTo>
                      <a:pt x="20" y="81"/>
                      <a:pt x="20" y="83"/>
                      <a:pt x="19" y="84"/>
                    </a:cubicBezTo>
                    <a:cubicBezTo>
                      <a:pt x="18" y="85"/>
                      <a:pt x="17" y="85"/>
                      <a:pt x="16" y="85"/>
                    </a:cubicBezTo>
                    <a:close/>
                  </a:path>
                </a:pathLst>
              </a:custGeom>
              <a:solidFill>
                <a:srgbClr val="C9DEFF"/>
              </a:solidFill>
              <a:ln>
                <a:noFill/>
              </a:ln>
            </p:spPr>
            <p:txBody>
              <a:bodyPr vert="horz" wrap="square" lIns="91440" tIns="45720" rIns="91440" bIns="45720" numCol="1" anchor="t" anchorCtr="0" compatLnSpc="1">
                <a:prstTxWarp prst="textNoShape">
                  <a:avLst/>
                </a:prstTxWarp>
              </a:bodyPr>
              <a:lstStyle/>
              <a:p>
                <a:endParaRPr lang="en-CA"/>
              </a:p>
            </p:txBody>
          </p:sp>
          <p:sp>
            <p:nvSpPr>
              <p:cNvPr id="29" name="Oval 9">
                <a:extLst>
                  <a:ext uri="{FF2B5EF4-FFF2-40B4-BE49-F238E27FC236}">
                    <a16:creationId xmlns:a16="http://schemas.microsoft.com/office/drawing/2014/main" id="{ACE641F8-2F91-4C5B-B556-197B0A00E09D}"/>
                  </a:ext>
                </a:extLst>
              </p:cNvPr>
              <p:cNvSpPr>
                <a:spLocks noChangeArrowheads="1"/>
              </p:cNvSpPr>
              <p:nvPr/>
            </p:nvSpPr>
            <p:spPr bwMode="auto">
              <a:xfrm>
                <a:off x="7264591" y="554922"/>
                <a:ext cx="58738" cy="57150"/>
              </a:xfrm>
              <a:prstGeom prst="ellipse">
                <a:avLst/>
              </a:prstGeom>
              <a:solidFill>
                <a:srgbClr val="EDF4FF"/>
              </a:solidFill>
              <a:ln>
                <a:noFill/>
              </a:ln>
            </p:spPr>
            <p:txBody>
              <a:bodyPr vert="horz" wrap="square" lIns="91440" tIns="45720" rIns="91440" bIns="45720" numCol="1" anchor="t" anchorCtr="0" compatLnSpc="1">
                <a:prstTxWarp prst="textNoShape">
                  <a:avLst/>
                </a:prstTxWarp>
              </a:bodyPr>
              <a:lstStyle/>
              <a:p>
                <a:endParaRPr lang="en-CA"/>
              </a:p>
            </p:txBody>
          </p:sp>
        </p:grpSp>
        <p:sp>
          <p:nvSpPr>
            <p:cNvPr id="25" name="Text Box 70">
              <a:extLst>
                <a:ext uri="{FF2B5EF4-FFF2-40B4-BE49-F238E27FC236}">
                  <a16:creationId xmlns:a16="http://schemas.microsoft.com/office/drawing/2014/main" id="{9B287B44-47F8-4D0C-BFA4-CAA26F3DAF42}"/>
                </a:ext>
              </a:extLst>
            </p:cNvPr>
            <p:cNvSpPr txBox="1">
              <a:spLocks noChangeArrowheads="1"/>
            </p:cNvSpPr>
            <p:nvPr/>
          </p:nvSpPr>
          <p:spPr bwMode="gray">
            <a:xfrm>
              <a:off x="7204040" y="578254"/>
              <a:ext cx="379780" cy="2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pPr>
              <a:r>
                <a:rPr lang="en-US" sz="1400" b="1" dirty="0">
                  <a:latin typeface="Verdana" panose="020B0604030504040204" pitchFamily="34" charset="0"/>
                </a:rPr>
                <a:t>3</a:t>
              </a:r>
            </a:p>
          </p:txBody>
        </p:sp>
      </p:grpSp>
      <p:grpSp>
        <p:nvGrpSpPr>
          <p:cNvPr id="34" name="Group 33">
            <a:extLst>
              <a:ext uri="{FF2B5EF4-FFF2-40B4-BE49-F238E27FC236}">
                <a16:creationId xmlns:a16="http://schemas.microsoft.com/office/drawing/2014/main" id="{814F695B-BBCC-4140-B770-B691206BE351}"/>
              </a:ext>
            </a:extLst>
          </p:cNvPr>
          <p:cNvGrpSpPr/>
          <p:nvPr/>
        </p:nvGrpSpPr>
        <p:grpSpPr>
          <a:xfrm>
            <a:off x="210388" y="2336690"/>
            <a:ext cx="5412772" cy="4341310"/>
            <a:chOff x="210699" y="2400300"/>
            <a:chExt cx="5320411" cy="4215185"/>
          </a:xfrm>
        </p:grpSpPr>
        <p:pic>
          <p:nvPicPr>
            <p:cNvPr id="31" name="Picture 30">
              <a:extLst>
                <a:ext uri="{FF2B5EF4-FFF2-40B4-BE49-F238E27FC236}">
                  <a16:creationId xmlns:a16="http://schemas.microsoft.com/office/drawing/2014/main" id="{806F0446-84A8-4043-A429-C5F7EB91A1D2}"/>
                </a:ext>
              </a:extLst>
            </p:cNvPr>
            <p:cNvPicPr>
              <a:picLocks noChangeAspect="1"/>
            </p:cNvPicPr>
            <p:nvPr/>
          </p:nvPicPr>
          <p:blipFill>
            <a:blip r:embed="rId4"/>
            <a:stretch>
              <a:fillRect/>
            </a:stretch>
          </p:blipFill>
          <p:spPr>
            <a:xfrm>
              <a:off x="210699" y="2400300"/>
              <a:ext cx="5320411" cy="2057400"/>
            </a:xfrm>
            <a:prstGeom prst="rect">
              <a:avLst/>
            </a:prstGeom>
          </p:spPr>
        </p:pic>
        <p:pic>
          <p:nvPicPr>
            <p:cNvPr id="33" name="Picture 32">
              <a:extLst>
                <a:ext uri="{FF2B5EF4-FFF2-40B4-BE49-F238E27FC236}">
                  <a16:creationId xmlns:a16="http://schemas.microsoft.com/office/drawing/2014/main" id="{5A800674-4444-4C96-98CE-B33C059B7825}"/>
                </a:ext>
              </a:extLst>
            </p:cNvPr>
            <p:cNvPicPr>
              <a:picLocks noChangeAspect="1"/>
            </p:cNvPicPr>
            <p:nvPr/>
          </p:nvPicPr>
          <p:blipFill>
            <a:blip r:embed="rId5"/>
            <a:stretch>
              <a:fillRect/>
            </a:stretch>
          </p:blipFill>
          <p:spPr>
            <a:xfrm>
              <a:off x="213165" y="4422424"/>
              <a:ext cx="5317945" cy="2193061"/>
            </a:xfrm>
            <a:prstGeom prst="rect">
              <a:avLst/>
            </a:prstGeom>
          </p:spPr>
        </p:pic>
      </p:grpSp>
      <p:grpSp>
        <p:nvGrpSpPr>
          <p:cNvPr id="35" name="Group 34">
            <a:extLst>
              <a:ext uri="{FF2B5EF4-FFF2-40B4-BE49-F238E27FC236}">
                <a16:creationId xmlns:a16="http://schemas.microsoft.com/office/drawing/2014/main" id="{3E66A762-420D-4960-AF62-2C5C38C21816}"/>
              </a:ext>
            </a:extLst>
          </p:cNvPr>
          <p:cNvGrpSpPr/>
          <p:nvPr/>
        </p:nvGrpSpPr>
        <p:grpSpPr>
          <a:xfrm>
            <a:off x="1251868" y="2313358"/>
            <a:ext cx="400054" cy="400050"/>
            <a:chOff x="7188708" y="502069"/>
            <a:chExt cx="400054" cy="400050"/>
          </a:xfrm>
        </p:grpSpPr>
        <p:grpSp>
          <p:nvGrpSpPr>
            <p:cNvPr id="36" name="Group 35">
              <a:extLst>
                <a:ext uri="{FF2B5EF4-FFF2-40B4-BE49-F238E27FC236}">
                  <a16:creationId xmlns:a16="http://schemas.microsoft.com/office/drawing/2014/main" id="{E3932820-8305-4551-A512-5023AC1C63F7}"/>
                </a:ext>
              </a:extLst>
            </p:cNvPr>
            <p:cNvGrpSpPr/>
            <p:nvPr/>
          </p:nvGrpSpPr>
          <p:grpSpPr>
            <a:xfrm>
              <a:off x="7188708" y="502069"/>
              <a:ext cx="400054" cy="400050"/>
              <a:chOff x="7188708" y="502069"/>
              <a:chExt cx="400054" cy="400050"/>
            </a:xfrm>
          </p:grpSpPr>
          <p:sp>
            <p:nvSpPr>
              <p:cNvPr id="38" name="Oval 5">
                <a:extLst>
                  <a:ext uri="{FF2B5EF4-FFF2-40B4-BE49-F238E27FC236}">
                    <a16:creationId xmlns:a16="http://schemas.microsoft.com/office/drawing/2014/main" id="{ABE7B965-7DF0-49A8-8C55-0CA6BFE8B4C5}"/>
                  </a:ext>
                </a:extLst>
              </p:cNvPr>
              <p:cNvSpPr>
                <a:spLocks noChangeArrowheads="1"/>
              </p:cNvSpPr>
              <p:nvPr/>
            </p:nvSpPr>
            <p:spPr bwMode="auto">
              <a:xfrm>
                <a:off x="7188708" y="502069"/>
                <a:ext cx="400054" cy="400050"/>
              </a:xfrm>
              <a:prstGeom prst="ellipse">
                <a:avLst/>
              </a:prstGeom>
              <a:solidFill>
                <a:srgbClr val="97C1FF"/>
              </a:solidFill>
              <a:ln>
                <a:solidFill>
                  <a:srgbClr val="051243"/>
                </a:solidFill>
              </a:ln>
            </p:spPr>
            <p:txBody>
              <a:bodyPr vert="horz" wrap="square" lIns="91440" tIns="45720" rIns="91440" bIns="45720" numCol="1" anchor="t" anchorCtr="0" compatLnSpc="1">
                <a:prstTxWarp prst="textNoShape">
                  <a:avLst/>
                </a:prstTxWarp>
              </a:bodyPr>
              <a:lstStyle/>
              <a:p>
                <a:endParaRPr lang="en-CA" dirty="0"/>
              </a:p>
            </p:txBody>
          </p:sp>
          <p:sp>
            <p:nvSpPr>
              <p:cNvPr id="39" name="Freeform 7">
                <a:extLst>
                  <a:ext uri="{FF2B5EF4-FFF2-40B4-BE49-F238E27FC236}">
                    <a16:creationId xmlns:a16="http://schemas.microsoft.com/office/drawing/2014/main" id="{70A9DE2E-2992-4C70-8C0D-B8F3D97A63DD}"/>
                  </a:ext>
                </a:extLst>
              </p:cNvPr>
              <p:cNvSpPr>
                <a:spLocks/>
              </p:cNvSpPr>
              <p:nvPr/>
            </p:nvSpPr>
            <p:spPr bwMode="auto">
              <a:xfrm>
                <a:off x="7266272" y="578254"/>
                <a:ext cx="311153" cy="311150"/>
              </a:xfrm>
              <a:custGeom>
                <a:avLst/>
                <a:gdLst>
                  <a:gd name="T0" fmla="*/ 34 w 81"/>
                  <a:gd name="T1" fmla="*/ 81 h 81"/>
                  <a:gd name="T2" fmla="*/ 1 w 81"/>
                  <a:gd name="T3" fmla="*/ 67 h 81"/>
                  <a:gd name="T4" fmla="*/ 1 w 81"/>
                  <a:gd name="T5" fmla="*/ 62 h 81"/>
                  <a:gd name="T6" fmla="*/ 6 w 81"/>
                  <a:gd name="T7" fmla="*/ 62 h 81"/>
                  <a:gd name="T8" fmla="*/ 62 w 81"/>
                  <a:gd name="T9" fmla="*/ 62 h 81"/>
                  <a:gd name="T10" fmla="*/ 74 w 81"/>
                  <a:gd name="T11" fmla="*/ 34 h 81"/>
                  <a:gd name="T12" fmla="*/ 62 w 81"/>
                  <a:gd name="T13" fmla="*/ 6 h 81"/>
                  <a:gd name="T14" fmla="*/ 62 w 81"/>
                  <a:gd name="T15" fmla="*/ 1 h 81"/>
                  <a:gd name="T16" fmla="*/ 67 w 81"/>
                  <a:gd name="T17" fmla="*/ 1 h 81"/>
                  <a:gd name="T18" fmla="*/ 81 w 81"/>
                  <a:gd name="T19" fmla="*/ 34 h 81"/>
                  <a:gd name="T20" fmla="*/ 67 w 81"/>
                  <a:gd name="T21" fmla="*/ 67 h 81"/>
                  <a:gd name="T22" fmla="*/ 34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34" y="81"/>
                    </a:moveTo>
                    <a:cubicBezTo>
                      <a:pt x="22" y="81"/>
                      <a:pt x="10" y="76"/>
                      <a:pt x="1" y="67"/>
                    </a:cubicBezTo>
                    <a:cubicBezTo>
                      <a:pt x="0" y="66"/>
                      <a:pt x="0" y="63"/>
                      <a:pt x="1" y="62"/>
                    </a:cubicBezTo>
                    <a:cubicBezTo>
                      <a:pt x="3" y="61"/>
                      <a:pt x="5" y="61"/>
                      <a:pt x="6" y="62"/>
                    </a:cubicBezTo>
                    <a:cubicBezTo>
                      <a:pt x="22" y="77"/>
                      <a:pt x="47" y="77"/>
                      <a:pt x="62" y="62"/>
                    </a:cubicBezTo>
                    <a:cubicBezTo>
                      <a:pt x="70" y="55"/>
                      <a:pt x="74" y="45"/>
                      <a:pt x="74" y="34"/>
                    </a:cubicBezTo>
                    <a:cubicBezTo>
                      <a:pt x="74" y="24"/>
                      <a:pt x="70" y="14"/>
                      <a:pt x="62" y="6"/>
                    </a:cubicBezTo>
                    <a:cubicBezTo>
                      <a:pt x="61" y="5"/>
                      <a:pt x="61" y="3"/>
                      <a:pt x="62" y="1"/>
                    </a:cubicBezTo>
                    <a:cubicBezTo>
                      <a:pt x="64" y="0"/>
                      <a:pt x="66" y="0"/>
                      <a:pt x="67" y="1"/>
                    </a:cubicBezTo>
                    <a:cubicBezTo>
                      <a:pt x="76" y="10"/>
                      <a:pt x="81" y="22"/>
                      <a:pt x="81" y="34"/>
                    </a:cubicBezTo>
                    <a:cubicBezTo>
                      <a:pt x="81" y="47"/>
                      <a:pt x="76" y="58"/>
                      <a:pt x="67" y="67"/>
                    </a:cubicBezTo>
                    <a:cubicBezTo>
                      <a:pt x="58" y="76"/>
                      <a:pt x="46" y="81"/>
                      <a:pt x="34" y="81"/>
                    </a:cubicBezTo>
                    <a:close/>
                  </a:path>
                </a:pathLst>
              </a:custGeom>
              <a:solidFill>
                <a:srgbClr val="0062FF"/>
              </a:solidFill>
              <a:ln>
                <a:noFill/>
              </a:ln>
            </p:spPr>
            <p:txBody>
              <a:bodyPr vert="horz" wrap="square" lIns="91440" tIns="45720" rIns="91440" bIns="45720" numCol="1" anchor="t" anchorCtr="0" compatLnSpc="1">
                <a:prstTxWarp prst="textNoShape">
                  <a:avLst/>
                </a:prstTxWarp>
              </a:bodyPr>
              <a:lstStyle/>
              <a:p>
                <a:endParaRPr lang="en-CA"/>
              </a:p>
            </p:txBody>
          </p:sp>
          <p:sp>
            <p:nvSpPr>
              <p:cNvPr id="40" name="Freeform 8">
                <a:extLst>
                  <a:ext uri="{FF2B5EF4-FFF2-40B4-BE49-F238E27FC236}">
                    <a16:creationId xmlns:a16="http://schemas.microsoft.com/office/drawing/2014/main" id="{44655C1B-EA19-4FA2-B6E9-27505D5B1DC2}"/>
                  </a:ext>
                </a:extLst>
              </p:cNvPr>
              <p:cNvSpPr>
                <a:spLocks/>
              </p:cNvSpPr>
              <p:nvPr/>
            </p:nvSpPr>
            <p:spPr bwMode="auto">
              <a:xfrm>
                <a:off x="7208087" y="504439"/>
                <a:ext cx="311153" cy="327025"/>
              </a:xfrm>
              <a:custGeom>
                <a:avLst/>
                <a:gdLst>
                  <a:gd name="T0" fmla="*/ 16 w 81"/>
                  <a:gd name="T1" fmla="*/ 85 h 85"/>
                  <a:gd name="T2" fmla="*/ 14 w 81"/>
                  <a:gd name="T3" fmla="*/ 84 h 85"/>
                  <a:gd name="T4" fmla="*/ 0 w 81"/>
                  <a:gd name="T5" fmla="*/ 51 h 85"/>
                  <a:gd name="T6" fmla="*/ 14 w 81"/>
                  <a:gd name="T7" fmla="*/ 18 h 85"/>
                  <a:gd name="T8" fmla="*/ 79 w 81"/>
                  <a:gd name="T9" fmla="*/ 18 h 85"/>
                  <a:gd name="T10" fmla="*/ 79 w 81"/>
                  <a:gd name="T11" fmla="*/ 23 h 85"/>
                  <a:gd name="T12" fmla="*/ 74 w 81"/>
                  <a:gd name="T13" fmla="*/ 23 h 85"/>
                  <a:gd name="T14" fmla="*/ 19 w 81"/>
                  <a:gd name="T15" fmla="*/ 23 h 85"/>
                  <a:gd name="T16" fmla="*/ 7 w 81"/>
                  <a:gd name="T17" fmla="*/ 51 h 85"/>
                  <a:gd name="T18" fmla="*/ 19 w 81"/>
                  <a:gd name="T19" fmla="*/ 79 h 85"/>
                  <a:gd name="T20" fmla="*/ 19 w 81"/>
                  <a:gd name="T21" fmla="*/ 84 h 85"/>
                  <a:gd name="T22" fmla="*/ 16 w 81"/>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5">
                    <a:moveTo>
                      <a:pt x="16" y="85"/>
                    </a:moveTo>
                    <a:cubicBezTo>
                      <a:pt x="15" y="85"/>
                      <a:pt x="14" y="85"/>
                      <a:pt x="14" y="84"/>
                    </a:cubicBezTo>
                    <a:cubicBezTo>
                      <a:pt x="5" y="75"/>
                      <a:pt x="0" y="64"/>
                      <a:pt x="0" y="51"/>
                    </a:cubicBezTo>
                    <a:cubicBezTo>
                      <a:pt x="0" y="39"/>
                      <a:pt x="5" y="27"/>
                      <a:pt x="14" y="18"/>
                    </a:cubicBezTo>
                    <a:cubicBezTo>
                      <a:pt x="32" y="0"/>
                      <a:pt x="61" y="0"/>
                      <a:pt x="79" y="18"/>
                    </a:cubicBezTo>
                    <a:cubicBezTo>
                      <a:pt x="81" y="20"/>
                      <a:pt x="81" y="22"/>
                      <a:pt x="79" y="23"/>
                    </a:cubicBezTo>
                    <a:cubicBezTo>
                      <a:pt x="78" y="25"/>
                      <a:pt x="76" y="25"/>
                      <a:pt x="74" y="23"/>
                    </a:cubicBezTo>
                    <a:cubicBezTo>
                      <a:pt x="59" y="8"/>
                      <a:pt x="34" y="8"/>
                      <a:pt x="19" y="23"/>
                    </a:cubicBezTo>
                    <a:cubicBezTo>
                      <a:pt x="11" y="31"/>
                      <a:pt x="7" y="41"/>
                      <a:pt x="7" y="51"/>
                    </a:cubicBezTo>
                    <a:cubicBezTo>
                      <a:pt x="7" y="62"/>
                      <a:pt x="11" y="72"/>
                      <a:pt x="19" y="79"/>
                    </a:cubicBezTo>
                    <a:cubicBezTo>
                      <a:pt x="20" y="81"/>
                      <a:pt x="20" y="83"/>
                      <a:pt x="19" y="84"/>
                    </a:cubicBezTo>
                    <a:cubicBezTo>
                      <a:pt x="18" y="85"/>
                      <a:pt x="17" y="85"/>
                      <a:pt x="16" y="85"/>
                    </a:cubicBezTo>
                    <a:close/>
                  </a:path>
                </a:pathLst>
              </a:custGeom>
              <a:solidFill>
                <a:srgbClr val="C9DEFF"/>
              </a:solidFill>
              <a:ln>
                <a:noFill/>
              </a:ln>
            </p:spPr>
            <p:txBody>
              <a:bodyPr vert="horz" wrap="square" lIns="91440" tIns="45720" rIns="91440" bIns="45720" numCol="1" anchor="t" anchorCtr="0" compatLnSpc="1">
                <a:prstTxWarp prst="textNoShape">
                  <a:avLst/>
                </a:prstTxWarp>
              </a:bodyPr>
              <a:lstStyle/>
              <a:p>
                <a:endParaRPr lang="en-CA"/>
              </a:p>
            </p:txBody>
          </p:sp>
          <p:sp>
            <p:nvSpPr>
              <p:cNvPr id="41" name="Oval 9">
                <a:extLst>
                  <a:ext uri="{FF2B5EF4-FFF2-40B4-BE49-F238E27FC236}">
                    <a16:creationId xmlns:a16="http://schemas.microsoft.com/office/drawing/2014/main" id="{D46602A0-5F9B-4FB9-8B13-0B8363E59B6A}"/>
                  </a:ext>
                </a:extLst>
              </p:cNvPr>
              <p:cNvSpPr>
                <a:spLocks noChangeArrowheads="1"/>
              </p:cNvSpPr>
              <p:nvPr/>
            </p:nvSpPr>
            <p:spPr bwMode="auto">
              <a:xfrm>
                <a:off x="7264591" y="554922"/>
                <a:ext cx="58738" cy="57150"/>
              </a:xfrm>
              <a:prstGeom prst="ellipse">
                <a:avLst/>
              </a:prstGeom>
              <a:solidFill>
                <a:srgbClr val="EDF4FF"/>
              </a:solidFill>
              <a:ln>
                <a:noFill/>
              </a:ln>
            </p:spPr>
            <p:txBody>
              <a:bodyPr vert="horz" wrap="square" lIns="91440" tIns="45720" rIns="91440" bIns="45720" numCol="1" anchor="t" anchorCtr="0" compatLnSpc="1">
                <a:prstTxWarp prst="textNoShape">
                  <a:avLst/>
                </a:prstTxWarp>
              </a:bodyPr>
              <a:lstStyle/>
              <a:p>
                <a:endParaRPr lang="en-CA"/>
              </a:p>
            </p:txBody>
          </p:sp>
        </p:grpSp>
        <p:sp>
          <p:nvSpPr>
            <p:cNvPr id="37" name="Text Box 70">
              <a:extLst>
                <a:ext uri="{FF2B5EF4-FFF2-40B4-BE49-F238E27FC236}">
                  <a16:creationId xmlns:a16="http://schemas.microsoft.com/office/drawing/2014/main" id="{9E392261-FF5D-472C-BB34-2C86650E9548}"/>
                </a:ext>
              </a:extLst>
            </p:cNvPr>
            <p:cNvSpPr txBox="1">
              <a:spLocks noChangeArrowheads="1"/>
            </p:cNvSpPr>
            <p:nvPr/>
          </p:nvSpPr>
          <p:spPr bwMode="gray">
            <a:xfrm>
              <a:off x="7204040" y="578254"/>
              <a:ext cx="379780" cy="26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ct val="50000"/>
                </a:spcBef>
              </a:pPr>
              <a:r>
                <a:rPr lang="en-US" sz="1400" b="1" dirty="0">
                  <a:latin typeface="Verdana" panose="020B0604030504040204" pitchFamily="34" charset="0"/>
                </a:rPr>
                <a:t>4</a:t>
              </a:r>
            </a:p>
          </p:txBody>
        </p:sp>
      </p:grpSp>
    </p:spTree>
    <p:extLst>
      <p:ext uri="{BB962C8B-B14F-4D97-AF65-F5344CB8AC3E}">
        <p14:creationId xmlns:p14="http://schemas.microsoft.com/office/powerpoint/2010/main" val="2750203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Creating your first Action</a:t>
            </a:r>
          </a:p>
        </p:txBody>
      </p:sp>
      <p:sp>
        <p:nvSpPr>
          <p:cNvPr id="3" name="Content Placeholder 2"/>
          <p:cNvSpPr>
            <a:spLocks noGrp="1"/>
          </p:cNvSpPr>
          <p:nvPr>
            <p:ph idx="1"/>
          </p:nvPr>
        </p:nvSpPr>
        <p:spPr>
          <a:xfrm>
            <a:off x="211139" y="1244026"/>
            <a:ext cx="6521989" cy="5514975"/>
          </a:xfrm>
        </p:spPr>
        <p:txBody>
          <a:bodyPr/>
          <a:lstStyle/>
          <a:p>
            <a:r>
              <a:rPr lang="en-US" dirty="0"/>
              <a:t>Actions represent the topics that your assistant can handle, for example “pay bill”.</a:t>
            </a:r>
          </a:p>
          <a:p>
            <a:r>
              <a:rPr lang="en-US" dirty="0"/>
              <a:t>Enter an example of the customer interaction. You “train” your assistant’s topic-recognition AI by giving it example sentences. </a:t>
            </a:r>
          </a:p>
          <a:p>
            <a:pPr lvl="1"/>
            <a:r>
              <a:rPr lang="en-US" dirty="0"/>
              <a:t>When you create a new action, you are prompted to provide the first example like “</a:t>
            </a:r>
            <a:r>
              <a:rPr lang="en-US" i="1" dirty="0"/>
              <a:t>I want to pay my cable bill please</a:t>
            </a:r>
            <a:r>
              <a:rPr lang="en-US" dirty="0"/>
              <a:t>”.</a:t>
            </a:r>
            <a:endParaRPr lang="en-GB" dirty="0"/>
          </a:p>
        </p:txBody>
      </p:sp>
      <p:pic>
        <p:nvPicPr>
          <p:cNvPr id="6" name="Picture 5">
            <a:extLst>
              <a:ext uri="{FF2B5EF4-FFF2-40B4-BE49-F238E27FC236}">
                <a16:creationId xmlns:a16="http://schemas.microsoft.com/office/drawing/2014/main" id="{6FAD0A3A-EF8B-4A0B-AA6D-3BBFCF79DF55}"/>
              </a:ext>
            </a:extLst>
          </p:cNvPr>
          <p:cNvPicPr>
            <a:picLocks noChangeAspect="1"/>
          </p:cNvPicPr>
          <p:nvPr/>
        </p:nvPicPr>
        <p:blipFill>
          <a:blip r:embed="rId3"/>
          <a:stretch>
            <a:fillRect/>
          </a:stretch>
        </p:blipFill>
        <p:spPr>
          <a:xfrm>
            <a:off x="6838034" y="1101991"/>
            <a:ext cx="5300022" cy="3300828"/>
          </a:xfrm>
          <a:prstGeom prst="rect">
            <a:avLst/>
          </a:prstGeom>
        </p:spPr>
      </p:pic>
      <p:pic>
        <p:nvPicPr>
          <p:cNvPr id="8" name="Picture 7">
            <a:extLst>
              <a:ext uri="{FF2B5EF4-FFF2-40B4-BE49-F238E27FC236}">
                <a16:creationId xmlns:a16="http://schemas.microsoft.com/office/drawing/2014/main" id="{DC1B6531-B858-4B52-BE15-1E06E356A8A5}"/>
              </a:ext>
            </a:extLst>
          </p:cNvPr>
          <p:cNvPicPr>
            <a:picLocks noChangeAspect="1"/>
          </p:cNvPicPr>
          <p:nvPr/>
        </p:nvPicPr>
        <p:blipFill>
          <a:blip r:embed="rId4"/>
          <a:stretch>
            <a:fillRect/>
          </a:stretch>
        </p:blipFill>
        <p:spPr>
          <a:xfrm>
            <a:off x="6838034" y="4464998"/>
            <a:ext cx="4800000" cy="2028571"/>
          </a:xfrm>
          <a:prstGeom prst="rect">
            <a:avLst/>
          </a:prstGeom>
        </p:spPr>
      </p:pic>
    </p:spTree>
    <p:extLst>
      <p:ext uri="{BB962C8B-B14F-4D97-AF65-F5344CB8AC3E}">
        <p14:creationId xmlns:p14="http://schemas.microsoft.com/office/powerpoint/2010/main" val="3611905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Creating your first Step – Step 1</a:t>
            </a:r>
          </a:p>
        </p:txBody>
      </p:sp>
      <p:sp>
        <p:nvSpPr>
          <p:cNvPr id="3" name="Content Placeholder 2"/>
          <p:cNvSpPr>
            <a:spLocks noGrp="1"/>
          </p:cNvSpPr>
          <p:nvPr>
            <p:ph idx="1"/>
          </p:nvPr>
        </p:nvSpPr>
        <p:spPr>
          <a:xfrm>
            <a:off x="211139" y="1163639"/>
            <a:ext cx="4702918" cy="5514975"/>
          </a:xfrm>
        </p:spPr>
        <p:txBody>
          <a:bodyPr/>
          <a:lstStyle/>
          <a:p>
            <a:pPr marL="457200" indent="-457200">
              <a:buFont typeface="+mj-lt"/>
              <a:buAutoNum type="arabicPeriod"/>
            </a:pPr>
            <a:r>
              <a:rPr lang="en-GB" dirty="0"/>
              <a:t>Add a step to ask a clarification question, for example, </a:t>
            </a:r>
            <a:r>
              <a:rPr lang="en-US" dirty="0"/>
              <a:t>the type of account, which has a bill that needs to be paid. Step 1 is created by default.</a:t>
            </a:r>
          </a:p>
          <a:p>
            <a:pPr marL="457200" indent="-457200">
              <a:buFont typeface="+mj-lt"/>
              <a:buAutoNum type="arabicPeriod"/>
            </a:pPr>
            <a:r>
              <a:rPr lang="en-US" dirty="0"/>
              <a:t>Add the clarification question in the “</a:t>
            </a:r>
            <a:r>
              <a:rPr lang="en-US" i="1" dirty="0"/>
              <a:t>Assistant says</a:t>
            </a:r>
            <a:r>
              <a:rPr lang="en-US" dirty="0"/>
              <a:t>” text box.</a:t>
            </a:r>
          </a:p>
          <a:p>
            <a:pPr marL="457200" indent="-457200">
              <a:buFont typeface="+mj-lt"/>
              <a:buAutoNum type="arabicPeriod"/>
            </a:pPr>
            <a:r>
              <a:rPr lang="en-US" dirty="0"/>
              <a:t>Select the type of customer response that the assistant should wait for. In this case, </a:t>
            </a:r>
            <a:r>
              <a:rPr lang="en-US" b="1" dirty="0"/>
              <a:t>Options</a:t>
            </a:r>
            <a:r>
              <a:rPr lang="en-US" dirty="0"/>
              <a:t> is the best choice.</a:t>
            </a:r>
          </a:p>
        </p:txBody>
      </p:sp>
      <p:pic>
        <p:nvPicPr>
          <p:cNvPr id="7" name="Picture 6" descr="Text&#10;&#10;Description automatically generated with medium confidence">
            <a:extLst>
              <a:ext uri="{FF2B5EF4-FFF2-40B4-BE49-F238E27FC236}">
                <a16:creationId xmlns:a16="http://schemas.microsoft.com/office/drawing/2014/main" id="{8C146A4A-D11D-4901-9AAD-0D11B4CE9F1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574516" y="1039813"/>
            <a:ext cx="5277760" cy="1230346"/>
          </a:xfrm>
          <a:prstGeom prst="rect">
            <a:avLst/>
          </a:prstGeom>
        </p:spPr>
      </p:pic>
      <p:pic>
        <p:nvPicPr>
          <p:cNvPr id="10" name="Picture 9">
            <a:extLst>
              <a:ext uri="{FF2B5EF4-FFF2-40B4-BE49-F238E27FC236}">
                <a16:creationId xmlns:a16="http://schemas.microsoft.com/office/drawing/2014/main" id="{E756C92E-5F69-48AD-A9E1-7588EA6BC478}"/>
              </a:ext>
            </a:extLst>
          </p:cNvPr>
          <p:cNvPicPr>
            <a:picLocks noChangeAspect="1"/>
          </p:cNvPicPr>
          <p:nvPr/>
        </p:nvPicPr>
        <p:blipFill>
          <a:blip r:embed="rId4"/>
          <a:stretch>
            <a:fillRect/>
          </a:stretch>
        </p:blipFill>
        <p:spPr>
          <a:xfrm>
            <a:off x="5770090" y="2270159"/>
            <a:ext cx="5811494" cy="3716420"/>
          </a:xfrm>
          <a:prstGeom prst="rect">
            <a:avLst/>
          </a:prstGeom>
        </p:spPr>
      </p:pic>
    </p:spTree>
    <p:extLst>
      <p:ext uri="{BB962C8B-B14F-4D97-AF65-F5344CB8AC3E}">
        <p14:creationId xmlns:p14="http://schemas.microsoft.com/office/powerpoint/2010/main" val="614270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Creating your first Step – Step 1 (cont.)</a:t>
            </a:r>
          </a:p>
        </p:txBody>
      </p:sp>
      <p:sp>
        <p:nvSpPr>
          <p:cNvPr id="3" name="Content Placeholder 2"/>
          <p:cNvSpPr>
            <a:spLocks noGrp="1"/>
          </p:cNvSpPr>
          <p:nvPr>
            <p:ph idx="1"/>
          </p:nvPr>
        </p:nvSpPr>
        <p:spPr>
          <a:xfrm>
            <a:off x="210389" y="1164168"/>
            <a:ext cx="11641455" cy="5513832"/>
          </a:xfrm>
        </p:spPr>
        <p:txBody>
          <a:bodyPr/>
          <a:lstStyle/>
          <a:p>
            <a:pPr lvl="1" indent="-457200">
              <a:buFont typeface="+mj-lt"/>
              <a:buAutoNum type="arabicPeriod" startAt="4"/>
            </a:pPr>
            <a:r>
              <a:rPr lang="en-US" dirty="0"/>
              <a:t>Add the three options for Cable, Internet, and Phone, and apply your changes. </a:t>
            </a:r>
            <a:endParaRPr lang="en-GB" dirty="0"/>
          </a:p>
        </p:txBody>
      </p:sp>
      <p:pic>
        <p:nvPicPr>
          <p:cNvPr id="6" name="Picture 5">
            <a:extLst>
              <a:ext uri="{FF2B5EF4-FFF2-40B4-BE49-F238E27FC236}">
                <a16:creationId xmlns:a16="http://schemas.microsoft.com/office/drawing/2014/main" id="{7117AFB9-2F37-4658-9598-C238F42C952A}"/>
              </a:ext>
            </a:extLst>
          </p:cNvPr>
          <p:cNvPicPr>
            <a:picLocks noChangeAspect="1"/>
          </p:cNvPicPr>
          <p:nvPr/>
        </p:nvPicPr>
        <p:blipFill>
          <a:blip r:embed="rId3"/>
          <a:stretch>
            <a:fillRect/>
          </a:stretch>
        </p:blipFill>
        <p:spPr>
          <a:xfrm>
            <a:off x="339726" y="1684517"/>
            <a:ext cx="4049037" cy="4093452"/>
          </a:xfrm>
          <a:prstGeom prst="rect">
            <a:avLst/>
          </a:prstGeom>
        </p:spPr>
      </p:pic>
      <p:pic>
        <p:nvPicPr>
          <p:cNvPr id="9" name="Picture 8">
            <a:extLst>
              <a:ext uri="{FF2B5EF4-FFF2-40B4-BE49-F238E27FC236}">
                <a16:creationId xmlns:a16="http://schemas.microsoft.com/office/drawing/2014/main" id="{922A2A3F-D00A-408C-91AD-787B7839908B}"/>
              </a:ext>
            </a:extLst>
          </p:cNvPr>
          <p:cNvPicPr>
            <a:picLocks noChangeAspect="1"/>
          </p:cNvPicPr>
          <p:nvPr/>
        </p:nvPicPr>
        <p:blipFill>
          <a:blip r:embed="rId4"/>
          <a:stretch>
            <a:fillRect/>
          </a:stretch>
        </p:blipFill>
        <p:spPr>
          <a:xfrm>
            <a:off x="4953524" y="1874978"/>
            <a:ext cx="6634778" cy="3819385"/>
          </a:xfrm>
          <a:prstGeom prst="rect">
            <a:avLst/>
          </a:prstGeom>
        </p:spPr>
      </p:pic>
      <p:cxnSp>
        <p:nvCxnSpPr>
          <p:cNvPr id="18" name="Straight Arrow Connector 17">
            <a:extLst>
              <a:ext uri="{FF2B5EF4-FFF2-40B4-BE49-F238E27FC236}">
                <a16:creationId xmlns:a16="http://schemas.microsoft.com/office/drawing/2014/main" id="{41658D3B-3F30-47AD-941C-E314C6F1D654}"/>
              </a:ext>
            </a:extLst>
          </p:cNvPr>
          <p:cNvCxnSpPr/>
          <p:nvPr/>
        </p:nvCxnSpPr>
        <p:spPr bwMode="auto">
          <a:xfrm>
            <a:off x="3814832" y="3745149"/>
            <a:ext cx="982493" cy="0"/>
          </a:xfrm>
          <a:prstGeom prst="straightConnector1">
            <a:avLst/>
          </a:prstGeom>
          <a:solidFill>
            <a:srgbClr val="FDFDFD"/>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5922959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548" y="0"/>
            <a:ext cx="9905998" cy="1478570"/>
          </a:xfrm>
        </p:spPr>
        <p:txBody>
          <a:bodyPr/>
          <a:lstStyle/>
          <a:p>
            <a:r>
              <a:rPr lang="en-GB" dirty="0"/>
              <a:t>Trying out your action</a:t>
            </a:r>
          </a:p>
        </p:txBody>
      </p:sp>
      <p:sp>
        <p:nvSpPr>
          <p:cNvPr id="3" name="Content Placeholder 2"/>
          <p:cNvSpPr>
            <a:spLocks noGrp="1"/>
          </p:cNvSpPr>
          <p:nvPr>
            <p:ph idx="1"/>
          </p:nvPr>
        </p:nvSpPr>
        <p:spPr>
          <a:xfrm>
            <a:off x="210389" y="1164168"/>
            <a:ext cx="5637523" cy="5513832"/>
          </a:xfrm>
        </p:spPr>
        <p:txBody>
          <a:bodyPr/>
          <a:lstStyle/>
          <a:p>
            <a:r>
              <a:rPr lang="en-GB" dirty="0"/>
              <a:t>Click </a:t>
            </a:r>
            <a:r>
              <a:rPr lang="en-GB" b="1" dirty="0"/>
              <a:t>Try it </a:t>
            </a:r>
            <a:r>
              <a:rPr lang="en-GB" dirty="0"/>
              <a:t>to </a:t>
            </a:r>
            <a:r>
              <a:rPr lang="en-US" dirty="0"/>
              <a:t>preview your action to make sure it works.</a:t>
            </a:r>
            <a:endParaRPr lang="en-GB" dirty="0"/>
          </a:p>
        </p:txBody>
      </p:sp>
      <p:pic>
        <p:nvPicPr>
          <p:cNvPr id="6" name="Picture 5">
            <a:extLst>
              <a:ext uri="{FF2B5EF4-FFF2-40B4-BE49-F238E27FC236}">
                <a16:creationId xmlns:a16="http://schemas.microsoft.com/office/drawing/2014/main" id="{A2A05A1C-6E12-4CC8-AE29-48B356EF4D76}"/>
              </a:ext>
            </a:extLst>
          </p:cNvPr>
          <p:cNvPicPr>
            <a:picLocks noChangeAspect="1"/>
          </p:cNvPicPr>
          <p:nvPr/>
        </p:nvPicPr>
        <p:blipFill>
          <a:blip r:embed="rId3"/>
          <a:stretch>
            <a:fillRect/>
          </a:stretch>
        </p:blipFill>
        <p:spPr>
          <a:xfrm>
            <a:off x="530937" y="2008136"/>
            <a:ext cx="1095238" cy="380952"/>
          </a:xfrm>
          <a:prstGeom prst="rect">
            <a:avLst/>
          </a:prstGeom>
        </p:spPr>
      </p:pic>
      <p:pic>
        <p:nvPicPr>
          <p:cNvPr id="8" name="Picture 7">
            <a:extLst>
              <a:ext uri="{FF2B5EF4-FFF2-40B4-BE49-F238E27FC236}">
                <a16:creationId xmlns:a16="http://schemas.microsoft.com/office/drawing/2014/main" id="{2A7D066B-09C1-404D-8583-AA17890EACAB}"/>
              </a:ext>
            </a:extLst>
          </p:cNvPr>
          <p:cNvPicPr>
            <a:picLocks noChangeAspect="1"/>
          </p:cNvPicPr>
          <p:nvPr/>
        </p:nvPicPr>
        <p:blipFill>
          <a:blip r:embed="rId4"/>
          <a:stretch>
            <a:fillRect/>
          </a:stretch>
        </p:blipFill>
        <p:spPr>
          <a:xfrm>
            <a:off x="8208928" y="1287590"/>
            <a:ext cx="2356898" cy="4282821"/>
          </a:xfrm>
          <a:prstGeom prst="rect">
            <a:avLst/>
          </a:prstGeom>
        </p:spPr>
      </p:pic>
    </p:spTree>
    <p:extLst>
      <p:ext uri="{BB962C8B-B14F-4D97-AF65-F5344CB8AC3E}">
        <p14:creationId xmlns:p14="http://schemas.microsoft.com/office/powerpoint/2010/main" val="1359660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Adding more steps to the conversation – Step 2</a:t>
            </a:r>
          </a:p>
        </p:txBody>
      </p:sp>
      <p:sp>
        <p:nvSpPr>
          <p:cNvPr id="3" name="Content Placeholder 2"/>
          <p:cNvSpPr>
            <a:spLocks noGrp="1"/>
          </p:cNvSpPr>
          <p:nvPr>
            <p:ph idx="1"/>
          </p:nvPr>
        </p:nvSpPr>
        <p:spPr>
          <a:xfrm>
            <a:off x="211139" y="1163639"/>
            <a:ext cx="4449999" cy="5514975"/>
          </a:xfrm>
        </p:spPr>
        <p:txBody>
          <a:bodyPr/>
          <a:lstStyle/>
          <a:p>
            <a:r>
              <a:rPr lang="en-GB" dirty="0"/>
              <a:t>Add a step to ask a clarification question, for example, </a:t>
            </a:r>
            <a:r>
              <a:rPr lang="en-US" dirty="0"/>
              <a:t>the account number.</a:t>
            </a:r>
          </a:p>
          <a:p>
            <a:pPr lvl="1" indent="-457200">
              <a:buFont typeface="+mj-lt"/>
              <a:buAutoNum type="arabicPeriod"/>
            </a:pPr>
            <a:r>
              <a:rPr lang="en-US" dirty="0"/>
              <a:t>Click </a:t>
            </a:r>
            <a:r>
              <a:rPr lang="en-US" b="1" dirty="0"/>
              <a:t>New step </a:t>
            </a:r>
          </a:p>
          <a:p>
            <a:pPr lvl="1" indent="-457200">
              <a:buFont typeface="+mj-lt"/>
              <a:buAutoNum type="arabicPeriod"/>
            </a:pPr>
            <a:r>
              <a:rPr lang="en-US" dirty="0"/>
              <a:t>Add the clarification question </a:t>
            </a:r>
            <a:r>
              <a:rPr lang="en-US" i="1" dirty="0"/>
              <a:t>What’s your account number?</a:t>
            </a:r>
          </a:p>
          <a:p>
            <a:pPr lvl="1" indent="-457200">
              <a:buFont typeface="+mj-lt"/>
              <a:buAutoNum type="arabicPeriod"/>
            </a:pPr>
            <a:r>
              <a:rPr lang="en-US" dirty="0"/>
              <a:t>Select </a:t>
            </a:r>
            <a:r>
              <a:rPr lang="en-US" b="1" dirty="0"/>
              <a:t>Number</a:t>
            </a:r>
            <a:r>
              <a:rPr lang="en-US" dirty="0"/>
              <a:t> for the type of customer response.</a:t>
            </a:r>
          </a:p>
          <a:p>
            <a:pPr lvl="1"/>
            <a:endParaRPr lang="en-US" dirty="0"/>
          </a:p>
        </p:txBody>
      </p:sp>
      <p:pic>
        <p:nvPicPr>
          <p:cNvPr id="13" name="Picture 12">
            <a:extLst>
              <a:ext uri="{FF2B5EF4-FFF2-40B4-BE49-F238E27FC236}">
                <a16:creationId xmlns:a16="http://schemas.microsoft.com/office/drawing/2014/main" id="{EF89D6C7-7813-45E3-88BF-9B1A610CBF70}"/>
              </a:ext>
            </a:extLst>
          </p:cNvPr>
          <p:cNvPicPr>
            <a:picLocks noChangeAspect="1"/>
          </p:cNvPicPr>
          <p:nvPr/>
        </p:nvPicPr>
        <p:blipFill>
          <a:blip r:embed="rId3"/>
          <a:stretch>
            <a:fillRect/>
          </a:stretch>
        </p:blipFill>
        <p:spPr>
          <a:xfrm>
            <a:off x="4287014" y="2327706"/>
            <a:ext cx="7730362" cy="4121732"/>
          </a:xfrm>
          <a:prstGeom prst="rect">
            <a:avLst/>
          </a:prstGeom>
        </p:spPr>
      </p:pic>
      <p:pic>
        <p:nvPicPr>
          <p:cNvPr id="15" name="Picture 14">
            <a:extLst>
              <a:ext uri="{FF2B5EF4-FFF2-40B4-BE49-F238E27FC236}">
                <a16:creationId xmlns:a16="http://schemas.microsoft.com/office/drawing/2014/main" id="{88949664-8422-44DB-94F0-07D05D8E7FB7}"/>
              </a:ext>
            </a:extLst>
          </p:cNvPr>
          <p:cNvPicPr>
            <a:picLocks noChangeAspect="1"/>
          </p:cNvPicPr>
          <p:nvPr/>
        </p:nvPicPr>
        <p:blipFill>
          <a:blip r:embed="rId4"/>
          <a:stretch>
            <a:fillRect/>
          </a:stretch>
        </p:blipFill>
        <p:spPr>
          <a:xfrm>
            <a:off x="2805789" y="2127706"/>
            <a:ext cx="1257143" cy="400000"/>
          </a:xfrm>
          <a:prstGeom prst="rect">
            <a:avLst/>
          </a:prstGeom>
        </p:spPr>
      </p:pic>
      <p:pic>
        <p:nvPicPr>
          <p:cNvPr id="16" name="Picture 15">
            <a:extLst>
              <a:ext uri="{FF2B5EF4-FFF2-40B4-BE49-F238E27FC236}">
                <a16:creationId xmlns:a16="http://schemas.microsoft.com/office/drawing/2014/main" id="{C7971771-BB9B-46CD-A90F-0DB7FFA7B95E}"/>
              </a:ext>
            </a:extLst>
          </p:cNvPr>
          <p:cNvPicPr>
            <a:picLocks noChangeAspect="1"/>
          </p:cNvPicPr>
          <p:nvPr/>
        </p:nvPicPr>
        <p:blipFill>
          <a:blip r:embed="rId5"/>
          <a:stretch>
            <a:fillRect/>
          </a:stretch>
        </p:blipFill>
        <p:spPr>
          <a:xfrm>
            <a:off x="6657581" y="1164168"/>
            <a:ext cx="5449724" cy="1323992"/>
          </a:xfrm>
          <a:prstGeom prst="rect">
            <a:avLst/>
          </a:prstGeom>
        </p:spPr>
      </p:pic>
    </p:spTree>
    <p:extLst>
      <p:ext uri="{BB962C8B-B14F-4D97-AF65-F5344CB8AC3E}">
        <p14:creationId xmlns:p14="http://schemas.microsoft.com/office/powerpoint/2010/main" val="1089890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4716"/>
            <a:ext cx="9905998" cy="1478570"/>
          </a:xfrm>
        </p:spPr>
        <p:txBody>
          <a:bodyPr/>
          <a:lstStyle/>
          <a:p>
            <a:r>
              <a:rPr lang="en-GB" dirty="0"/>
              <a:t>Adding logic (conditions) to the flow – Step 2</a:t>
            </a:r>
          </a:p>
        </p:txBody>
      </p:sp>
      <p:sp>
        <p:nvSpPr>
          <p:cNvPr id="3" name="Content Placeholder 2"/>
          <p:cNvSpPr>
            <a:spLocks noGrp="1"/>
          </p:cNvSpPr>
          <p:nvPr>
            <p:ph idx="1"/>
          </p:nvPr>
        </p:nvSpPr>
        <p:spPr>
          <a:xfrm>
            <a:off x="210390" y="1164168"/>
            <a:ext cx="3672917" cy="5513832"/>
          </a:xfrm>
        </p:spPr>
        <p:txBody>
          <a:bodyPr/>
          <a:lstStyle/>
          <a:p>
            <a:r>
              <a:rPr lang="en-GB" dirty="0"/>
              <a:t>In this example, the customer should be prompted for an account number only for </a:t>
            </a:r>
            <a:r>
              <a:rPr lang="en-GB" b="1" dirty="0"/>
              <a:t>cable</a:t>
            </a:r>
            <a:r>
              <a:rPr lang="en-GB" dirty="0"/>
              <a:t> bills.</a:t>
            </a:r>
          </a:p>
          <a:p>
            <a:r>
              <a:rPr lang="en-GB" dirty="0"/>
              <a:t>Add a </a:t>
            </a:r>
            <a:r>
              <a:rPr lang="en-GB" i="1" dirty="0"/>
              <a:t>condition</a:t>
            </a:r>
            <a:r>
              <a:rPr lang="en-GB" dirty="0"/>
              <a:t> to Step 2.</a:t>
            </a:r>
          </a:p>
          <a:p>
            <a:pPr lvl="1"/>
            <a:r>
              <a:rPr lang="en-GB" dirty="0"/>
              <a:t>Step 2 is taken with conditions.</a:t>
            </a:r>
          </a:p>
          <a:p>
            <a:pPr lvl="1"/>
            <a:r>
              <a:rPr lang="en-GB" dirty="0"/>
              <a:t>Condition: answer to step 1 = </a:t>
            </a:r>
            <a:r>
              <a:rPr lang="en-GB" b="1" dirty="0"/>
              <a:t>Cable</a:t>
            </a:r>
            <a:r>
              <a:rPr lang="en-GB" dirty="0"/>
              <a:t> but </a:t>
            </a:r>
            <a:r>
              <a:rPr lang="en-GB" i="1" dirty="0"/>
              <a:t>not</a:t>
            </a:r>
            <a:r>
              <a:rPr lang="en-GB" dirty="0"/>
              <a:t> Internet or Phone. </a:t>
            </a:r>
          </a:p>
          <a:p>
            <a:pPr lvl="1"/>
            <a:endParaRPr lang="en-GB" dirty="0">
              <a:solidFill>
                <a:srgbClr val="A4A4A4"/>
              </a:solidFill>
            </a:endParaRPr>
          </a:p>
        </p:txBody>
      </p:sp>
      <p:pic>
        <p:nvPicPr>
          <p:cNvPr id="8" name="Picture 7">
            <a:extLst>
              <a:ext uri="{FF2B5EF4-FFF2-40B4-BE49-F238E27FC236}">
                <a16:creationId xmlns:a16="http://schemas.microsoft.com/office/drawing/2014/main" id="{2DC67EFA-FC7F-4475-85E8-4F5B936FB18D}"/>
              </a:ext>
            </a:extLst>
          </p:cNvPr>
          <p:cNvPicPr>
            <a:picLocks noChangeAspect="1"/>
          </p:cNvPicPr>
          <p:nvPr/>
        </p:nvPicPr>
        <p:blipFill>
          <a:blip r:embed="rId3"/>
          <a:stretch>
            <a:fillRect/>
          </a:stretch>
        </p:blipFill>
        <p:spPr>
          <a:xfrm>
            <a:off x="8308696" y="1164169"/>
            <a:ext cx="2604970" cy="1149893"/>
          </a:xfrm>
          <a:prstGeom prst="rect">
            <a:avLst/>
          </a:prstGeom>
        </p:spPr>
      </p:pic>
      <p:pic>
        <p:nvPicPr>
          <p:cNvPr id="10" name="Picture 9">
            <a:extLst>
              <a:ext uri="{FF2B5EF4-FFF2-40B4-BE49-F238E27FC236}">
                <a16:creationId xmlns:a16="http://schemas.microsoft.com/office/drawing/2014/main" id="{E2213F12-7FE4-4986-A70B-BB27225D282B}"/>
              </a:ext>
            </a:extLst>
          </p:cNvPr>
          <p:cNvPicPr>
            <a:picLocks noChangeAspect="1"/>
          </p:cNvPicPr>
          <p:nvPr/>
        </p:nvPicPr>
        <p:blipFill>
          <a:blip r:embed="rId4"/>
          <a:stretch>
            <a:fillRect/>
          </a:stretch>
        </p:blipFill>
        <p:spPr>
          <a:xfrm>
            <a:off x="3782625" y="1936377"/>
            <a:ext cx="7559564" cy="4760387"/>
          </a:xfrm>
          <a:prstGeom prst="rect">
            <a:avLst/>
          </a:prstGeom>
        </p:spPr>
      </p:pic>
    </p:spTree>
    <p:extLst>
      <p:ext uri="{BB962C8B-B14F-4D97-AF65-F5344CB8AC3E}">
        <p14:creationId xmlns:p14="http://schemas.microsoft.com/office/powerpoint/2010/main" val="1290294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Adding an agent handoff step – Step 3</a:t>
            </a:r>
          </a:p>
        </p:txBody>
      </p:sp>
      <p:sp>
        <p:nvSpPr>
          <p:cNvPr id="3" name="Content Placeholder 2"/>
          <p:cNvSpPr>
            <a:spLocks noGrp="1"/>
          </p:cNvSpPr>
          <p:nvPr>
            <p:ph idx="1"/>
          </p:nvPr>
        </p:nvSpPr>
        <p:spPr>
          <a:xfrm>
            <a:off x="211138" y="1163639"/>
            <a:ext cx="4656740" cy="5514975"/>
          </a:xfrm>
        </p:spPr>
        <p:txBody>
          <a:bodyPr>
            <a:normAutofit fontScale="92500" lnSpcReduction="10000"/>
          </a:bodyPr>
          <a:lstStyle/>
          <a:p>
            <a:pPr marL="457200" indent="-457200">
              <a:buFont typeface="+mj-lt"/>
              <a:buAutoNum type="arabicPeriod"/>
            </a:pPr>
            <a:r>
              <a:rPr lang="en-US" dirty="0"/>
              <a:t>Add step 3 under step 2. </a:t>
            </a:r>
          </a:p>
          <a:p>
            <a:pPr marL="457200" indent="-457200">
              <a:buFont typeface="+mj-lt"/>
              <a:buAutoNum type="arabicPeriod"/>
            </a:pPr>
            <a:r>
              <a:rPr lang="en-US" dirty="0"/>
              <a:t>Enter text related to getting the user to an agent to pay their bill. “</a:t>
            </a:r>
            <a:r>
              <a:rPr lang="en-US" i="1" dirty="0"/>
              <a:t>Let me get you to an agent who can help you pay your cable bill!</a:t>
            </a:r>
            <a:r>
              <a:rPr lang="en-US" dirty="0"/>
              <a:t>.” </a:t>
            </a:r>
          </a:p>
          <a:p>
            <a:pPr marL="457200" indent="-457200">
              <a:buFont typeface="+mj-lt"/>
              <a:buAutoNum type="arabicPeriod"/>
            </a:pPr>
            <a:r>
              <a:rPr lang="en-US" i="1" dirty="0"/>
              <a:t>Condition</a:t>
            </a:r>
            <a:r>
              <a:rPr lang="en-US" dirty="0"/>
              <a:t> step 3 on “</a:t>
            </a:r>
            <a:r>
              <a:rPr lang="en-US" i="1" dirty="0"/>
              <a:t>step 1 = Cable</a:t>
            </a:r>
            <a:r>
              <a:rPr lang="en-US" dirty="0"/>
              <a:t>”.</a:t>
            </a:r>
          </a:p>
          <a:p>
            <a:pPr marL="457200" indent="-457200">
              <a:buFont typeface="+mj-lt"/>
              <a:buAutoNum type="arabicPeriod"/>
            </a:pPr>
            <a:r>
              <a:rPr lang="en-US" dirty="0"/>
              <a:t>For this step, you don’t need to gather any information from the user, so you can leave the </a:t>
            </a:r>
            <a:r>
              <a:rPr lang="en-US" i="1" dirty="0"/>
              <a:t>Define customer response </a:t>
            </a:r>
            <a:r>
              <a:rPr lang="en-US" dirty="0"/>
              <a:t>section empty.</a:t>
            </a:r>
          </a:p>
          <a:p>
            <a:pPr marL="457200" indent="-457200">
              <a:buFont typeface="+mj-lt"/>
              <a:buAutoNum type="arabicPeriod"/>
            </a:pPr>
            <a:r>
              <a:rPr lang="en-US" dirty="0"/>
              <a:t>Change </a:t>
            </a:r>
            <a:r>
              <a:rPr lang="en-US" i="1" dirty="0"/>
              <a:t>And then </a:t>
            </a:r>
            <a:r>
              <a:rPr lang="en-US" dirty="0"/>
              <a:t>to </a:t>
            </a:r>
            <a:r>
              <a:rPr lang="en-US" b="1" dirty="0"/>
              <a:t>Connect to agent</a:t>
            </a:r>
            <a:r>
              <a:rPr lang="en-US" dirty="0"/>
              <a:t>. </a:t>
            </a:r>
          </a:p>
        </p:txBody>
      </p:sp>
      <p:pic>
        <p:nvPicPr>
          <p:cNvPr id="8" name="Picture 7">
            <a:extLst>
              <a:ext uri="{FF2B5EF4-FFF2-40B4-BE49-F238E27FC236}">
                <a16:creationId xmlns:a16="http://schemas.microsoft.com/office/drawing/2014/main" id="{978F955F-5CED-4E91-BC3B-9C7CC5FDF04F}"/>
              </a:ext>
            </a:extLst>
          </p:cNvPr>
          <p:cNvPicPr>
            <a:picLocks noChangeAspect="1"/>
          </p:cNvPicPr>
          <p:nvPr/>
        </p:nvPicPr>
        <p:blipFill>
          <a:blip r:embed="rId3"/>
          <a:stretch>
            <a:fillRect/>
          </a:stretch>
        </p:blipFill>
        <p:spPr>
          <a:xfrm>
            <a:off x="5021932" y="1849497"/>
            <a:ext cx="6995650" cy="4770717"/>
          </a:xfrm>
          <a:prstGeom prst="rect">
            <a:avLst/>
          </a:prstGeom>
        </p:spPr>
      </p:pic>
      <p:pic>
        <p:nvPicPr>
          <p:cNvPr id="6" name="Picture 5">
            <a:extLst>
              <a:ext uri="{FF2B5EF4-FFF2-40B4-BE49-F238E27FC236}">
                <a16:creationId xmlns:a16="http://schemas.microsoft.com/office/drawing/2014/main" id="{1291D3E3-0279-4D28-83C5-2F3B757FC0BE}"/>
              </a:ext>
            </a:extLst>
          </p:cNvPr>
          <p:cNvPicPr>
            <a:picLocks noChangeAspect="1"/>
          </p:cNvPicPr>
          <p:nvPr/>
        </p:nvPicPr>
        <p:blipFill>
          <a:blip r:embed="rId4"/>
          <a:stretch>
            <a:fillRect/>
          </a:stretch>
        </p:blipFill>
        <p:spPr>
          <a:xfrm>
            <a:off x="8941392" y="1097116"/>
            <a:ext cx="3076190" cy="752381"/>
          </a:xfrm>
          <a:prstGeom prst="rect">
            <a:avLst/>
          </a:prstGeom>
        </p:spPr>
      </p:pic>
    </p:spTree>
    <p:extLst>
      <p:ext uri="{BB962C8B-B14F-4D97-AF65-F5344CB8AC3E}">
        <p14:creationId xmlns:p14="http://schemas.microsoft.com/office/powerpoint/2010/main" val="14171069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652" y="0"/>
            <a:ext cx="9905998" cy="1478570"/>
          </a:xfrm>
        </p:spPr>
        <p:txBody>
          <a:bodyPr/>
          <a:lstStyle/>
          <a:p>
            <a:r>
              <a:rPr lang="en-GB" dirty="0"/>
              <a:t>Inserting the context to pass to the human agent – Step 3</a:t>
            </a:r>
          </a:p>
        </p:txBody>
      </p:sp>
      <p:sp>
        <p:nvSpPr>
          <p:cNvPr id="3" name="Content Placeholder 2"/>
          <p:cNvSpPr>
            <a:spLocks noGrp="1"/>
          </p:cNvSpPr>
          <p:nvPr>
            <p:ph idx="1"/>
          </p:nvPr>
        </p:nvSpPr>
        <p:spPr>
          <a:xfrm>
            <a:off x="210387" y="1164168"/>
            <a:ext cx="4785232" cy="4847526"/>
          </a:xfrm>
        </p:spPr>
        <p:txBody>
          <a:bodyPr/>
          <a:lstStyle/>
          <a:p>
            <a:r>
              <a:rPr lang="en-US" dirty="0"/>
              <a:t>Insert the context that you gathered for the human agent to review.</a:t>
            </a:r>
          </a:p>
          <a:p>
            <a:pPr lvl="1"/>
            <a:r>
              <a:rPr lang="en-US" dirty="0"/>
              <a:t>The customer wants to pay their </a:t>
            </a:r>
            <a:r>
              <a:rPr lang="en-US" b="1" dirty="0"/>
              <a:t>Cable</a:t>
            </a:r>
            <a:r>
              <a:rPr lang="en-US" dirty="0"/>
              <a:t> bill. </a:t>
            </a:r>
          </a:p>
          <a:p>
            <a:pPr lvl="1"/>
            <a:r>
              <a:rPr lang="en-US" dirty="0"/>
              <a:t>The </a:t>
            </a:r>
            <a:r>
              <a:rPr lang="en-US" b="1" dirty="0"/>
              <a:t>account number</a:t>
            </a:r>
            <a:r>
              <a:rPr lang="en-US" dirty="0"/>
              <a:t>. Select step 2 (the account number) as the field that you want to insert</a:t>
            </a:r>
          </a:p>
          <a:p>
            <a:pPr lvl="1"/>
            <a:r>
              <a:rPr lang="en-US" dirty="0"/>
              <a:t>Apply your changes.</a:t>
            </a:r>
          </a:p>
          <a:p>
            <a:pPr marL="0" indent="0">
              <a:buNone/>
            </a:pPr>
            <a:r>
              <a:rPr lang="en-US" sz="1400" b="1" dirty="0"/>
              <a:t>Hint</a:t>
            </a:r>
            <a:r>
              <a:rPr lang="en-US" sz="1400" dirty="0"/>
              <a:t>: To insert the content of the variables that you collected into text, start with the “$” sign and a quick select box appears as shown in the figure.</a:t>
            </a:r>
            <a:endParaRPr lang="en-GB" i="1" dirty="0">
              <a:solidFill>
                <a:srgbClr val="A4A4A4"/>
              </a:solidFill>
            </a:endParaRPr>
          </a:p>
        </p:txBody>
      </p:sp>
      <p:pic>
        <p:nvPicPr>
          <p:cNvPr id="9" name="Picture 8">
            <a:extLst>
              <a:ext uri="{FF2B5EF4-FFF2-40B4-BE49-F238E27FC236}">
                <a16:creationId xmlns:a16="http://schemas.microsoft.com/office/drawing/2014/main" id="{E6C66DAA-0357-4545-87CD-B82E1362ED26}"/>
              </a:ext>
            </a:extLst>
          </p:cNvPr>
          <p:cNvPicPr>
            <a:picLocks noChangeAspect="1"/>
          </p:cNvPicPr>
          <p:nvPr/>
        </p:nvPicPr>
        <p:blipFill>
          <a:blip r:embed="rId3"/>
          <a:stretch>
            <a:fillRect/>
          </a:stretch>
        </p:blipFill>
        <p:spPr>
          <a:xfrm>
            <a:off x="5058923" y="1164169"/>
            <a:ext cx="7053172" cy="5063033"/>
          </a:xfrm>
          <a:prstGeom prst="rect">
            <a:avLst/>
          </a:prstGeom>
        </p:spPr>
      </p:pic>
    </p:spTree>
    <p:extLst>
      <p:ext uri="{BB962C8B-B14F-4D97-AF65-F5344CB8AC3E}">
        <p14:creationId xmlns:p14="http://schemas.microsoft.com/office/powerpoint/2010/main" val="35184222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4" y="53419"/>
            <a:ext cx="9905998" cy="1143333"/>
          </a:xfrm>
        </p:spPr>
        <p:txBody>
          <a:bodyPr/>
          <a:lstStyle/>
          <a:p>
            <a:r>
              <a:rPr lang="en-GB" dirty="0"/>
              <a:t>Handoff to agent step wrap-up – Step 3</a:t>
            </a:r>
          </a:p>
        </p:txBody>
      </p:sp>
      <p:pic>
        <p:nvPicPr>
          <p:cNvPr id="6" name="Picture 5">
            <a:extLst>
              <a:ext uri="{FF2B5EF4-FFF2-40B4-BE49-F238E27FC236}">
                <a16:creationId xmlns:a16="http://schemas.microsoft.com/office/drawing/2014/main" id="{768BAE62-97C5-4C28-94C0-44EEC8FCC9AE}"/>
              </a:ext>
            </a:extLst>
          </p:cNvPr>
          <p:cNvPicPr>
            <a:picLocks noChangeAspect="1"/>
          </p:cNvPicPr>
          <p:nvPr/>
        </p:nvPicPr>
        <p:blipFill>
          <a:blip r:embed="rId3"/>
          <a:stretch>
            <a:fillRect/>
          </a:stretch>
        </p:blipFill>
        <p:spPr>
          <a:xfrm>
            <a:off x="1686410" y="1040400"/>
            <a:ext cx="8443229" cy="5693832"/>
          </a:xfrm>
          <a:prstGeom prst="rect">
            <a:avLst/>
          </a:prstGeom>
        </p:spPr>
      </p:pic>
    </p:spTree>
    <p:extLst>
      <p:ext uri="{BB962C8B-B14F-4D97-AF65-F5344CB8AC3E}">
        <p14:creationId xmlns:p14="http://schemas.microsoft.com/office/powerpoint/2010/main" val="2779884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Natural language processing use cases (cont.)</a:t>
            </a:r>
          </a:p>
        </p:txBody>
      </p:sp>
      <p:sp>
        <p:nvSpPr>
          <p:cNvPr id="3" name="Content Placeholder 2"/>
          <p:cNvSpPr>
            <a:spLocks noGrp="1"/>
          </p:cNvSpPr>
          <p:nvPr>
            <p:ph idx="1"/>
          </p:nvPr>
        </p:nvSpPr>
        <p:spPr>
          <a:xfrm>
            <a:off x="210389" y="1164168"/>
            <a:ext cx="6782309" cy="5513832"/>
          </a:xfrm>
        </p:spPr>
        <p:txBody>
          <a:bodyPr/>
          <a:lstStyle/>
          <a:p>
            <a:pPr marL="0" indent="0">
              <a:buNone/>
            </a:pPr>
            <a:r>
              <a:rPr lang="en-GB" b="1" dirty="0"/>
              <a:t>Question and answering</a:t>
            </a:r>
          </a:p>
          <a:p>
            <a:r>
              <a:rPr lang="en-GB" dirty="0"/>
              <a:t>Builds solutions that can answer questions that are asked by humans in natural language. </a:t>
            </a:r>
          </a:p>
          <a:p>
            <a:pPr lvl="1"/>
            <a:r>
              <a:rPr lang="en-GB" dirty="0"/>
              <a:t>Examples: Natural language questions used to retrieve answers from forums; FAQ application; </a:t>
            </a:r>
            <a:r>
              <a:rPr lang="en-GB" dirty="0" err="1"/>
              <a:t>chatbots</a:t>
            </a:r>
            <a:endParaRPr lang="en-GB" dirty="0"/>
          </a:p>
          <a:p>
            <a:pPr marL="0" indent="0">
              <a:buNone/>
            </a:pPr>
            <a:endParaRPr lang="en-GB" dirty="0"/>
          </a:p>
          <a:p>
            <a:pPr marL="0" indent="0">
              <a:buNone/>
            </a:pPr>
            <a:r>
              <a:rPr lang="en-GB" b="1" dirty="0"/>
              <a:t>Speech recognition </a:t>
            </a:r>
          </a:p>
          <a:p>
            <a:r>
              <a:rPr lang="en-GB" dirty="0"/>
              <a:t>Converts spoken language into text.</a:t>
            </a:r>
          </a:p>
          <a:p>
            <a:pPr lvl="1"/>
            <a:r>
              <a:rPr lang="en-GB" dirty="0"/>
              <a:t>Example: Chatbot interactive talk; Internet of Things (IoT) applications</a:t>
            </a:r>
          </a:p>
        </p:txBody>
      </p:sp>
      <p:pic>
        <p:nvPicPr>
          <p:cNvPr id="5" name="Picture 4">
            <a:extLst>
              <a:ext uri="{FF2B5EF4-FFF2-40B4-BE49-F238E27FC236}">
                <a16:creationId xmlns:a16="http://schemas.microsoft.com/office/drawing/2014/main" id="{D2E45FFB-BE84-41B7-A6F8-602B62EB2834}"/>
              </a:ext>
            </a:extLst>
          </p:cNvPr>
          <p:cNvPicPr/>
          <p:nvPr/>
        </p:nvPicPr>
        <p:blipFill>
          <a:blip r:embed="rId3"/>
          <a:stretch>
            <a:fillRect/>
          </a:stretch>
        </p:blipFill>
        <p:spPr>
          <a:xfrm>
            <a:off x="6992698" y="1388962"/>
            <a:ext cx="4963955" cy="2244136"/>
          </a:xfrm>
          <a:prstGeom prst="rect">
            <a:avLst/>
          </a:prstGeom>
        </p:spPr>
      </p:pic>
    </p:spTree>
    <p:extLst>
      <p:ext uri="{BB962C8B-B14F-4D97-AF65-F5344CB8AC3E}">
        <p14:creationId xmlns:p14="http://schemas.microsoft.com/office/powerpoint/2010/main" val="26436821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460" y="-85298"/>
            <a:ext cx="9905998" cy="1478570"/>
          </a:xfrm>
        </p:spPr>
        <p:txBody>
          <a:bodyPr/>
          <a:lstStyle/>
          <a:p>
            <a:r>
              <a:rPr lang="en-GB" dirty="0"/>
              <a:t>Creating a final response – Step 4 (1 of 5) </a:t>
            </a:r>
          </a:p>
        </p:txBody>
      </p:sp>
      <p:sp>
        <p:nvSpPr>
          <p:cNvPr id="3" name="Content Placeholder 2"/>
          <p:cNvSpPr>
            <a:spLocks noGrp="1"/>
          </p:cNvSpPr>
          <p:nvPr>
            <p:ph idx="1"/>
          </p:nvPr>
        </p:nvSpPr>
        <p:spPr>
          <a:xfrm>
            <a:off x="210389" y="1164168"/>
            <a:ext cx="5180323" cy="5513832"/>
          </a:xfrm>
        </p:spPr>
        <p:txBody>
          <a:bodyPr/>
          <a:lstStyle/>
          <a:p>
            <a:r>
              <a:rPr lang="en-US" dirty="0"/>
              <a:t>Add a final step to wrap up the conversation. Step 4 tells the customer, </a:t>
            </a:r>
            <a:r>
              <a:rPr lang="en-US" i="1" dirty="0"/>
              <a:t>To pay your </a:t>
            </a:r>
            <a:r>
              <a:rPr lang="en-US" b="1" i="1" dirty="0"/>
              <a:t>&lt;type of bill&gt;</a:t>
            </a:r>
            <a:r>
              <a:rPr lang="en-US" i="1" dirty="0"/>
              <a:t> bill, you can head to our online portal </a:t>
            </a:r>
            <a:r>
              <a:rPr lang="en-US" b="1" i="1" dirty="0"/>
              <a:t>&lt;link to portal&gt;</a:t>
            </a:r>
            <a:endParaRPr lang="en-US" b="1" dirty="0"/>
          </a:p>
          <a:p>
            <a:r>
              <a:rPr lang="en-US" dirty="0"/>
              <a:t>To insert a variable like the type of bill to be paid, click the </a:t>
            </a:r>
            <a:r>
              <a:rPr lang="en-US" b="1" dirty="0"/>
              <a:t>Insert a variable </a:t>
            </a:r>
            <a:r>
              <a:rPr lang="en-US" dirty="0"/>
              <a:t>button that is located over the text box.</a:t>
            </a:r>
          </a:p>
          <a:p>
            <a:endParaRPr lang="en-US" dirty="0"/>
          </a:p>
          <a:p>
            <a:endParaRPr lang="en-GB" dirty="0"/>
          </a:p>
        </p:txBody>
      </p:sp>
      <p:pic>
        <p:nvPicPr>
          <p:cNvPr id="6" name="Picture 5">
            <a:extLst>
              <a:ext uri="{FF2B5EF4-FFF2-40B4-BE49-F238E27FC236}">
                <a16:creationId xmlns:a16="http://schemas.microsoft.com/office/drawing/2014/main" id="{7BD7A634-3923-4E52-AA84-FF9554FE0D26}"/>
              </a:ext>
            </a:extLst>
          </p:cNvPr>
          <p:cNvPicPr>
            <a:picLocks noChangeAspect="1"/>
          </p:cNvPicPr>
          <p:nvPr/>
        </p:nvPicPr>
        <p:blipFill>
          <a:blip r:embed="rId3"/>
          <a:stretch>
            <a:fillRect/>
          </a:stretch>
        </p:blipFill>
        <p:spPr>
          <a:xfrm>
            <a:off x="8820849" y="1102284"/>
            <a:ext cx="3263315" cy="799762"/>
          </a:xfrm>
          <a:prstGeom prst="rect">
            <a:avLst/>
          </a:prstGeom>
        </p:spPr>
      </p:pic>
      <p:pic>
        <p:nvPicPr>
          <p:cNvPr id="10" name="Picture 9">
            <a:extLst>
              <a:ext uri="{FF2B5EF4-FFF2-40B4-BE49-F238E27FC236}">
                <a16:creationId xmlns:a16="http://schemas.microsoft.com/office/drawing/2014/main" id="{DCE901C6-1038-41AB-8692-5EE13E5F6E14}"/>
              </a:ext>
            </a:extLst>
          </p:cNvPr>
          <p:cNvPicPr>
            <a:picLocks noChangeAspect="1"/>
          </p:cNvPicPr>
          <p:nvPr/>
        </p:nvPicPr>
        <p:blipFill>
          <a:blip r:embed="rId4"/>
          <a:stretch>
            <a:fillRect/>
          </a:stretch>
        </p:blipFill>
        <p:spPr>
          <a:xfrm>
            <a:off x="5390712" y="1963931"/>
            <a:ext cx="5609259" cy="4714276"/>
          </a:xfrm>
          <a:prstGeom prst="rect">
            <a:avLst/>
          </a:prstGeom>
        </p:spPr>
      </p:pic>
      <p:pic>
        <p:nvPicPr>
          <p:cNvPr id="9" name="Picture 8">
            <a:extLst>
              <a:ext uri="{FF2B5EF4-FFF2-40B4-BE49-F238E27FC236}">
                <a16:creationId xmlns:a16="http://schemas.microsoft.com/office/drawing/2014/main" id="{6CBA0E4E-E874-4A71-980B-BC9122D14CFC}"/>
              </a:ext>
            </a:extLst>
          </p:cNvPr>
          <p:cNvPicPr>
            <a:picLocks noChangeAspect="1"/>
          </p:cNvPicPr>
          <p:nvPr/>
        </p:nvPicPr>
        <p:blipFill>
          <a:blip r:embed="rId5"/>
          <a:stretch>
            <a:fillRect/>
          </a:stretch>
        </p:blipFill>
        <p:spPr>
          <a:xfrm>
            <a:off x="6658762" y="2903279"/>
            <a:ext cx="1170774" cy="431044"/>
          </a:xfrm>
          <a:prstGeom prst="rect">
            <a:avLst/>
          </a:prstGeom>
        </p:spPr>
      </p:pic>
    </p:spTree>
    <p:extLst>
      <p:ext uri="{BB962C8B-B14F-4D97-AF65-F5344CB8AC3E}">
        <p14:creationId xmlns:p14="http://schemas.microsoft.com/office/powerpoint/2010/main" val="30316453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184" y="34565"/>
            <a:ext cx="9905998" cy="1478570"/>
          </a:xfrm>
        </p:spPr>
        <p:txBody>
          <a:bodyPr/>
          <a:lstStyle/>
          <a:p>
            <a:r>
              <a:rPr lang="en-GB" dirty="0"/>
              <a:t>Creating a final response – Step 4 (2 of 5) </a:t>
            </a:r>
          </a:p>
        </p:txBody>
      </p:sp>
      <p:sp>
        <p:nvSpPr>
          <p:cNvPr id="3" name="Content Placeholder 2"/>
          <p:cNvSpPr>
            <a:spLocks noGrp="1"/>
          </p:cNvSpPr>
          <p:nvPr>
            <p:ph idx="1"/>
          </p:nvPr>
        </p:nvSpPr>
        <p:spPr>
          <a:xfrm>
            <a:off x="210388" y="1164168"/>
            <a:ext cx="5363058" cy="5513832"/>
          </a:xfrm>
        </p:spPr>
        <p:txBody>
          <a:bodyPr/>
          <a:lstStyle/>
          <a:p>
            <a:r>
              <a:rPr lang="en-US" dirty="0"/>
              <a:t>To add a link to the text, highlight the text that you want to use and then click the Link button.</a:t>
            </a:r>
          </a:p>
          <a:p>
            <a:r>
              <a:rPr lang="en-US" dirty="0"/>
              <a:t>Enter the URL in the “Insert link” window.</a:t>
            </a:r>
          </a:p>
        </p:txBody>
      </p:sp>
      <p:pic>
        <p:nvPicPr>
          <p:cNvPr id="15" name="Picture 14">
            <a:extLst>
              <a:ext uri="{FF2B5EF4-FFF2-40B4-BE49-F238E27FC236}">
                <a16:creationId xmlns:a16="http://schemas.microsoft.com/office/drawing/2014/main" id="{8D95E6C7-CA6C-41C3-9511-8550C9DF2026}"/>
              </a:ext>
            </a:extLst>
          </p:cNvPr>
          <p:cNvPicPr>
            <a:picLocks noChangeAspect="1"/>
          </p:cNvPicPr>
          <p:nvPr/>
        </p:nvPicPr>
        <p:blipFill>
          <a:blip r:embed="rId3"/>
          <a:stretch>
            <a:fillRect/>
          </a:stretch>
        </p:blipFill>
        <p:spPr>
          <a:xfrm>
            <a:off x="6331381" y="2859365"/>
            <a:ext cx="5019048" cy="3323809"/>
          </a:xfrm>
          <a:prstGeom prst="rect">
            <a:avLst/>
          </a:prstGeom>
        </p:spPr>
      </p:pic>
      <p:pic>
        <p:nvPicPr>
          <p:cNvPr id="17" name="Picture 16">
            <a:extLst>
              <a:ext uri="{FF2B5EF4-FFF2-40B4-BE49-F238E27FC236}">
                <a16:creationId xmlns:a16="http://schemas.microsoft.com/office/drawing/2014/main" id="{1796CD07-EFC4-485A-A1F5-329AE803AC1D}"/>
              </a:ext>
            </a:extLst>
          </p:cNvPr>
          <p:cNvPicPr>
            <a:picLocks noChangeAspect="1"/>
          </p:cNvPicPr>
          <p:nvPr/>
        </p:nvPicPr>
        <p:blipFill>
          <a:blip r:embed="rId4"/>
          <a:stretch>
            <a:fillRect/>
          </a:stretch>
        </p:blipFill>
        <p:spPr>
          <a:xfrm>
            <a:off x="5771106" y="1164168"/>
            <a:ext cx="6000000" cy="1571429"/>
          </a:xfrm>
          <a:prstGeom prst="rect">
            <a:avLst/>
          </a:prstGeom>
        </p:spPr>
      </p:pic>
    </p:spTree>
    <p:extLst>
      <p:ext uri="{BB962C8B-B14F-4D97-AF65-F5344CB8AC3E}">
        <p14:creationId xmlns:p14="http://schemas.microsoft.com/office/powerpoint/2010/main" val="902658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888" y="0"/>
            <a:ext cx="9905998" cy="1478570"/>
          </a:xfrm>
        </p:spPr>
        <p:txBody>
          <a:bodyPr/>
          <a:lstStyle/>
          <a:p>
            <a:r>
              <a:rPr lang="en-GB" dirty="0"/>
              <a:t>Creating a final response – Step 4 (3 of 5) </a:t>
            </a:r>
          </a:p>
        </p:txBody>
      </p:sp>
      <p:sp>
        <p:nvSpPr>
          <p:cNvPr id="3" name="Content Placeholder 2"/>
          <p:cNvSpPr>
            <a:spLocks noGrp="1"/>
          </p:cNvSpPr>
          <p:nvPr>
            <p:ph idx="1"/>
          </p:nvPr>
        </p:nvSpPr>
        <p:spPr>
          <a:xfrm>
            <a:off x="210388" y="1164168"/>
            <a:ext cx="3354796" cy="5513832"/>
          </a:xfrm>
        </p:spPr>
        <p:txBody>
          <a:bodyPr/>
          <a:lstStyle/>
          <a:p>
            <a:r>
              <a:rPr lang="en-US" dirty="0"/>
              <a:t>This step must run </a:t>
            </a:r>
            <a:r>
              <a:rPr lang="en-US" b="1" dirty="0"/>
              <a:t>only </a:t>
            </a:r>
            <a:r>
              <a:rPr lang="en-US" dirty="0"/>
              <a:t>for an Internet or Phone bills. </a:t>
            </a:r>
          </a:p>
          <a:p>
            <a:pPr lvl="1"/>
            <a:r>
              <a:rPr lang="en-US" dirty="0"/>
              <a:t>Create a condition on “step 1 = Internet.”</a:t>
            </a:r>
          </a:p>
          <a:p>
            <a:pPr lvl="1"/>
            <a:r>
              <a:rPr lang="en-US" dirty="0"/>
              <a:t>Add another condition for “step 1 = Phone.” </a:t>
            </a:r>
          </a:p>
          <a:p>
            <a:pPr lvl="1"/>
            <a:r>
              <a:rPr lang="en-US" dirty="0"/>
              <a:t>Ensure that the step runs when </a:t>
            </a:r>
            <a:r>
              <a:rPr lang="en-US" b="1" i="1" dirty="0"/>
              <a:t>Any</a:t>
            </a:r>
            <a:r>
              <a:rPr lang="en-US" dirty="0"/>
              <a:t> of these conditions are met.</a:t>
            </a:r>
          </a:p>
        </p:txBody>
      </p:sp>
      <p:pic>
        <p:nvPicPr>
          <p:cNvPr id="9" name="Picture 8">
            <a:extLst>
              <a:ext uri="{FF2B5EF4-FFF2-40B4-BE49-F238E27FC236}">
                <a16:creationId xmlns:a16="http://schemas.microsoft.com/office/drawing/2014/main" id="{5E1695DF-C380-49FA-81A4-403C3DD7AE5B}"/>
              </a:ext>
            </a:extLst>
          </p:cNvPr>
          <p:cNvPicPr>
            <a:picLocks noChangeAspect="1"/>
          </p:cNvPicPr>
          <p:nvPr/>
        </p:nvPicPr>
        <p:blipFill>
          <a:blip r:embed="rId3"/>
          <a:stretch>
            <a:fillRect/>
          </a:stretch>
        </p:blipFill>
        <p:spPr>
          <a:xfrm>
            <a:off x="3529579" y="1227610"/>
            <a:ext cx="8660835" cy="2693474"/>
          </a:xfrm>
          <a:prstGeom prst="rect">
            <a:avLst/>
          </a:prstGeom>
        </p:spPr>
      </p:pic>
    </p:spTree>
    <p:extLst>
      <p:ext uri="{BB962C8B-B14F-4D97-AF65-F5344CB8AC3E}">
        <p14:creationId xmlns:p14="http://schemas.microsoft.com/office/powerpoint/2010/main" val="13036025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25138"/>
            <a:ext cx="9905998" cy="1478570"/>
          </a:xfrm>
        </p:spPr>
        <p:txBody>
          <a:bodyPr/>
          <a:lstStyle/>
          <a:p>
            <a:r>
              <a:rPr lang="en-GB" dirty="0"/>
              <a:t>Creating a final response – Step 4 (4 of 5) </a:t>
            </a:r>
          </a:p>
        </p:txBody>
      </p:sp>
      <p:sp>
        <p:nvSpPr>
          <p:cNvPr id="3" name="Content Placeholder 2"/>
          <p:cNvSpPr>
            <a:spLocks noGrp="1"/>
          </p:cNvSpPr>
          <p:nvPr>
            <p:ph idx="1"/>
          </p:nvPr>
        </p:nvSpPr>
        <p:spPr>
          <a:xfrm>
            <a:off x="210388" y="1164168"/>
            <a:ext cx="3418120" cy="5513832"/>
          </a:xfrm>
        </p:spPr>
        <p:txBody>
          <a:bodyPr/>
          <a:lstStyle/>
          <a:p>
            <a:r>
              <a:rPr lang="en-US" dirty="0"/>
              <a:t>The action must end after this step is reached. </a:t>
            </a:r>
          </a:p>
          <a:p>
            <a:r>
              <a:rPr lang="en-US" dirty="0"/>
              <a:t>Change the “And then” setting to </a:t>
            </a:r>
            <a:r>
              <a:rPr lang="en-US" b="1" dirty="0"/>
              <a:t>End the action</a:t>
            </a:r>
            <a:r>
              <a:rPr lang="en-US" dirty="0"/>
              <a:t>.</a:t>
            </a:r>
          </a:p>
        </p:txBody>
      </p:sp>
      <p:pic>
        <p:nvPicPr>
          <p:cNvPr id="6" name="Picture 5">
            <a:extLst>
              <a:ext uri="{FF2B5EF4-FFF2-40B4-BE49-F238E27FC236}">
                <a16:creationId xmlns:a16="http://schemas.microsoft.com/office/drawing/2014/main" id="{9EF11C92-CC68-49EB-87FB-3753DA960897}"/>
              </a:ext>
            </a:extLst>
          </p:cNvPr>
          <p:cNvPicPr>
            <a:picLocks noChangeAspect="1"/>
          </p:cNvPicPr>
          <p:nvPr/>
        </p:nvPicPr>
        <p:blipFill>
          <a:blip r:embed="rId3"/>
          <a:stretch>
            <a:fillRect/>
          </a:stretch>
        </p:blipFill>
        <p:spPr>
          <a:xfrm>
            <a:off x="3628509" y="1790905"/>
            <a:ext cx="8561905" cy="3276190"/>
          </a:xfrm>
          <a:prstGeom prst="rect">
            <a:avLst/>
          </a:prstGeom>
        </p:spPr>
      </p:pic>
    </p:spTree>
    <p:extLst>
      <p:ext uri="{BB962C8B-B14F-4D97-AF65-F5344CB8AC3E}">
        <p14:creationId xmlns:p14="http://schemas.microsoft.com/office/powerpoint/2010/main" val="1325608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167" y="53419"/>
            <a:ext cx="9905998" cy="1478570"/>
          </a:xfrm>
        </p:spPr>
        <p:txBody>
          <a:bodyPr/>
          <a:lstStyle/>
          <a:p>
            <a:r>
              <a:rPr lang="en-GB" dirty="0"/>
              <a:t>Creating a final response – Step 4 (5 of 5)</a:t>
            </a:r>
          </a:p>
        </p:txBody>
      </p:sp>
      <p:pic>
        <p:nvPicPr>
          <p:cNvPr id="9" name="Picture 8">
            <a:extLst>
              <a:ext uri="{FF2B5EF4-FFF2-40B4-BE49-F238E27FC236}">
                <a16:creationId xmlns:a16="http://schemas.microsoft.com/office/drawing/2014/main" id="{3F5CF626-239E-49EA-B7C3-9DB128051987}"/>
              </a:ext>
            </a:extLst>
          </p:cNvPr>
          <p:cNvPicPr>
            <a:picLocks noChangeAspect="1"/>
          </p:cNvPicPr>
          <p:nvPr/>
        </p:nvPicPr>
        <p:blipFill>
          <a:blip r:embed="rId3"/>
          <a:stretch>
            <a:fillRect/>
          </a:stretch>
        </p:blipFill>
        <p:spPr>
          <a:xfrm>
            <a:off x="2143762" y="1190795"/>
            <a:ext cx="8070658" cy="5340485"/>
          </a:xfrm>
          <a:prstGeom prst="rect">
            <a:avLst/>
          </a:prstGeom>
        </p:spPr>
      </p:pic>
    </p:spTree>
    <p:extLst>
      <p:ext uri="{BB962C8B-B14F-4D97-AF65-F5344CB8AC3E}">
        <p14:creationId xmlns:p14="http://schemas.microsoft.com/office/powerpoint/2010/main" val="42829880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64" y="8400"/>
            <a:ext cx="9905998" cy="1478570"/>
          </a:xfrm>
        </p:spPr>
        <p:txBody>
          <a:bodyPr/>
          <a:lstStyle/>
          <a:p>
            <a:r>
              <a:rPr lang="en-GB" dirty="0"/>
              <a:t>Try it out (1 of 2) </a:t>
            </a:r>
          </a:p>
        </p:txBody>
      </p:sp>
      <p:sp>
        <p:nvSpPr>
          <p:cNvPr id="5" name="Rectangle 4">
            <a:extLst>
              <a:ext uri="{FF2B5EF4-FFF2-40B4-BE49-F238E27FC236}">
                <a16:creationId xmlns:a16="http://schemas.microsoft.com/office/drawing/2014/main" id="{4B3EC578-9A15-470A-8A96-9A3E3A58EFD0}"/>
              </a:ext>
            </a:extLst>
          </p:cNvPr>
          <p:cNvSpPr/>
          <p:nvPr/>
        </p:nvSpPr>
        <p:spPr bwMode="auto">
          <a:xfrm>
            <a:off x="95592" y="1213503"/>
            <a:ext cx="7135738" cy="4982198"/>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14363" fontAlgn="base">
              <a:spcBef>
                <a:spcPct val="0"/>
              </a:spcBef>
              <a:spcAft>
                <a:spcPct val="0"/>
              </a:spcAft>
            </a:pPr>
            <a:endParaRPr lang="en-US" sz="1200">
              <a:noFill/>
              <a:latin typeface="Arial" panose="020B0604020202020204" pitchFamily="34" charset="0"/>
            </a:endParaRPr>
          </a:p>
        </p:txBody>
      </p:sp>
      <p:grpSp>
        <p:nvGrpSpPr>
          <p:cNvPr id="3" name="Group 2">
            <a:extLst>
              <a:ext uri="{FF2B5EF4-FFF2-40B4-BE49-F238E27FC236}">
                <a16:creationId xmlns:a16="http://schemas.microsoft.com/office/drawing/2014/main" id="{A1604CF9-37DA-4C63-BC08-822A9EE44049}"/>
              </a:ext>
            </a:extLst>
          </p:cNvPr>
          <p:cNvGrpSpPr/>
          <p:nvPr/>
        </p:nvGrpSpPr>
        <p:grpSpPr>
          <a:xfrm>
            <a:off x="211650" y="1615156"/>
            <a:ext cx="6568963" cy="4452359"/>
            <a:chOff x="370222" y="1271136"/>
            <a:chExt cx="6638544" cy="4493073"/>
          </a:xfrm>
        </p:grpSpPr>
        <p:pic>
          <p:nvPicPr>
            <p:cNvPr id="7" name="Picture 6">
              <a:extLst>
                <a:ext uri="{FF2B5EF4-FFF2-40B4-BE49-F238E27FC236}">
                  <a16:creationId xmlns:a16="http://schemas.microsoft.com/office/drawing/2014/main" id="{31F8A455-D9DC-4950-BD2E-23DF2D6E9223}"/>
                </a:ext>
              </a:extLst>
            </p:cNvPr>
            <p:cNvPicPr>
              <a:picLocks noChangeAspect="1"/>
            </p:cNvPicPr>
            <p:nvPr/>
          </p:nvPicPr>
          <p:blipFill>
            <a:blip r:embed="rId3"/>
            <a:stretch>
              <a:fillRect/>
            </a:stretch>
          </p:blipFill>
          <p:spPr>
            <a:xfrm>
              <a:off x="370222" y="1271136"/>
              <a:ext cx="3143340" cy="4493073"/>
            </a:xfrm>
            <a:prstGeom prst="rect">
              <a:avLst/>
            </a:prstGeom>
          </p:spPr>
        </p:pic>
        <p:pic>
          <p:nvPicPr>
            <p:cNvPr id="9" name="Picture 8">
              <a:extLst>
                <a:ext uri="{FF2B5EF4-FFF2-40B4-BE49-F238E27FC236}">
                  <a16:creationId xmlns:a16="http://schemas.microsoft.com/office/drawing/2014/main" id="{7038EAE5-E766-4111-8F2D-87B1016B07D0}"/>
                </a:ext>
              </a:extLst>
            </p:cNvPr>
            <p:cNvPicPr>
              <a:picLocks noChangeAspect="1"/>
            </p:cNvPicPr>
            <p:nvPr/>
          </p:nvPicPr>
          <p:blipFill>
            <a:blip r:embed="rId4"/>
            <a:stretch>
              <a:fillRect/>
            </a:stretch>
          </p:blipFill>
          <p:spPr>
            <a:xfrm>
              <a:off x="3627814" y="1667094"/>
              <a:ext cx="3380952" cy="3523809"/>
            </a:xfrm>
            <a:prstGeom prst="rect">
              <a:avLst/>
            </a:prstGeom>
          </p:spPr>
        </p:pic>
      </p:grpSp>
      <p:pic>
        <p:nvPicPr>
          <p:cNvPr id="8" name="Picture 7">
            <a:extLst>
              <a:ext uri="{FF2B5EF4-FFF2-40B4-BE49-F238E27FC236}">
                <a16:creationId xmlns:a16="http://schemas.microsoft.com/office/drawing/2014/main" id="{E4F9F502-EE5F-4614-BCA2-D724F884BEED}"/>
              </a:ext>
            </a:extLst>
          </p:cNvPr>
          <p:cNvPicPr>
            <a:picLocks noChangeAspect="1"/>
          </p:cNvPicPr>
          <p:nvPr/>
        </p:nvPicPr>
        <p:blipFill>
          <a:blip r:embed="rId5"/>
          <a:stretch>
            <a:fillRect/>
          </a:stretch>
        </p:blipFill>
        <p:spPr>
          <a:xfrm>
            <a:off x="8120094" y="1281869"/>
            <a:ext cx="3191423" cy="5348026"/>
          </a:xfrm>
          <a:prstGeom prst="rect">
            <a:avLst/>
          </a:prstGeom>
        </p:spPr>
      </p:pic>
    </p:spTree>
    <p:extLst>
      <p:ext uri="{BB962C8B-B14F-4D97-AF65-F5344CB8AC3E}">
        <p14:creationId xmlns:p14="http://schemas.microsoft.com/office/powerpoint/2010/main" val="2660001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531" y="-61981"/>
            <a:ext cx="9905998" cy="1478570"/>
          </a:xfrm>
        </p:spPr>
        <p:txBody>
          <a:bodyPr/>
          <a:lstStyle/>
          <a:p>
            <a:r>
              <a:rPr lang="en-US" dirty="0"/>
              <a:t>Get a real-life preview of your assistant: Preview</a:t>
            </a:r>
            <a:endParaRPr lang="en-GB" dirty="0"/>
          </a:p>
        </p:txBody>
      </p:sp>
      <p:pic>
        <p:nvPicPr>
          <p:cNvPr id="6" name="Picture 5">
            <a:extLst>
              <a:ext uri="{FF2B5EF4-FFF2-40B4-BE49-F238E27FC236}">
                <a16:creationId xmlns:a16="http://schemas.microsoft.com/office/drawing/2014/main" id="{2F8DC713-9102-4925-B1A1-1F142773EED8}"/>
              </a:ext>
            </a:extLst>
          </p:cNvPr>
          <p:cNvPicPr>
            <a:picLocks noChangeAspect="1"/>
          </p:cNvPicPr>
          <p:nvPr/>
        </p:nvPicPr>
        <p:blipFill>
          <a:blip r:embed="rId3"/>
          <a:stretch>
            <a:fillRect/>
          </a:stretch>
        </p:blipFill>
        <p:spPr>
          <a:xfrm>
            <a:off x="148580" y="1283303"/>
            <a:ext cx="2238095" cy="3009524"/>
          </a:xfrm>
          <a:prstGeom prst="rect">
            <a:avLst/>
          </a:prstGeom>
        </p:spPr>
      </p:pic>
      <p:pic>
        <p:nvPicPr>
          <p:cNvPr id="8" name="Picture 7">
            <a:extLst>
              <a:ext uri="{FF2B5EF4-FFF2-40B4-BE49-F238E27FC236}">
                <a16:creationId xmlns:a16="http://schemas.microsoft.com/office/drawing/2014/main" id="{2B683BDE-082E-426F-95D5-8E939C0196C2}"/>
              </a:ext>
            </a:extLst>
          </p:cNvPr>
          <p:cNvPicPr>
            <a:picLocks noChangeAspect="1"/>
          </p:cNvPicPr>
          <p:nvPr/>
        </p:nvPicPr>
        <p:blipFill>
          <a:blip r:embed="rId4"/>
          <a:stretch>
            <a:fillRect/>
          </a:stretch>
        </p:blipFill>
        <p:spPr>
          <a:xfrm>
            <a:off x="2674288" y="1125859"/>
            <a:ext cx="8474087" cy="5054837"/>
          </a:xfrm>
          <a:prstGeom prst="rect">
            <a:avLst/>
          </a:prstGeom>
        </p:spPr>
      </p:pic>
    </p:spTree>
    <p:extLst>
      <p:ext uri="{BB962C8B-B14F-4D97-AF65-F5344CB8AC3E}">
        <p14:creationId xmlns:p14="http://schemas.microsoft.com/office/powerpoint/2010/main" val="4273889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US" dirty="0"/>
              <a:t>Classic Watson Assistant</a:t>
            </a:r>
          </a:p>
        </p:txBody>
      </p:sp>
      <p:sp>
        <p:nvSpPr>
          <p:cNvPr id="6" name="Text Placeholder 5">
            <a:extLst>
              <a:ext uri="{FF2B5EF4-FFF2-40B4-BE49-F238E27FC236}">
                <a16:creationId xmlns:a16="http://schemas.microsoft.com/office/drawing/2014/main" id="{EA8C174F-D566-433F-8F33-05A8FF95AAAB}"/>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39713597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When to use classic Watson Assistant?</a:t>
            </a:r>
          </a:p>
        </p:txBody>
      </p:sp>
      <p:sp>
        <p:nvSpPr>
          <p:cNvPr id="3" name="Content Placeholder 2"/>
          <p:cNvSpPr>
            <a:spLocks noGrp="1"/>
          </p:cNvSpPr>
          <p:nvPr>
            <p:ph idx="1"/>
          </p:nvPr>
        </p:nvSpPr>
        <p:spPr>
          <a:xfrm>
            <a:off x="210389" y="1164168"/>
            <a:ext cx="11641455" cy="5513832"/>
          </a:xfrm>
        </p:spPr>
        <p:txBody>
          <a:bodyPr>
            <a:normAutofit fontScale="92500" lnSpcReduction="20000"/>
          </a:bodyPr>
          <a:lstStyle/>
          <a:p>
            <a:pPr marL="0" indent="0">
              <a:buNone/>
            </a:pPr>
            <a:r>
              <a:rPr lang="en-US" dirty="0"/>
              <a:t>Reasons for using classic Watson Assistant include:</a:t>
            </a:r>
          </a:p>
          <a:p>
            <a:r>
              <a:rPr lang="en-US" dirty="0"/>
              <a:t>The assistant was built before the new Watson Assistant became available in October 2021.</a:t>
            </a:r>
          </a:p>
          <a:p>
            <a:r>
              <a:rPr lang="en-US" dirty="0"/>
              <a:t>Your developers are familiar and comfortable with the classic experience. </a:t>
            </a:r>
          </a:p>
          <a:p>
            <a:r>
              <a:rPr lang="en-US" dirty="0"/>
              <a:t>You want greater control over the logic of the flow. </a:t>
            </a:r>
          </a:p>
          <a:p>
            <a:pPr lvl="1"/>
            <a:r>
              <a:rPr lang="en-US" dirty="0"/>
              <a:t>The dialog editor exposes more of the underlying artifacts (such as intents and entities) used to build the AI models. </a:t>
            </a:r>
          </a:p>
          <a:p>
            <a:pPr lvl="1"/>
            <a:r>
              <a:rPr lang="en-US" dirty="0"/>
              <a:t>The dialog flow uses an if-then-else style structure that might be familiar to developers, but not to content designers or customer-care experts.</a:t>
            </a:r>
          </a:p>
          <a:p>
            <a:r>
              <a:rPr lang="en-US" dirty="0"/>
              <a:t>The following features are available in dialog-based conversations but </a:t>
            </a:r>
            <a:r>
              <a:rPr lang="en-US" i="1" dirty="0"/>
              <a:t>not</a:t>
            </a:r>
            <a:r>
              <a:rPr lang="en-US" dirty="0"/>
              <a:t> in Actions.</a:t>
            </a:r>
          </a:p>
          <a:p>
            <a:pPr lvl="1"/>
            <a:r>
              <a:rPr lang="en-US" dirty="0"/>
              <a:t>Contextual entities</a:t>
            </a:r>
          </a:p>
          <a:p>
            <a:pPr lvl="1"/>
            <a:r>
              <a:rPr lang="en-US" dirty="0"/>
              <a:t>Detection of other system entities</a:t>
            </a:r>
          </a:p>
          <a:p>
            <a:pPr lvl="1"/>
            <a:r>
              <a:rPr lang="en-US" dirty="0"/>
              <a:t>Image response type</a:t>
            </a:r>
          </a:p>
          <a:p>
            <a:pPr lvl="1"/>
            <a:r>
              <a:rPr lang="en-US" dirty="0"/>
              <a:t>Digression support</a:t>
            </a:r>
          </a:p>
          <a:p>
            <a:pPr lvl="1"/>
            <a:r>
              <a:rPr lang="en-US" dirty="0"/>
              <a:t>Webhook (log all messages) support</a:t>
            </a:r>
          </a:p>
          <a:p>
            <a:pPr lvl="1"/>
            <a:endParaRPr lang="en-GB" dirty="0"/>
          </a:p>
        </p:txBody>
      </p:sp>
    </p:spTree>
    <p:extLst>
      <p:ext uri="{BB962C8B-B14F-4D97-AF65-F5344CB8AC3E}">
        <p14:creationId xmlns:p14="http://schemas.microsoft.com/office/powerpoint/2010/main" val="16953907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Components</a:t>
            </a:r>
          </a:p>
        </p:txBody>
      </p:sp>
      <p:sp>
        <p:nvSpPr>
          <p:cNvPr id="3" name="Content Placeholder 2"/>
          <p:cNvSpPr>
            <a:spLocks noGrp="1"/>
          </p:cNvSpPr>
          <p:nvPr>
            <p:ph idx="1"/>
          </p:nvPr>
        </p:nvSpPr>
        <p:spPr>
          <a:xfrm>
            <a:off x="210389" y="1164168"/>
            <a:ext cx="11641455" cy="5513832"/>
          </a:xfrm>
        </p:spPr>
        <p:txBody>
          <a:bodyPr/>
          <a:lstStyle/>
          <a:p>
            <a:pPr marL="0" indent="0">
              <a:buNone/>
            </a:pPr>
            <a:r>
              <a:rPr lang="en-GB" dirty="0"/>
              <a:t>Classic Watson Assistant main components:</a:t>
            </a:r>
          </a:p>
          <a:p>
            <a:r>
              <a:rPr lang="en-GB" dirty="0"/>
              <a:t>Assistants</a:t>
            </a:r>
          </a:p>
          <a:p>
            <a:r>
              <a:rPr lang="en-GB" dirty="0"/>
              <a:t>Dialog skills </a:t>
            </a:r>
          </a:p>
          <a:p>
            <a:r>
              <a:rPr lang="en-GB" dirty="0"/>
              <a:t>Intents</a:t>
            </a:r>
          </a:p>
          <a:p>
            <a:r>
              <a:rPr lang="en-GB" dirty="0"/>
              <a:t>Entities</a:t>
            </a:r>
          </a:p>
          <a:p>
            <a:r>
              <a:rPr lang="en-GB" dirty="0"/>
              <a:t>Dialog</a:t>
            </a:r>
          </a:p>
        </p:txBody>
      </p:sp>
    </p:spTree>
    <p:extLst>
      <p:ext uri="{BB962C8B-B14F-4D97-AF65-F5344CB8AC3E}">
        <p14:creationId xmlns:p14="http://schemas.microsoft.com/office/powerpoint/2010/main" val="16749553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89831550c3b47e6b9a99c1c248ca77f595386"/>
</p:tagLst>
</file>

<file path=ppt/tags/tag10.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11.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12.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13.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14.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15.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16.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17.xml><?xml version="1.0" encoding="utf-8"?>
<p:tagLst xmlns:a="http://schemas.openxmlformats.org/drawingml/2006/main" xmlns:r="http://schemas.openxmlformats.org/officeDocument/2006/relationships" xmlns:p="http://schemas.openxmlformats.org/presentationml/2006/main">
  <p:tag name="CLASSAUTHORTOPICPOS" val="start"/>
  <p:tag name="CLASSAUTHORTOPICSTUD" val=""/>
  <p:tag name="CLASSAUTHORTOPICINST" val=""/>
</p:tagLst>
</file>

<file path=ppt/tags/tag18.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2.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3.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4.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5.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6.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7.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8.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9.xml><?xml version="1.0" encoding="utf-8"?>
<p:tagLst xmlns:a="http://schemas.openxmlformats.org/drawingml/2006/main" xmlns:r="http://schemas.openxmlformats.org/officeDocument/2006/relationships" xmlns:p="http://schemas.openxmlformats.org/presentationml/2006/main">
  <p:tag name="CLASSAUTHORTOPICPOS" val="star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9CB686646C64D8F43518568A7EA4B" ma:contentTypeVersion="0" ma:contentTypeDescription="Create a new document." ma:contentTypeScope="" ma:versionID="736a14523fc1c0a29c88afe81b9ccb9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3E6701-3943-4A44-84F3-F772B5088830}">
  <ds:schemaRefs>
    <ds:schemaRef ds:uri="http://schemas.microsoft.com/sharepoint/v3/contenttype/forms"/>
  </ds:schemaRefs>
</ds:datastoreItem>
</file>

<file path=customXml/itemProps2.xml><?xml version="1.0" encoding="utf-8"?>
<ds:datastoreItem xmlns:ds="http://schemas.openxmlformats.org/officeDocument/2006/customXml" ds:itemID="{EAE3093B-232B-4C15-AB25-7F1FBE134870}">
  <ds:schemaRefs>
    <ds:schemaRef ds:uri="http://schemas.microsoft.com/office/infopath/2007/PartnerControls"/>
    <ds:schemaRef ds:uri="http://purl.org/dc/dcmitype/"/>
    <ds:schemaRef ds:uri="http://www.w3.org/XML/1998/namespace"/>
    <ds:schemaRef ds:uri="http://schemas.microsoft.com/office/2006/documentManagement/types"/>
    <ds:schemaRef ds:uri="http://purl.org/dc/terms/"/>
    <ds:schemaRef ds:uri="http://purl.org/dc/elements/1.1/"/>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E11B596C-F2A5-434C-BB4B-CADB98928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Circuit</Template>
  <TotalTime>80938</TotalTime>
  <Words>24621</Words>
  <Application>Microsoft Office PowerPoint</Application>
  <PresentationFormat>Widescreen</PresentationFormat>
  <Paragraphs>1855</Paragraphs>
  <Slides>132</Slides>
  <Notes>132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132</vt:i4>
      </vt:variant>
    </vt:vector>
  </HeadingPairs>
  <TitlesOfParts>
    <vt:vector size="151" baseType="lpstr">
      <vt:lpstr>微软雅黑</vt:lpstr>
      <vt:lpstr>MS PGothic</vt:lpstr>
      <vt:lpstr>Arial</vt:lpstr>
      <vt:lpstr>Arial</vt:lpstr>
      <vt:lpstr>Calibri</vt:lpstr>
      <vt:lpstr>Courier New</vt:lpstr>
      <vt:lpstr>FrutigerNext LT Regular</vt:lpstr>
      <vt:lpstr>Helvetica</vt:lpstr>
      <vt:lpstr>IBM Plex Sans</vt:lpstr>
      <vt:lpstr>IBM Plex Sans ExtraLight</vt:lpstr>
      <vt:lpstr>inherit</vt:lpstr>
      <vt:lpstr>Lato</vt:lpstr>
      <vt:lpstr>Roboto Slab</vt:lpstr>
      <vt:lpstr>Segoe UI</vt:lpstr>
      <vt:lpstr>Times New Roman</vt:lpstr>
      <vt:lpstr>Tw Cen MT</vt:lpstr>
      <vt:lpstr>Verdana</vt:lpstr>
      <vt:lpstr>Wingdings</vt:lpstr>
      <vt:lpstr>Circuit</vt:lpstr>
      <vt:lpstr>IBM Services</vt:lpstr>
      <vt:lpstr>Natural language processing overview </vt:lpstr>
      <vt:lpstr>What is natural language processing</vt:lpstr>
      <vt:lpstr>Natural language processing applications</vt:lpstr>
      <vt:lpstr>Natural language processing challenges</vt:lpstr>
      <vt:lpstr>Natural language processing use cases </vt:lpstr>
      <vt:lpstr>Natural language processing use cases</vt:lpstr>
      <vt:lpstr>Natural language processing use cases (cont.)</vt:lpstr>
      <vt:lpstr>Natural language processing use cases (cont.)</vt:lpstr>
      <vt:lpstr>Natural language processing basic concepts and terminology </vt:lpstr>
      <vt:lpstr>Basic concepts and terminologies</vt:lpstr>
      <vt:lpstr>Basic concepts and terminologies (cont.)</vt:lpstr>
      <vt:lpstr>Basic concepts and terminologies (cont.)</vt:lpstr>
      <vt:lpstr>Basic concepts and terminologies (cont.)</vt:lpstr>
      <vt:lpstr>Basic concepts and terminologies (cont.)</vt:lpstr>
      <vt:lpstr>Natural language processing tools and services </vt:lpstr>
      <vt:lpstr>Natural language processing tools and services</vt:lpstr>
      <vt:lpstr>Natural language processing tools and services (cont.)</vt:lpstr>
      <vt:lpstr>Natural language processing categories</vt:lpstr>
      <vt:lpstr>Natural language processing categories</vt:lpstr>
      <vt:lpstr>NLU applications</vt:lpstr>
      <vt:lpstr>NLG applications</vt:lpstr>
      <vt:lpstr>Language ambiguities</vt:lpstr>
      <vt:lpstr>Language ambiguities</vt:lpstr>
      <vt:lpstr>Language ambiguities (cont.)</vt:lpstr>
      <vt:lpstr>Natural language processing phases and pipeline</vt:lpstr>
      <vt:lpstr>Natural language processing phases</vt:lpstr>
      <vt:lpstr>Natural language processing pipeline</vt:lpstr>
      <vt:lpstr>Natural language processing pipeline</vt:lpstr>
      <vt:lpstr>Natural language processing pipeline (cont.)</vt:lpstr>
      <vt:lpstr>Natural language processing pipeline (cont.)</vt:lpstr>
      <vt:lpstr>Natural language processing pipeline (cont.)</vt:lpstr>
      <vt:lpstr>Porter stemmer</vt:lpstr>
      <vt:lpstr>Natural language processing pipeline (cont.)</vt:lpstr>
      <vt:lpstr>Natural language processing pipeline (cont.)</vt:lpstr>
      <vt:lpstr>Natural language processing pipeline (cont.)</vt:lpstr>
      <vt:lpstr>Natural language processing pipeline (cont.)</vt:lpstr>
      <vt:lpstr>Natural language processing pipeline (cont.)</vt:lpstr>
      <vt:lpstr>Natural language processing pipeline (cont.)</vt:lpstr>
      <vt:lpstr>Natural language processing pipeline (cont.)</vt:lpstr>
      <vt:lpstr>Information retrieval</vt:lpstr>
      <vt:lpstr>Information retrieval</vt:lpstr>
      <vt:lpstr>Information retrieval system steps</vt:lpstr>
      <vt:lpstr>Information retrieval systems main processes</vt:lpstr>
      <vt:lpstr>Term Frequency and Inverse Document Frequency </vt:lpstr>
      <vt:lpstr>Information extraction</vt:lpstr>
      <vt:lpstr>Information extraction</vt:lpstr>
      <vt:lpstr>Information extraction (cont.)</vt:lpstr>
      <vt:lpstr>Information extraction (cont.)</vt:lpstr>
      <vt:lpstr>Watson NLP services  </vt:lpstr>
      <vt:lpstr>Watson NLP services</vt:lpstr>
      <vt:lpstr>Information extraction by using Watson services</vt:lpstr>
      <vt:lpstr>Watson Natural Language Understanding </vt:lpstr>
      <vt:lpstr>Watson Natural Language Understanding</vt:lpstr>
      <vt:lpstr>Watson Natural Language Understanding – Tone analytics</vt:lpstr>
      <vt:lpstr>Natural Language Understanding demo</vt:lpstr>
      <vt:lpstr>Natural Language Understanding demo – Entities extraction</vt:lpstr>
      <vt:lpstr>Natural Language Understanding demo – Keywords extraction</vt:lpstr>
      <vt:lpstr>Natural Language Understanding demo – Concepts extraction</vt:lpstr>
      <vt:lpstr>Natural Language Understanding demo – Relations extraction</vt:lpstr>
      <vt:lpstr>Natural Language Understanding demo – Sentiment analysis</vt:lpstr>
      <vt:lpstr>Natural Language Understanding demo – Emotion analysis</vt:lpstr>
      <vt:lpstr>Natural Language Understanding demo – Categories classification</vt:lpstr>
      <vt:lpstr>Natural Language Understanding demo – Semantic roles</vt:lpstr>
      <vt:lpstr>Natural Language Understanding demo – Syntax</vt:lpstr>
      <vt:lpstr>Natural Language Understanding demo – Custom entities</vt:lpstr>
      <vt:lpstr>Natural Language Understanding demo – Custom relations</vt:lpstr>
      <vt:lpstr>Watson Discovery</vt:lpstr>
      <vt:lpstr>Watson Discovery</vt:lpstr>
      <vt:lpstr>Watson Discovery flow</vt:lpstr>
      <vt:lpstr>Watson Assistant experiences</vt:lpstr>
      <vt:lpstr>About Watson Assistant experiences</vt:lpstr>
      <vt:lpstr>New Watson Assistant experience</vt:lpstr>
      <vt:lpstr>Classic Watson Assistant experience</vt:lpstr>
      <vt:lpstr>New Watson Assistant</vt:lpstr>
      <vt:lpstr>The new Watson Assistant</vt:lpstr>
      <vt:lpstr>Building your assistant with Action and Step</vt:lpstr>
      <vt:lpstr>Actions benefits</vt:lpstr>
      <vt:lpstr>Creating your first assistant</vt:lpstr>
      <vt:lpstr>Creating your first assistant (cont.)</vt:lpstr>
      <vt:lpstr>Creating your first Action</vt:lpstr>
      <vt:lpstr>Creating your first Step – Step 1</vt:lpstr>
      <vt:lpstr>Creating your first Step – Step 1 (cont.)</vt:lpstr>
      <vt:lpstr>Trying out your action</vt:lpstr>
      <vt:lpstr>Adding more steps to the conversation – Step 2</vt:lpstr>
      <vt:lpstr>Adding logic (conditions) to the flow – Step 2</vt:lpstr>
      <vt:lpstr>Adding an agent handoff step – Step 3</vt:lpstr>
      <vt:lpstr>Inserting the context to pass to the human agent – Step 3</vt:lpstr>
      <vt:lpstr>Handoff to agent step wrap-up – Step 3</vt:lpstr>
      <vt:lpstr>Creating a final response – Step 4 (1 of 5) </vt:lpstr>
      <vt:lpstr>Creating a final response – Step 4 (2 of 5) </vt:lpstr>
      <vt:lpstr>Creating a final response – Step 4 (3 of 5) </vt:lpstr>
      <vt:lpstr>Creating a final response – Step 4 (4 of 5) </vt:lpstr>
      <vt:lpstr>Creating a final response – Step 4 (5 of 5)</vt:lpstr>
      <vt:lpstr>Try it out (1 of 2) </vt:lpstr>
      <vt:lpstr>Get a real-life preview of your assistant: Preview</vt:lpstr>
      <vt:lpstr>Classic Watson Assistant</vt:lpstr>
      <vt:lpstr>When to use classic Watson Assistant?</vt:lpstr>
      <vt:lpstr>Components</vt:lpstr>
      <vt:lpstr>Assistant</vt:lpstr>
      <vt:lpstr>Dialog skill</vt:lpstr>
      <vt:lpstr>Intent</vt:lpstr>
      <vt:lpstr>Intent (cont.)</vt:lpstr>
      <vt:lpstr>Entity</vt:lpstr>
      <vt:lpstr>Entity evaluation</vt:lpstr>
      <vt:lpstr>Entity evaluation (cont.)</vt:lpstr>
      <vt:lpstr>Dialog</vt:lpstr>
      <vt:lpstr>Dialog (cont.)</vt:lpstr>
      <vt:lpstr>Conditions</vt:lpstr>
      <vt:lpstr>Responses</vt:lpstr>
      <vt:lpstr>Rich responses</vt:lpstr>
      <vt:lpstr>Multiple (conditional) responses</vt:lpstr>
      <vt:lpstr>Watson Assistant dialog features (cont.)</vt:lpstr>
      <vt:lpstr>Dialog flow</vt:lpstr>
      <vt:lpstr>Watson Assistant components (cont.)</vt:lpstr>
      <vt:lpstr>Switching the experience</vt:lpstr>
      <vt:lpstr>Migrating to the new experience</vt:lpstr>
      <vt:lpstr>Deciding which experience to use</vt:lpstr>
      <vt:lpstr>Migrating intents and entities</vt:lpstr>
      <vt:lpstr>Activating dialog</vt:lpstr>
      <vt:lpstr>Migrating skills</vt:lpstr>
      <vt:lpstr>Calling actions from a dialog</vt:lpstr>
      <vt:lpstr>When to call an action from a dialog</vt:lpstr>
      <vt:lpstr>Enriching the chatbot</vt:lpstr>
      <vt:lpstr>Persona</vt:lpstr>
      <vt:lpstr>Emotion and tone</vt:lpstr>
      <vt:lpstr>Integrations page</vt:lpstr>
      <vt:lpstr>Integrations: Essential channels</vt:lpstr>
      <vt:lpstr>Integrations: Extensions</vt:lpstr>
      <vt:lpstr>Integrations: Channels</vt:lpstr>
      <vt:lpstr>Speech recognition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Khaled Naguib</cp:lastModifiedBy>
  <cp:revision>3095</cp:revision>
  <dcterms:created xsi:type="dcterms:W3CDTF">2003-08-21T06:48:56Z</dcterms:created>
  <dcterms:modified xsi:type="dcterms:W3CDTF">2023-01-27T21:06:50Z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(3)Cn2SQyYKBgFdo1lv8rStIER9s6aslNVMOqW0ihvi4nOCDpgrJIlcSPzMnCjDz1/5I1AF/y3t
AFrSZre3zAClOVhm23W1v9qw6DusPHwG/KpFAy14dAS0UWureJYF97h4WOJe1lbBy4f7hhCy
KYrXxV8kusOq4bXpw2UJpbqxVOJjaFDZd45MX5WVq7/VI6PRNtgk1+h6yc0K38nvfLFoLqlf
a+b2oR+du8YT6Ix7my</vt:lpwstr>
  </property>
  <property fmtid="{D5CDD505-2E9C-101B-9397-08002B2CF9AE}" pid="18" name="_2015_ms_pID_7253431">
    <vt:lpwstr>rvPC6seU9fAVlwBX5R8pHeZqCXIIIJYqTp7lphLkt0iCnprO+mzWEG
SMidJ62mTV36R3mNF272OHoezPgjRHMKp4u/oFvPOGOVOKH1actFeXGHe+cMV3pTAiPltWvr
qE9EgXTXC/X1Ra0f84NklUPOgrHd2Y5Udnym0fykMy8O+39jtBcQKg4N4AbIU8sOsZunvzR9
mHz7MxnjVw30ZcQzU97mDnlJzqrwpD6FB+Ae</vt:lpwstr>
  </property>
  <property fmtid="{D5CDD505-2E9C-101B-9397-08002B2CF9AE}" pid="19" name="_2015_ms_pID_7253432">
    <vt:lpwstr>cSXoq98uwXebU/nSrDYfaGBLpKVFsEySdvGO
KOFYoZzGAx68oC+j4D+oubALzNQwIg==</vt:lpwstr>
  </property>
  <property fmtid="{D5CDD505-2E9C-101B-9397-08002B2CF9AE}" pid="20" name="ContentTypeId">
    <vt:lpwstr>0x0101002BA9CB686646C64D8F43518568A7EA4B</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1544192505</vt:lpwstr>
  </property>
</Properties>
</file>